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1010" r:id="rId2"/>
    <p:sldId id="1153" r:id="rId3"/>
    <p:sldId id="1161" r:id="rId4"/>
    <p:sldId id="1164" r:id="rId5"/>
    <p:sldId id="1152" r:id="rId6"/>
    <p:sldId id="1150" r:id="rId7"/>
    <p:sldId id="1151" r:id="rId8"/>
    <p:sldId id="1156" r:id="rId9"/>
    <p:sldId id="1155" r:id="rId10"/>
    <p:sldId id="1162" r:id="rId11"/>
    <p:sldId id="1157" r:id="rId12"/>
    <p:sldId id="1159" r:id="rId13"/>
    <p:sldId id="1160" r:id="rId14"/>
    <p:sldId id="491" r:id="rId15"/>
    <p:sldId id="1149" r:id="rId16"/>
    <p:sldId id="1163" r:id="rId17"/>
    <p:sldId id="1154" r:id="rId18"/>
    <p:sldId id="262" r:id="rId19"/>
    <p:sldId id="259" r:id="rId20"/>
    <p:sldId id="261" r:id="rId21"/>
    <p:sldId id="1147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5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F766AC8D-F9DE-32B0-711B-D04FC764B046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5F42395-4759-552B-BD19-39CFAEEA0660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767B36CB-C2D1-4FAE-8F54-BEB73CA09D25}" type="datetime1">
              <a:rPr lang="en-US"/>
              <a:pPr lvl="0"/>
              <a:t>6/18/2026</a:t>
            </a:fld>
            <a:endParaRPr lang="en-US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C5AE279C-A665-5F33-9DF6-32E9DBC2A4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925D7BFA-F3E3-B82E-892C-5EC0D69714E8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BFFC118-52CC-7E60-CC41-2955D41C0041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E9E6AF3-FC5E-DAE2-539E-A52372E5CB5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738E3F0-C24F-4286-AC82-9062440C67AC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90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8738E3F0-C24F-4286-AC82-9062440C67A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0393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721A5-206F-C03D-D69C-957CBE83B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6F0D21-9212-AE22-C8FC-28A8C651DE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0386B8-9A64-76D9-6A2D-6A2CF17C89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buSzPts val="800"/>
            </a:pPr>
            <a:r>
              <a:rPr lang="en-GB" sz="14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Main requirements in resolving CBRNe events:</a:t>
            </a:r>
          </a:p>
          <a:p>
            <a:pPr lvl="0">
              <a:lnSpc>
                <a:spcPct val="150000"/>
              </a:lnSpc>
              <a:buSzPts val="800"/>
            </a:pPr>
            <a:endParaRPr lang="en-GB" sz="1200" kern="1200" dirty="0">
              <a:solidFill>
                <a:schemeClr val="tx1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Increase the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CBRNe awareness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regarding the specific threat faced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Reduce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responders’ risk</a:t>
            </a:r>
            <a:endParaRPr lang="en-GB" sz="1600" kern="1200" dirty="0">
              <a:solidFill>
                <a:schemeClr val="tx1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Improve</a:t>
            </a:r>
            <a:r>
              <a:rPr lang="en-GB" sz="14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communication</a:t>
            </a:r>
            <a:r>
              <a:rPr lang="en-GB" sz="14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among responders 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Shorten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information dissemination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to the population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cquire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real-time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and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data-processing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information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Prevention, preparedness, response and recovery time from CBRNe events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32117-4F47-D082-C598-501C9E39A0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23B49-BF6A-4B74-A016-04F25A2AB538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550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F89CD-C1DA-2F88-BB56-3C82723AB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8B6DD1-BD37-CF9C-DC03-1AFDD7BE85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DD08F7-8B62-055A-7ABF-F59BFCD393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buSzPts val="800"/>
            </a:pPr>
            <a:r>
              <a:rPr lang="en-GB" sz="14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Main requirements in resolving CBRNe events:</a:t>
            </a:r>
          </a:p>
          <a:p>
            <a:pPr lvl="0">
              <a:lnSpc>
                <a:spcPct val="150000"/>
              </a:lnSpc>
              <a:buSzPts val="800"/>
            </a:pPr>
            <a:endParaRPr lang="en-GB" sz="1200" kern="1200" dirty="0">
              <a:solidFill>
                <a:schemeClr val="tx1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Increase the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CBRNe awareness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regarding the specific threat faced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Reduce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responders’ risk</a:t>
            </a:r>
            <a:endParaRPr lang="en-GB" sz="1600" kern="1200" dirty="0">
              <a:solidFill>
                <a:schemeClr val="tx1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Improve</a:t>
            </a:r>
            <a:r>
              <a:rPr lang="en-GB" sz="14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communication</a:t>
            </a:r>
            <a:r>
              <a:rPr lang="en-GB" sz="14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among responders 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Shorten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information dissemination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to the population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cquire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real-time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and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data-processing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information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Prevention, preparedness, response and recovery time from CBRNe events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3278C-1D6B-0CCC-9B3E-11666954C0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23B49-BF6A-4B74-A016-04F25A2AB538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364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AF224-DECE-4E08-30D2-4EF930409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B9863-332A-A035-7E67-B36C7D06D2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99C375-4B1B-E050-96A4-9D1A40A662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buSzPts val="800"/>
            </a:pPr>
            <a:r>
              <a:rPr lang="en-GB" sz="14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Main requirements in resolving CBRNe events:</a:t>
            </a:r>
          </a:p>
          <a:p>
            <a:pPr lvl="0">
              <a:lnSpc>
                <a:spcPct val="150000"/>
              </a:lnSpc>
              <a:buSzPts val="800"/>
            </a:pPr>
            <a:endParaRPr lang="en-GB" sz="1200" kern="1200" dirty="0">
              <a:solidFill>
                <a:schemeClr val="tx1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Increase the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CBRNe awareness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regarding the specific threat faced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Reduce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responders’ risk</a:t>
            </a:r>
            <a:endParaRPr lang="en-GB" sz="1600" kern="1200" dirty="0">
              <a:solidFill>
                <a:schemeClr val="tx1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Improve</a:t>
            </a:r>
            <a:r>
              <a:rPr lang="en-GB" sz="14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communication</a:t>
            </a:r>
            <a:r>
              <a:rPr lang="en-GB" sz="14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among responders 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Shorten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information dissemination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to the population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cquire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real-time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and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data-processing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information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Prevention, preparedness, response and recovery time from CBRNe events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36B25-D9F5-C88B-2133-3F3D2D40AA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23B49-BF6A-4B74-A016-04F25A2AB538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157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E43DE-9C8A-ABDB-8118-D3ACAF9F2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FA3C8E-A0D7-AB09-864D-48E9925B7A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DCCA7D-D722-72D1-44EA-E64CEA5D01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buSzPts val="800"/>
            </a:pPr>
            <a:r>
              <a:rPr lang="en-GB" sz="14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Main requirements in resolving CBRNe events:</a:t>
            </a:r>
          </a:p>
          <a:p>
            <a:pPr lvl="0">
              <a:lnSpc>
                <a:spcPct val="150000"/>
              </a:lnSpc>
              <a:buSzPts val="800"/>
            </a:pPr>
            <a:endParaRPr lang="en-GB" sz="1200" kern="1200" dirty="0">
              <a:solidFill>
                <a:schemeClr val="tx1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Increase the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CBRNe awareness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regarding the specific threat faced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Reduce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responders’ risk</a:t>
            </a:r>
            <a:endParaRPr lang="en-GB" sz="1600" kern="1200" dirty="0">
              <a:solidFill>
                <a:schemeClr val="tx1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Improve</a:t>
            </a:r>
            <a:r>
              <a:rPr lang="en-GB" sz="14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communication</a:t>
            </a:r>
            <a:r>
              <a:rPr lang="en-GB" sz="14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among responders 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Shorten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information dissemination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to the population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cquire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real-time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and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data-processing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information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Prevention, preparedness, response and recovery time from CBRNe events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38F3C-AC27-E5B3-7D23-6B273E5727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23B49-BF6A-4B74-A016-04F25A2AB538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730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buSzPts val="800"/>
            </a:pPr>
            <a:r>
              <a:rPr lang="en-GB" sz="14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Main requirements in resolving CBRNe events:</a:t>
            </a:r>
          </a:p>
          <a:p>
            <a:pPr lvl="0">
              <a:lnSpc>
                <a:spcPct val="150000"/>
              </a:lnSpc>
              <a:buSzPts val="800"/>
            </a:pPr>
            <a:endParaRPr lang="en-GB" sz="1200" kern="1200" dirty="0">
              <a:solidFill>
                <a:schemeClr val="tx1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Increase the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CBRNe awareness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regarding the specific threat faced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Reduce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responders’ risk</a:t>
            </a:r>
            <a:endParaRPr lang="en-GB" sz="1600" kern="1200" dirty="0">
              <a:solidFill>
                <a:schemeClr val="tx1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Improve</a:t>
            </a:r>
            <a:r>
              <a:rPr lang="en-GB" sz="14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communication</a:t>
            </a:r>
            <a:r>
              <a:rPr lang="en-GB" sz="14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among responders 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Shorten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information dissemination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to the population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cquire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real-time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and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data-processing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information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Prevention, preparedness, response and recovery time from CBRNe events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23B49-BF6A-4B74-A016-04F25A2AB538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4684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85D97-5B45-5D78-4482-1DC57ED3D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81088B-F1E9-C1C7-2B1C-1ABA8CC571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0E5982-1FB9-307C-E572-F05A9B13FC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buSzPts val="800"/>
            </a:pPr>
            <a:r>
              <a:rPr lang="en-GB" sz="14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Main requirements in resolving CBRNe events:</a:t>
            </a:r>
          </a:p>
          <a:p>
            <a:pPr lvl="0">
              <a:lnSpc>
                <a:spcPct val="150000"/>
              </a:lnSpc>
              <a:buSzPts val="800"/>
            </a:pPr>
            <a:endParaRPr lang="en-GB" sz="1200" kern="1200" dirty="0">
              <a:solidFill>
                <a:schemeClr val="tx1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Increase the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CBRNe awareness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regarding the specific threat faced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Reduce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responders’ risk</a:t>
            </a:r>
            <a:endParaRPr lang="en-GB" sz="1600" kern="1200" dirty="0">
              <a:solidFill>
                <a:schemeClr val="tx1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Improve</a:t>
            </a:r>
            <a:r>
              <a:rPr lang="en-GB" sz="14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communication</a:t>
            </a:r>
            <a:r>
              <a:rPr lang="en-GB" sz="14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among responders 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Shorten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information dissemination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to the population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cquire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real-time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and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data-processing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information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Prevention, preparedness, response and recovery time from CBRNe events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019D3-5960-3C0C-61AD-89E6461678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23B49-BF6A-4B74-A016-04F25A2AB538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333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E432D-5013-E99B-8DD8-77A80B1DB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6394EA-805E-74F1-7D11-D1FFCB84C3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3B66E6-13D6-CCF2-5252-8F19D11E4A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buSzPts val="800"/>
            </a:pPr>
            <a:r>
              <a:rPr lang="en-GB" sz="14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Main requirements in resolving CBRNe events:</a:t>
            </a:r>
          </a:p>
          <a:p>
            <a:pPr lvl="0">
              <a:lnSpc>
                <a:spcPct val="150000"/>
              </a:lnSpc>
              <a:buSzPts val="800"/>
            </a:pPr>
            <a:endParaRPr lang="en-GB" sz="1200" kern="1200" dirty="0">
              <a:solidFill>
                <a:schemeClr val="tx1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Increase the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CBRNe awareness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regarding the specific threat faced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Reduce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responders’ risk</a:t>
            </a:r>
            <a:endParaRPr lang="en-GB" sz="1600" kern="1200" dirty="0">
              <a:solidFill>
                <a:schemeClr val="tx1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Improve</a:t>
            </a:r>
            <a:r>
              <a:rPr lang="en-GB" sz="14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communication</a:t>
            </a:r>
            <a:r>
              <a:rPr lang="en-GB" sz="14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among responders 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Shorten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information dissemination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to the population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cquire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real-time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and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data-processing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information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Prevention, preparedness, response and recovery time from CBRNe events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24B4F-0498-DF11-B166-29327153D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23B49-BF6A-4B74-A016-04F25A2AB538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8434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8738E3F0-C24F-4286-AC82-9062440C67AC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1525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9528F-8736-B827-64C3-AFDB478F2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810491-BE43-5541-C7E9-FCAA57B4BD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8D1267-1F89-4CC9-DADD-ED621E77D9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buSzPts val="800"/>
            </a:pPr>
            <a:r>
              <a:rPr lang="en-GB" sz="14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Main requirements in resolving CBRNe events:</a:t>
            </a:r>
          </a:p>
          <a:p>
            <a:pPr lvl="0">
              <a:lnSpc>
                <a:spcPct val="150000"/>
              </a:lnSpc>
              <a:buSzPts val="800"/>
            </a:pPr>
            <a:endParaRPr lang="en-GB" sz="1200" kern="1200" dirty="0">
              <a:solidFill>
                <a:schemeClr val="tx1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Increase the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CBRNe awareness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regarding the specific threat faced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Reduce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responders’ risk</a:t>
            </a:r>
            <a:endParaRPr lang="en-GB" sz="1600" kern="1200" dirty="0">
              <a:solidFill>
                <a:schemeClr val="tx1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Improve</a:t>
            </a:r>
            <a:r>
              <a:rPr lang="en-GB" sz="14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communication</a:t>
            </a:r>
            <a:r>
              <a:rPr lang="en-GB" sz="14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among responders 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Shorten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information dissemination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to the population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cquire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real-time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and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data-processing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information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Prevention, preparedness, response and recovery time from CBRNe events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F4E42-C608-BDAC-15C8-243C3269DB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23B49-BF6A-4B74-A016-04F25A2AB538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369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8FC47-12A7-E39C-618C-18CEF15CE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EBF143-C282-73BE-C312-25A1007379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FC897A-A088-F0F8-1323-A5AE5C5019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buSzPts val="800"/>
            </a:pPr>
            <a:r>
              <a:rPr lang="en-GB" sz="14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Main requirements in resolving CBRNe events:</a:t>
            </a:r>
          </a:p>
          <a:p>
            <a:pPr lvl="0">
              <a:lnSpc>
                <a:spcPct val="150000"/>
              </a:lnSpc>
              <a:buSzPts val="800"/>
            </a:pPr>
            <a:endParaRPr lang="en-GB" sz="1200" kern="1200" dirty="0">
              <a:solidFill>
                <a:schemeClr val="tx1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Increase the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CBRNe awareness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regarding the specific threat faced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Reduce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responders’ risk</a:t>
            </a:r>
            <a:endParaRPr lang="en-GB" sz="1600" kern="1200" dirty="0">
              <a:solidFill>
                <a:schemeClr val="tx1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Improve</a:t>
            </a:r>
            <a:r>
              <a:rPr lang="en-GB" sz="14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communication</a:t>
            </a:r>
            <a:r>
              <a:rPr lang="en-GB" sz="14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among responders 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Shorten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information dissemination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to the population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cquire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real-time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and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data-processing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information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Prevention, preparedness, response and recovery time from CBRNe events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C3462-BF08-54C0-620B-E1FAA3E8A6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23B49-BF6A-4B74-A016-04F25A2AB538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873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4E722-3FE4-5772-2F5D-EC350BAD7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CFD451C-55B7-C0E4-F4E2-06A90968AC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B82594E-F67D-3D16-FA34-418CE4D771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</a:t>
            </a:r>
            <a:r>
              <a:rPr lang="it-IT" baseline="0" dirty="0"/>
              <a:t> Lombardia vi sono 294 ARIR, di cui analizzando il contesto industriale è possibile notare come il 25 % di esse risiede proprio nella provincia di </a:t>
            </a:r>
            <a:r>
              <a:rPr lang="it-IT" baseline="0" dirty="0" err="1"/>
              <a:t>milano</a:t>
            </a:r>
            <a:r>
              <a:rPr lang="it-IT" baseline="0" dirty="0"/>
              <a:t>. Circa 30 stabilimenti sono in soglia superiore e le principali attività industriali sono di produzione stoccaggio e distribuzione di prodotti chimici/petrolchimici e deposito idrocarburi. Essendo caratterizzati da una densità di (2000 ab/Kmq) è facile desumere come i rischi sono piuttosto elevati.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2AC662-47C3-9FF7-A76F-2BFA1B761C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4A4F4-F0C2-E048-A4AC-3E6FBCD88CD6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1627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83E34-351A-AF49-3793-0CDB6426F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397F54-D1D6-321A-B39E-08BBDB7725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216A3F-6B89-3187-6789-A4E226CCFA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buSzPts val="800"/>
            </a:pPr>
            <a:r>
              <a:rPr lang="en-GB" sz="14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Main requirements in resolving CBRNe events:</a:t>
            </a:r>
          </a:p>
          <a:p>
            <a:pPr lvl="0">
              <a:lnSpc>
                <a:spcPct val="150000"/>
              </a:lnSpc>
              <a:buSzPts val="800"/>
            </a:pPr>
            <a:endParaRPr lang="en-GB" sz="1200" kern="1200" dirty="0">
              <a:solidFill>
                <a:schemeClr val="tx1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Increase the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CBRNe awareness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regarding the specific threat faced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Reduce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responders’ risk</a:t>
            </a:r>
            <a:endParaRPr lang="en-GB" sz="1600" kern="1200" dirty="0">
              <a:solidFill>
                <a:schemeClr val="tx1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Improve</a:t>
            </a:r>
            <a:r>
              <a:rPr lang="en-GB" sz="14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communication</a:t>
            </a:r>
            <a:r>
              <a:rPr lang="en-GB" sz="14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among responders 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Shorten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information dissemination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to the population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cquire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real-time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and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data-processing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information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Prevention, preparedness, response and recovery time from CBRNe events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25560-55BC-EC2A-1474-62F9DC04F3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23B49-BF6A-4B74-A016-04F25A2AB538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458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02ED1-2B6F-7FD3-BB68-DF26B61FD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DEC05B-A5EB-A829-EC8B-EA076F4857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385620-74A0-1FE6-2C67-0409059D6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buSzPts val="800"/>
            </a:pPr>
            <a:r>
              <a:rPr lang="en-GB" sz="14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Main requirements in resolving CBRNe events:</a:t>
            </a:r>
          </a:p>
          <a:p>
            <a:pPr lvl="0">
              <a:lnSpc>
                <a:spcPct val="150000"/>
              </a:lnSpc>
              <a:buSzPts val="800"/>
            </a:pPr>
            <a:endParaRPr lang="en-GB" sz="1200" kern="1200" dirty="0">
              <a:solidFill>
                <a:schemeClr val="tx1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Increase the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CBRNe awareness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regarding the specific threat faced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Reduce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responders’ risk</a:t>
            </a:r>
            <a:endParaRPr lang="en-GB" sz="1600" kern="1200" dirty="0">
              <a:solidFill>
                <a:schemeClr val="tx1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Improve</a:t>
            </a:r>
            <a:r>
              <a:rPr lang="en-GB" sz="14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communication</a:t>
            </a:r>
            <a:r>
              <a:rPr lang="en-GB" sz="14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among responders 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Shorten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information dissemination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to the population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cquire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real-time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and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data-processing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information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Prevention, preparedness, response and recovery time from CBRNe events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34743-DD21-4D32-78D7-8B58AF1013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23B49-BF6A-4B74-A016-04F25A2AB538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482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DB431-3868-B58C-6F62-2115E2578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8C18AA-CA1F-DD13-8270-FB10B0868F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63A40C-D567-0B40-D4D6-9C3C3D1CAA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buSzPts val="800"/>
            </a:pPr>
            <a:r>
              <a:rPr lang="en-GB" sz="14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Main requirements in resolving CBRNe events:</a:t>
            </a:r>
          </a:p>
          <a:p>
            <a:pPr lvl="0">
              <a:lnSpc>
                <a:spcPct val="150000"/>
              </a:lnSpc>
              <a:buSzPts val="800"/>
            </a:pPr>
            <a:endParaRPr lang="en-GB" sz="1200" kern="1200" dirty="0">
              <a:solidFill>
                <a:schemeClr val="tx1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Increase the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CBRNe awareness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regarding the specific threat faced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Reduce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responders’ risk</a:t>
            </a:r>
            <a:endParaRPr lang="en-GB" sz="1600" kern="1200" dirty="0">
              <a:solidFill>
                <a:schemeClr val="tx1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Improve</a:t>
            </a:r>
            <a:r>
              <a:rPr lang="en-GB" sz="14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communication</a:t>
            </a:r>
            <a:r>
              <a:rPr lang="en-GB" sz="14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among responders 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Shorten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information dissemination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to the population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cquire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real-time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and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data-processing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information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Prevention, preparedness, response and recovery time from CBRNe events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FC7D7-344C-9435-B453-CACFA39B45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23B49-BF6A-4B74-A016-04F25A2AB538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141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14D72-4F31-C505-2965-DB33C2991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65AB67-0886-677B-409D-0A9A6F9675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87A02E-4328-81D9-98EB-4329653C94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buSzPts val="800"/>
            </a:pPr>
            <a:r>
              <a:rPr lang="en-GB" sz="14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Main requirements in resolving CBRNe events:</a:t>
            </a:r>
          </a:p>
          <a:p>
            <a:pPr lvl="0">
              <a:lnSpc>
                <a:spcPct val="150000"/>
              </a:lnSpc>
              <a:buSzPts val="800"/>
            </a:pPr>
            <a:endParaRPr lang="en-GB" sz="1200" kern="1200" dirty="0">
              <a:solidFill>
                <a:schemeClr val="tx1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Increase the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CBRNe awareness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regarding the specific threat faced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Reduce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responders’ risk</a:t>
            </a:r>
            <a:endParaRPr lang="en-GB" sz="1600" kern="1200" dirty="0">
              <a:solidFill>
                <a:schemeClr val="tx1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Improve</a:t>
            </a:r>
            <a:r>
              <a:rPr lang="en-GB" sz="14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communication</a:t>
            </a:r>
            <a:r>
              <a:rPr lang="en-GB" sz="14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among responders 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Shorten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information dissemination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to the population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cquire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real-time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and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data-processing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information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Prevention, preparedness, response and recovery time from CBRNe events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A556FA-0AF8-AF76-CFF3-80A4CF5777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23B49-BF6A-4B74-A016-04F25A2AB538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198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F703B-B95A-7F70-1158-CE7733DAE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C26790-8A68-74CD-E612-FF7E34092D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8CBF87-7142-918C-C1D5-D04A0AC543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buSzPts val="800"/>
            </a:pPr>
            <a:r>
              <a:rPr lang="en-GB" sz="14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Main requirements in resolving CBRNe events:</a:t>
            </a:r>
          </a:p>
          <a:p>
            <a:pPr lvl="0">
              <a:lnSpc>
                <a:spcPct val="150000"/>
              </a:lnSpc>
              <a:buSzPts val="800"/>
            </a:pPr>
            <a:endParaRPr lang="en-GB" sz="1200" kern="1200" dirty="0">
              <a:solidFill>
                <a:schemeClr val="tx1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Increase the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CBRNe awareness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regarding the specific threat faced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Reduce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responders’ risk</a:t>
            </a:r>
            <a:endParaRPr lang="en-GB" sz="1600" kern="1200" dirty="0">
              <a:solidFill>
                <a:schemeClr val="tx1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Improve</a:t>
            </a:r>
            <a:r>
              <a:rPr lang="en-GB" sz="14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communication</a:t>
            </a:r>
            <a:r>
              <a:rPr lang="en-GB" sz="14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among responders 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Shorten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information dissemination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to the population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cquire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real-time</a:t>
            </a:r>
            <a:r>
              <a:rPr lang="en-GB" sz="16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and </a:t>
            </a:r>
            <a:r>
              <a:rPr lang="en-GB" sz="1600" b="1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data-processing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 information</a:t>
            </a:r>
          </a:p>
          <a:p>
            <a:pPr marL="342900" lvl="0" indent="-342900">
              <a:lnSpc>
                <a:spcPct val="150000"/>
              </a:lnSpc>
              <a:buSzPts val="800"/>
              <a:buFont typeface="Symbol" panose="05050102010706020507" pitchFamily="18" charset="2"/>
              <a:buChar char=""/>
            </a:pPr>
            <a:r>
              <a:rPr lang="en-GB" sz="800" kern="1200" dirty="0">
                <a:solidFill>
                  <a:schemeClr val="tx1"/>
                </a:solidFill>
                <a:latin typeface="+mn-lt"/>
                <a:ea typeface="Batang" panose="02030600000101010101" pitchFamily="18" charset="-127"/>
                <a:cs typeface="+mn-cs"/>
              </a:rPr>
              <a:t>Prevention, preparedness, response and recovery time from CBRNe events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43CC8-9A18-20F8-F273-CFBF1C5490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23B49-BF6A-4B74-A016-04F25A2AB538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329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614331-54D9-8A39-6F29-82338B78C19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70C3A6A-3B23-C0BA-B7CC-0A253AE96DF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FD06BB-14B7-71B4-4865-878D2805588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ED76FD-8504-4D84-B738-9865403E83F6}" type="datetime1">
              <a:rPr lang="en-US"/>
              <a:pPr lvl="0"/>
              <a:t>6/18/2026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D7BF432-5410-2A4C-6693-6EEEDCB8375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EBF788-A8B5-99D6-CF96-47DB07DDF1A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6CDE91-70A8-46D3-A9AB-44865A3609C8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0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A56070-F17C-A4B1-96BF-73D8E052650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58F3D5E-CCA4-BD2B-A6D1-C467A5877FF1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277A29-1AA1-FCA9-71E9-007D6D142F5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78AA0F-61B9-4C9C-A396-D954E4B6BD8B}" type="datetime1">
              <a:rPr lang="en-US"/>
              <a:pPr lvl="0"/>
              <a:t>6/18/2026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D02C17-2F97-83E9-2ABB-25F6B192846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2DC1E6-C1C5-DAF1-BF27-6AC5E670A77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68F77E-F356-4EAF-BF1C-AC3F120DB918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1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00868EB-CBBA-8FB2-F477-B8F093BEBEDC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F943DAF-847C-E8D1-B5E7-686F0277651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C816F4-1976-BCCA-065F-0A7337C8812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DC0CD6-EE44-4F21-94AF-7FBECDF82285}" type="datetime1">
              <a:rPr lang="en-US"/>
              <a:pPr lvl="0"/>
              <a:t>6/18/2026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8579FF-B0F1-042D-C980-6F247EB0117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C841B9-B2D8-B7DC-B1CB-74D846FB45C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5010B9-8A20-41A3-8A0B-A708181CEA3B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15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Rectangle 1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0"/>
          <a:ext cx="194733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3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4733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93484" y="295684"/>
            <a:ext cx="11184000" cy="694917"/>
          </a:xfrm>
        </p:spPr>
        <p:txBody>
          <a:bodyPr/>
          <a:lstStyle>
            <a:lvl1pPr>
              <a:defRPr sz="2000" b="0">
                <a:solidFill>
                  <a:srgbClr val="81BC00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629328" y="6446520"/>
            <a:ext cx="1056117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rgbClr val="8C8C8C"/>
                </a:solidFill>
              </a:defRPr>
            </a:lvl1pPr>
          </a:lstStyle>
          <a:p>
            <a:fld id="{95CC1D26-A9BD-4BDE-BDD9-08EDBAE96860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656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CD35DD-A4C8-D5BE-72F3-A3889F5A13C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AA59F3-0F07-D6D0-BA71-63F09C373BF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3D9E48-4518-3E0F-C009-61C418F0375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B8E2A9-9B77-4A5E-B242-EEA26B1318B9}" type="datetime1">
              <a:rPr lang="en-US"/>
              <a:pPr lvl="0"/>
              <a:t>6/18/2026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9A9F2B-0C0A-7243-F0E7-BD739CA8268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9B0A12-E32E-066C-42C3-B63742D377D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47BC25-7369-4FE1-92B2-277895148A9C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3971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3ADA44-D9DF-D620-A98C-DF2641677D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2F28B6D-0A74-B0AF-C29E-C5A03BE088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B73890-9608-8D19-42A9-0E65B42BE9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5B8073-16D7-492D-BF9B-2FA402BD59A5}" type="datetime1">
              <a:rPr lang="en-US"/>
              <a:pPr lvl="0"/>
              <a:t>6/18/2026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D37715-3C66-1A64-BA22-FD82D4656A0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4285251-A8AA-626D-83A4-541BDE993BF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10FC12-1D07-4E76-9304-678018BB77EC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38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EE9447-BD9F-6E6C-B6E3-91E00A67E3A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37E07F-7B13-ACF0-35E6-8BD71C59B47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E70D878-0D62-B404-7CB6-C91C5C7ADCF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9F143EC-A417-9B64-F9AC-7C527ED6988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4185F7-7415-4BEC-93A8-EB8F87A2EC90}" type="datetime1">
              <a:rPr lang="en-US"/>
              <a:pPr lvl="0"/>
              <a:t>6/18/2026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ACAAEFD-ADA4-7AD8-0696-B6CFC3E952C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7B2AAE5-8E31-97F7-F64A-772C13E5E47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CBBB22-5829-4CC7-8466-99E728186906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29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EFF358-1F2B-6A15-488F-FBE3A4D2A8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E5F211C-FFCF-A384-1966-F469F1FCEA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C15C7CF-E444-6061-0B1A-15462CD1DAB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909C1E1-30AB-839C-72DB-8A5A7A5F017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B682F5A-CBEF-E012-604B-50995FE79DC5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B4077DF-1466-55D4-12C6-BD994947026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B7986A-E1D9-4E03-98DC-7CEC5401BFAF}" type="datetime1">
              <a:rPr lang="en-US"/>
              <a:pPr lvl="0"/>
              <a:t>6/18/2026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678DFBF-252D-A7F4-F083-DAB009D7884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B4384C5-7229-BDCA-2437-F5924C0FD43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4B535E-C524-4FBE-807C-83EB33B276C1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8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BDADF7-9229-DBE9-3CEC-AADD50D8178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B39CB3C-408B-6C68-B925-14AD19A5E97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9D5A19-E5AF-4FEB-9EC2-00C2D17E6AED}" type="datetime1">
              <a:rPr lang="en-US"/>
              <a:pPr lvl="0"/>
              <a:t>6/18/2026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25E5C88-949B-480C-22C5-F588FBA42E1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E72100C-1E9C-E760-739A-7A8B7291EE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4D8817-0D78-449D-9004-6975C3716652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68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E28386A-9C3A-558E-B25C-B2D89054ECC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8403A5-0514-4BD3-AF86-1A1E262DF979}" type="datetime1">
              <a:rPr lang="en-US"/>
              <a:pPr lvl="0"/>
              <a:t>6/18/2026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B9436CD-5C05-9E40-50F9-36CB725926C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5852149-E512-7DA6-80EE-1FE84E17455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34A590-B91C-461A-A42B-BD9F23DBDAB4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8298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53B7B8-258A-5DE6-6A00-145919017B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0683AA-8272-E3FB-76D8-F94C73B933D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17EDFE9-35D6-367E-B47C-1685B481A3A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12E7A20-2952-8DDA-4E28-0A99136F328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B58965-2AF4-4482-9C39-768ED9C06289}" type="datetime1">
              <a:rPr lang="en-US"/>
              <a:pPr lvl="0"/>
              <a:t>6/18/2026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80CFCB1-A963-B05B-7979-076F7547D82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1D8EDB8-E4BA-2DC2-CF53-8AA13F37812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412D34-EE6D-47F6-8F8A-6C5C5B286DE3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03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02D2ED-EF95-4058-AA42-ECCF5065C1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D7921FA-B67B-2722-AE4F-B8B2A2039EE3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US" sz="3200"/>
            </a:lvl1pPr>
          </a:lstStyle>
          <a:p>
            <a:pPr lvl="0"/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7DE604A-624F-BAB6-5CAA-476E13267C7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6742D4E-E81C-1F49-D9A8-D9E272980A9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51DF0D4-877F-4B59-8BA9-6D6081F52888}" type="datetime1">
              <a:rPr lang="en-US"/>
              <a:pPr lvl="0"/>
              <a:t>6/18/2026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442A4C2-EC77-4B6B-522E-C45AE624D71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BB3E164-2D5A-3621-7A71-2481875F3E4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7891B0-0634-46CC-8F45-3D68A1B69455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58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A1016AE-5B2A-3F3C-6B79-0B1346F96E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841DFA4-5FD0-6EDD-2EBB-5461A02513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8C6FDD9-E25D-88EB-4AA9-D0A6B5EE0EF1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E249AAB7-EDB5-473F-85A8-DAC702D361E7}" type="datetime1">
              <a:rPr lang="en-US"/>
              <a:pPr lvl="0"/>
              <a:t>6/18/2026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F92143-7A19-E97B-B1D0-0E531AE2071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671ACD-AF90-025F-16CD-0F8FBDD870F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6E0DA3F7-ED7B-43D9-8886-BD29E90769FE}" type="slidenum"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9CD20175-ACDE-B294-BB32-8633EE3E7249}"/>
              </a:ext>
            </a:extLst>
          </p:cNvPr>
          <p:cNvSpPr txBox="1"/>
          <p:nvPr/>
        </p:nvSpPr>
        <p:spPr>
          <a:xfrm>
            <a:off x="361953" y="403213"/>
            <a:ext cx="11606634" cy="60747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lvl="0" algn="ctr">
              <a:lnSpc>
                <a:spcPts val="675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b="1" dirty="0">
                <a:solidFill>
                  <a:srgbClr val="FF0000"/>
                </a:solidFill>
                <a:latin typeface="Calibri" pitchFamily="34"/>
                <a:ea typeface="Calibri" pitchFamily="34"/>
                <a:cs typeface="Times New Roman" pitchFamily="18"/>
              </a:rPr>
              <a:t>“COPERTURE CONTINUE E IMPIANTI FOTOVOLTAICI”</a:t>
            </a:r>
          </a:p>
          <a:p>
            <a:pPr lvl="0" algn="ctr">
              <a:lnSpc>
                <a:spcPts val="675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b="1" dirty="0">
                <a:solidFill>
                  <a:srgbClr val="FF0000"/>
                </a:solidFill>
                <a:latin typeface="Calibri" pitchFamily="34"/>
                <a:ea typeface="Calibri" pitchFamily="34"/>
                <a:cs typeface="Times New Roman" pitchFamily="18"/>
              </a:rPr>
              <a:t>Normativa Progetto Esecuzione Manutenzione</a:t>
            </a:r>
          </a:p>
          <a:p>
            <a:pPr lvl="0" algn="ctr">
              <a:lnSpc>
                <a:spcPts val="675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1" dirty="0">
              <a:solidFill>
                <a:srgbClr val="FF0000"/>
              </a:solidFill>
              <a:latin typeface="Calibri" pitchFamily="34"/>
              <a:ea typeface="Calibri" pitchFamily="34"/>
              <a:cs typeface="Times New Roman" pitchFamily="18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b="1" noProof="0" dirty="0">
                <a:solidFill>
                  <a:srgbClr val="C00000"/>
                </a:solidFill>
                <a:latin typeface="Calibri" pitchFamily="34"/>
                <a:ea typeface="Calibri" pitchFamily="34"/>
                <a:cs typeface="Times New Roman" pitchFamily="18"/>
              </a:rPr>
              <a:t>Sistemi fotovoltaici, dalle linee guida alla pratica: esperienze di installazione su  coperture complesse e di grande dimensione nell’area milanese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56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250" b="1" dirty="0">
              <a:solidFill>
                <a:srgbClr val="FF0000"/>
              </a:solidFill>
              <a:latin typeface="Calibri" pitchFamily="34"/>
              <a:ea typeface="Calibri" pitchFamily="34"/>
              <a:cs typeface="Calibri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56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250" b="1" i="0" u="none" strike="noStrike" kern="1200" cap="none" spc="0" baseline="0" dirty="0">
                <a:uFillTx/>
                <a:latin typeface="Calibri" pitchFamily="34"/>
                <a:ea typeface="Calibri" pitchFamily="34"/>
                <a:cs typeface="Calibri" pitchFamily="34"/>
              </a:rPr>
              <a:t>18 </a:t>
            </a:r>
            <a:r>
              <a:rPr lang="it-IT" sz="2250" b="1" i="0" u="none" strike="noStrike" kern="1200" cap="none" spc="0" baseline="0" noProof="0" dirty="0">
                <a:uFillTx/>
                <a:latin typeface="Calibri" pitchFamily="34"/>
                <a:ea typeface="Calibri" pitchFamily="34"/>
                <a:cs typeface="Calibri" pitchFamily="34"/>
              </a:rPr>
              <a:t>giugno </a:t>
            </a:r>
            <a:r>
              <a:rPr lang="en-GB" sz="2250" b="1" i="0" u="none" strike="noStrike" kern="1200" cap="none" spc="0" baseline="0" dirty="0">
                <a:uFillTx/>
                <a:latin typeface="Calibri" pitchFamily="34"/>
                <a:ea typeface="Calibri" pitchFamily="34"/>
                <a:cs typeface="Calibri" pitchFamily="34"/>
              </a:rPr>
              <a:t>202</a:t>
            </a:r>
            <a:r>
              <a:rPr lang="en-GB" sz="2250" b="1" dirty="0">
                <a:latin typeface="Calibri" pitchFamily="34"/>
                <a:ea typeface="Calibri" pitchFamily="34"/>
                <a:cs typeface="Calibri" pitchFamily="34"/>
              </a:rPr>
              <a:t>6, </a:t>
            </a:r>
            <a:r>
              <a:rPr lang="it-IT" sz="2250" b="1" noProof="0" dirty="0">
                <a:latin typeface="Calibri" pitchFamily="34"/>
                <a:ea typeface="Calibri" pitchFamily="34"/>
                <a:cs typeface="Calibri" pitchFamily="34"/>
              </a:rPr>
              <a:t>Politenico di Milano</a:t>
            </a:r>
            <a:endParaRPr lang="it-IT" sz="2250" b="1" i="0" u="none" strike="noStrike" kern="1200" cap="none" spc="0" baseline="0" noProof="0" dirty="0">
              <a:uFillTx/>
              <a:latin typeface="Calibri" pitchFamily="34"/>
              <a:ea typeface="Calibri" pitchFamily="34"/>
              <a:cs typeface="Calibri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56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25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Calibri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56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25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Calibri" pitchFamily="34"/>
              </a:rPr>
              <a:t>Ing. Edoardo Cavalieri d’Oro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56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75" b="1" noProof="0" dirty="0">
                <a:solidFill>
                  <a:srgbClr val="000000"/>
                </a:solidFill>
                <a:latin typeface="Calibri" pitchFamily="34"/>
                <a:ea typeface="Calibri" pitchFamily="34"/>
                <a:cs typeface="Calibri" pitchFamily="34"/>
              </a:rPr>
              <a:t>Dirigente Vicario Comando VF Milano</a:t>
            </a:r>
            <a:endParaRPr lang="it-IT" sz="1875" b="1" i="0" u="none" strike="noStrike" kern="1200" cap="none" spc="0" baseline="0" noProof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Calibri" pitchFamily="34"/>
            </a:endParaRPr>
          </a:p>
        </p:txBody>
      </p:sp>
      <p:pic>
        <p:nvPicPr>
          <p:cNvPr id="4" name="Picture 2" descr="Vigili del Fuoco Logo Vector (.EPS) Free Download">
            <a:extLst>
              <a:ext uri="{FF2B5EF4-FFF2-40B4-BE49-F238E27FC236}">
                <a16:creationId xmlns:a16="http://schemas.microsoft.com/office/drawing/2014/main" id="{38C626F7-09FB-3DB1-FCB6-B34179380A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3413" y="113307"/>
            <a:ext cx="1059949" cy="105994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B4D8E23-512C-2168-559E-2F4A14EA1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442" y="68241"/>
            <a:ext cx="1059949" cy="10599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A8D7A-C5CC-185E-6A79-47AAA7B8F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8">
            <a:extLst>
              <a:ext uri="{FF2B5EF4-FFF2-40B4-BE49-F238E27FC236}">
                <a16:creationId xmlns:a16="http://schemas.microsoft.com/office/drawing/2014/main" id="{3B213896-FFE7-AE5D-0253-6689D4FCE473}"/>
              </a:ext>
            </a:extLst>
          </p:cNvPr>
          <p:cNvSpPr txBox="1"/>
          <p:nvPr/>
        </p:nvSpPr>
        <p:spPr>
          <a:xfrm>
            <a:off x="11137244" y="6416794"/>
            <a:ext cx="822960" cy="4102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4A68AD-54A0-420A-A7A8-C2995C1214E6}" type="slidenum">
              <a:rPr b="1">
                <a:solidFill>
                  <a:srgbClr val="C00000"/>
                </a:solidFill>
              </a:rPr>
              <a:t>10</a:t>
            </a:fld>
            <a:endParaRPr lang="it-IT" sz="2000" b="1" i="0" u="none" strike="noStrike" kern="1200" cap="none" spc="0" baseline="0" dirty="0">
              <a:solidFill>
                <a:srgbClr val="C00000"/>
              </a:solidFill>
              <a:uFillTx/>
              <a:latin typeface="Calibri"/>
            </a:endParaRPr>
          </a:p>
        </p:txBody>
      </p:sp>
      <p:sp>
        <p:nvSpPr>
          <p:cNvPr id="8" name="Ovale 22">
            <a:extLst>
              <a:ext uri="{FF2B5EF4-FFF2-40B4-BE49-F238E27FC236}">
                <a16:creationId xmlns:a16="http://schemas.microsoft.com/office/drawing/2014/main" id="{22C52749-6FCD-A234-E072-0F0671C11D0B}"/>
              </a:ext>
            </a:extLst>
          </p:cNvPr>
          <p:cNvSpPr/>
          <p:nvPr/>
        </p:nvSpPr>
        <p:spPr>
          <a:xfrm>
            <a:off x="11548734" y="6385556"/>
            <a:ext cx="472443" cy="47244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57150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6" name="Rettangolo 10">
            <a:extLst>
              <a:ext uri="{FF2B5EF4-FFF2-40B4-BE49-F238E27FC236}">
                <a16:creationId xmlns:a16="http://schemas.microsoft.com/office/drawing/2014/main" id="{9022E67D-4224-607B-3A65-ED79FC3BFF64}"/>
              </a:ext>
            </a:extLst>
          </p:cNvPr>
          <p:cNvSpPr/>
          <p:nvPr/>
        </p:nvSpPr>
        <p:spPr>
          <a:xfrm flipV="1">
            <a:off x="382767" y="6521455"/>
            <a:ext cx="11165957" cy="153829"/>
          </a:xfrm>
          <a:prstGeom prst="rect">
            <a:avLst/>
          </a:prstGeom>
          <a:solidFill>
            <a:srgbClr val="CE2B3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916F0524-9339-D452-A2AC-2A6208D72F15}"/>
              </a:ext>
            </a:extLst>
          </p:cNvPr>
          <p:cNvSpPr/>
          <p:nvPr/>
        </p:nvSpPr>
        <p:spPr>
          <a:xfrm>
            <a:off x="758052" y="661943"/>
            <a:ext cx="11277600" cy="45719"/>
          </a:xfrm>
          <a:prstGeom prst="rect">
            <a:avLst/>
          </a:prstGeom>
          <a:solidFill>
            <a:srgbClr val="CE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9" name="Picture 2" descr="Vigili del Fuoco Logo Vector (.EPS) Free Download">
            <a:extLst>
              <a:ext uri="{FF2B5EF4-FFF2-40B4-BE49-F238E27FC236}">
                <a16:creationId xmlns:a16="http://schemas.microsoft.com/office/drawing/2014/main" id="{D82DE0EB-0ACE-7B41-19A9-3757F096F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1FB3FBC0-3971-A1A7-F3B7-6C357CDD9DA4}"/>
              </a:ext>
            </a:extLst>
          </p:cNvPr>
          <p:cNvSpPr/>
          <p:nvPr/>
        </p:nvSpPr>
        <p:spPr>
          <a:xfrm>
            <a:off x="996587" y="138723"/>
            <a:ext cx="49007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kern="0" dirty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Politecnico di Milano  </a:t>
            </a:r>
            <a:endParaRPr lang="it-IT" sz="4000" b="1" dirty="0">
              <a:solidFill>
                <a:srgbClr val="C0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72AF658-2257-8CC6-9219-54B3F7D5B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259" y="1147282"/>
            <a:ext cx="1926984" cy="15688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01EB61-65B7-40B5-DBC7-E46D09129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3" y="1147282"/>
            <a:ext cx="2174755" cy="163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BE05217-FB48-56BB-E78E-70856C532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068" y="1326712"/>
            <a:ext cx="2174755" cy="290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F30CFCE-C741-1686-66BD-01C094F83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772" y="3387688"/>
            <a:ext cx="2859695" cy="214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81BE714-CE0A-E06B-0747-C564BBE70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69" y="3660711"/>
            <a:ext cx="2594893" cy="194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89F4F6D-5A5C-0F92-EB88-B6FFABDE255D}"/>
              </a:ext>
            </a:extLst>
          </p:cNvPr>
          <p:cNvSpPr txBox="1"/>
          <p:nvPr/>
        </p:nvSpPr>
        <p:spPr>
          <a:xfrm>
            <a:off x="7129948" y="661943"/>
            <a:ext cx="4956140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Il Lotto A prevedeva l’installazione di impianti fotovoltaici sugli edifici 2, 3, 4A, 5, 11, 13, 36 e 42 della Sede Milano Città Studi, nonché di una rete dati per il loro controllo e supervisione. Era prevista anche l’integrazione degli impianti già esistenti sugli edifici 11, 16A, 16B, 20 e 43.</a:t>
            </a:r>
          </a:p>
          <a:p>
            <a:endParaRPr lang="it-IT" sz="1200" dirty="0"/>
          </a:p>
          <a:p>
            <a:r>
              <a:rPr lang="it-IT" dirty="0"/>
              <a:t>I lavori sono terminati a febbraio 2024. Gli impianti di nuova realizzazione sono funzionanti e in produzione mentre è in ultimazione del collegamento degli impianti esistenti. </a:t>
            </a:r>
          </a:p>
          <a:p>
            <a:endParaRPr lang="it-IT" sz="1200" dirty="0"/>
          </a:p>
          <a:p>
            <a:r>
              <a:rPr lang="it-IT" dirty="0"/>
              <a:t>Sono stati inoltre realizzate le nuove coperture degli edifici 2, 4A, 11 e il restauro delle facciate dell’edificio 4A.</a:t>
            </a:r>
          </a:p>
          <a:p>
            <a:endParaRPr lang="it-IT" sz="1200" dirty="0"/>
          </a:p>
          <a:p>
            <a:r>
              <a:rPr lang="it-IT" dirty="0"/>
              <a:t>In totale sono installati oltre 1.000 kWp di pannelli su 4.200 m</a:t>
            </a:r>
            <a:r>
              <a:rPr lang="it-IT" baseline="30000" dirty="0"/>
              <a:t>2</a:t>
            </a:r>
            <a:r>
              <a:rPr lang="it-IT" dirty="0"/>
              <a:t> di coperture.</a:t>
            </a:r>
          </a:p>
          <a:p>
            <a:endParaRPr lang="it-IT" sz="1200" dirty="0"/>
          </a:p>
          <a:p>
            <a:r>
              <a:rPr lang="it-IT" dirty="0"/>
              <a:t>L’investimento finanziario è stato pari a oltre 3.100.000 Euro.</a:t>
            </a:r>
          </a:p>
        </p:txBody>
      </p:sp>
    </p:spTree>
    <p:extLst>
      <p:ext uri="{BB962C8B-B14F-4D97-AF65-F5344CB8AC3E}">
        <p14:creationId xmlns:p14="http://schemas.microsoft.com/office/powerpoint/2010/main" val="731292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4C250-83C1-3ADE-E5C5-20C08FF63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6CB3CA3F-487D-9C3B-A50D-2277B2DCC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8" y="1240489"/>
            <a:ext cx="12192000" cy="5068186"/>
          </a:xfrm>
          <a:prstGeom prst="rect">
            <a:avLst/>
          </a:prstGeom>
        </p:spPr>
      </p:pic>
      <p:sp>
        <p:nvSpPr>
          <p:cNvPr id="7" name="Segnaposto numero diapositiva 68">
            <a:extLst>
              <a:ext uri="{FF2B5EF4-FFF2-40B4-BE49-F238E27FC236}">
                <a16:creationId xmlns:a16="http://schemas.microsoft.com/office/drawing/2014/main" id="{4888B674-0056-4E19-B3EE-FBD97C9CB2CA}"/>
              </a:ext>
            </a:extLst>
          </p:cNvPr>
          <p:cNvSpPr txBox="1"/>
          <p:nvPr/>
        </p:nvSpPr>
        <p:spPr>
          <a:xfrm>
            <a:off x="11137244" y="6416794"/>
            <a:ext cx="822960" cy="4102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4A68AD-54A0-420A-A7A8-C2995C1214E6}" type="slidenum">
              <a:rPr b="1">
                <a:solidFill>
                  <a:srgbClr val="C00000"/>
                </a:solidFill>
              </a:rPr>
              <a:t>11</a:t>
            </a:fld>
            <a:endParaRPr lang="it-IT" sz="2000" b="1" i="0" u="none" strike="noStrike" kern="1200" cap="none" spc="0" baseline="0" dirty="0">
              <a:solidFill>
                <a:srgbClr val="C00000"/>
              </a:solidFill>
              <a:uFillTx/>
              <a:latin typeface="Calibri"/>
            </a:endParaRPr>
          </a:p>
        </p:txBody>
      </p:sp>
      <p:sp>
        <p:nvSpPr>
          <p:cNvPr id="8" name="Ovale 22">
            <a:extLst>
              <a:ext uri="{FF2B5EF4-FFF2-40B4-BE49-F238E27FC236}">
                <a16:creationId xmlns:a16="http://schemas.microsoft.com/office/drawing/2014/main" id="{CA1B806F-1F51-2432-C9B3-19909F135D72}"/>
              </a:ext>
            </a:extLst>
          </p:cNvPr>
          <p:cNvSpPr/>
          <p:nvPr/>
        </p:nvSpPr>
        <p:spPr>
          <a:xfrm>
            <a:off x="11548734" y="6385556"/>
            <a:ext cx="472443" cy="47244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57150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6" name="Rettangolo 10">
            <a:extLst>
              <a:ext uri="{FF2B5EF4-FFF2-40B4-BE49-F238E27FC236}">
                <a16:creationId xmlns:a16="http://schemas.microsoft.com/office/drawing/2014/main" id="{9D0F09CD-F5C9-F699-1C3D-5B6A2BF8739D}"/>
              </a:ext>
            </a:extLst>
          </p:cNvPr>
          <p:cNvSpPr/>
          <p:nvPr/>
        </p:nvSpPr>
        <p:spPr>
          <a:xfrm flipV="1">
            <a:off x="382767" y="6521455"/>
            <a:ext cx="11165957" cy="153829"/>
          </a:xfrm>
          <a:prstGeom prst="rect">
            <a:avLst/>
          </a:prstGeom>
          <a:solidFill>
            <a:srgbClr val="CE2B3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8EF44918-F4E0-A089-DE83-8A773A3BE1F4}"/>
              </a:ext>
            </a:extLst>
          </p:cNvPr>
          <p:cNvSpPr/>
          <p:nvPr/>
        </p:nvSpPr>
        <p:spPr>
          <a:xfrm>
            <a:off x="758052" y="661943"/>
            <a:ext cx="11277600" cy="45719"/>
          </a:xfrm>
          <a:prstGeom prst="rect">
            <a:avLst/>
          </a:prstGeom>
          <a:solidFill>
            <a:srgbClr val="CE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9" name="Picture 2" descr="Vigili del Fuoco Logo Vector (.EPS) Free Download">
            <a:extLst>
              <a:ext uri="{FF2B5EF4-FFF2-40B4-BE49-F238E27FC236}">
                <a16:creationId xmlns:a16="http://schemas.microsoft.com/office/drawing/2014/main" id="{B851B517-9696-23E6-A49D-D9F451B6C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28AA67D5-917F-963F-E239-76B0999AD952}"/>
              </a:ext>
            </a:extLst>
          </p:cNvPr>
          <p:cNvSpPr/>
          <p:nvPr/>
        </p:nvSpPr>
        <p:spPr>
          <a:xfrm>
            <a:off x="996587" y="138723"/>
            <a:ext cx="86597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kern="0" dirty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Politecnico di Milano – nuovo Campus   </a:t>
            </a:r>
            <a:endParaRPr lang="it-IT" sz="4000" b="1" dirty="0">
              <a:solidFill>
                <a:srgbClr val="C000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DE18BA-EDAB-D1EC-612A-0DA5E5305AF8}"/>
              </a:ext>
            </a:extLst>
          </p:cNvPr>
          <p:cNvSpPr txBox="1"/>
          <p:nvPr/>
        </p:nvSpPr>
        <p:spPr>
          <a:xfrm>
            <a:off x="196469" y="1369605"/>
            <a:ext cx="117637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Oltre</a:t>
            </a:r>
            <a:r>
              <a:rPr lang="en-US" dirty="0"/>
              <a:t> </a:t>
            </a:r>
            <a:r>
              <a:rPr lang="en-US" b="1" dirty="0"/>
              <a:t>al </a:t>
            </a:r>
            <a:r>
              <a:rPr lang="en-US" b="1" dirty="0" err="1"/>
              <a:t>discorso</a:t>
            </a:r>
            <a:r>
              <a:rPr lang="en-US" b="1" dirty="0"/>
              <a:t> </a:t>
            </a:r>
            <a:r>
              <a:rPr lang="en-US" b="1" dirty="0" err="1"/>
              <a:t>energetico</a:t>
            </a:r>
            <a:r>
              <a:rPr lang="en-US" dirty="0"/>
              <a:t>,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dovrebbe</a:t>
            </a:r>
            <a:r>
              <a:rPr lang="en-US" dirty="0"/>
              <a:t> </a:t>
            </a:r>
            <a:r>
              <a:rPr lang="en-US" dirty="0" err="1"/>
              <a:t>portare</a:t>
            </a:r>
            <a:r>
              <a:rPr lang="en-US" dirty="0"/>
              <a:t> ad un </a:t>
            </a:r>
            <a:r>
              <a:rPr lang="en-US" b="1" dirty="0"/>
              <a:t>campus quasi NZC</a:t>
            </a:r>
            <a:r>
              <a:rPr lang="en-US" dirty="0"/>
              <a:t>, </a:t>
            </a:r>
            <a:r>
              <a:rPr lang="en-US" dirty="0" err="1"/>
              <a:t>c’è</a:t>
            </a:r>
            <a:r>
              <a:rPr lang="en-US" dirty="0"/>
              <a:t> il </a:t>
            </a:r>
            <a:r>
              <a:rPr lang="en-US" dirty="0" err="1"/>
              <a:t>discorso</a:t>
            </a:r>
            <a:r>
              <a:rPr lang="en-US" dirty="0"/>
              <a:t> </a:t>
            </a:r>
            <a:r>
              <a:rPr lang="en-US" dirty="0" err="1"/>
              <a:t>architettonico</a:t>
            </a:r>
            <a:r>
              <a:rPr lang="en-US" dirty="0"/>
              <a:t>; </a:t>
            </a:r>
            <a:r>
              <a:rPr lang="en-US" dirty="0" err="1"/>
              <a:t>l’andamento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b="1" dirty="0" err="1"/>
              <a:t>copertura</a:t>
            </a:r>
            <a:r>
              <a:rPr lang="en-US" b="1" dirty="0"/>
              <a:t> </a:t>
            </a:r>
            <a:r>
              <a:rPr lang="en-US" b="1" dirty="0" err="1"/>
              <a:t>infatti</a:t>
            </a:r>
            <a:r>
              <a:rPr lang="en-US" b="1" dirty="0"/>
              <a:t> </a:t>
            </a:r>
            <a:r>
              <a:rPr lang="en-US" b="1" dirty="0" err="1"/>
              <a:t>ricorda</a:t>
            </a:r>
            <a:r>
              <a:rPr lang="en-US" b="1" dirty="0"/>
              <a:t> la </a:t>
            </a:r>
            <a:r>
              <a:rPr lang="en-US" b="1" dirty="0" err="1"/>
              <a:t>copertura</a:t>
            </a:r>
            <a:r>
              <a:rPr lang="en-US" b="1" dirty="0"/>
              <a:t> a “sched” </a:t>
            </a:r>
            <a:r>
              <a:rPr lang="en-US" b="1" dirty="0" err="1"/>
              <a:t>degli</a:t>
            </a:r>
            <a:r>
              <a:rPr lang="en-US" b="1" dirty="0"/>
              <a:t> </a:t>
            </a:r>
            <a:r>
              <a:rPr lang="en-US" b="1" dirty="0" err="1"/>
              <a:t>edifici</a:t>
            </a:r>
            <a:r>
              <a:rPr lang="en-US" b="1" dirty="0"/>
              <a:t> </a:t>
            </a:r>
            <a:r>
              <a:rPr lang="en-US" b="1" dirty="0" err="1"/>
              <a:t>industriali</a:t>
            </a:r>
            <a:r>
              <a:rPr lang="en-US" b="1" dirty="0"/>
              <a:t> </a:t>
            </a:r>
            <a:r>
              <a:rPr lang="en-US" b="1" dirty="0" err="1"/>
              <a:t>storici</a:t>
            </a:r>
            <a:r>
              <a:rPr lang="en-US" b="1" dirty="0"/>
              <a:t> </a:t>
            </a:r>
            <a:r>
              <a:rPr lang="en-US" b="1" dirty="0" err="1"/>
              <a:t>dell’ambito</a:t>
            </a:r>
            <a:r>
              <a:rPr lang="en-US" dirty="0"/>
              <a:t>,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saranno</a:t>
            </a:r>
            <a:r>
              <a:rPr lang="en-US" dirty="0"/>
              <a:t> </a:t>
            </a:r>
            <a:r>
              <a:rPr lang="en-US" dirty="0" err="1"/>
              <a:t>restaurati</a:t>
            </a:r>
            <a:r>
              <a:rPr lang="en-US" dirty="0"/>
              <a:t> e </a:t>
            </a:r>
            <a:r>
              <a:rPr lang="en-US" dirty="0" err="1"/>
              <a:t>rifunzionalizzati</a:t>
            </a:r>
            <a:r>
              <a:rPr lang="en-US" dirty="0"/>
              <a:t>. </a:t>
            </a:r>
            <a:r>
              <a:rPr lang="en-US" dirty="0" err="1"/>
              <a:t>Inoltre</a:t>
            </a:r>
            <a:r>
              <a:rPr lang="en-US" dirty="0"/>
              <a:t> </a:t>
            </a:r>
            <a:r>
              <a:rPr lang="en-US" dirty="0" err="1"/>
              <a:t>l’effetto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l’architetto</a:t>
            </a:r>
            <a:r>
              <a:rPr lang="en-US" dirty="0"/>
              <a:t> </a:t>
            </a:r>
            <a:r>
              <a:rPr lang="en-US" dirty="0" err="1"/>
              <a:t>vuole</a:t>
            </a:r>
            <a:r>
              <a:rPr lang="en-US" dirty="0"/>
              <a:t> </a:t>
            </a:r>
            <a:r>
              <a:rPr lang="en-US" dirty="0" err="1"/>
              <a:t>creare</a:t>
            </a:r>
            <a:r>
              <a:rPr lang="en-US" dirty="0"/>
              <a:t> è </a:t>
            </a:r>
            <a:r>
              <a:rPr lang="en-US" b="1" dirty="0" err="1"/>
              <a:t>della</a:t>
            </a:r>
            <a:r>
              <a:rPr lang="en-US" b="1" dirty="0"/>
              <a:t> luce </a:t>
            </a:r>
            <a:r>
              <a:rPr lang="en-US" b="1" dirty="0" err="1"/>
              <a:t>che</a:t>
            </a:r>
            <a:r>
              <a:rPr lang="en-US" b="1" dirty="0"/>
              <a:t> filtra </a:t>
            </a:r>
            <a:r>
              <a:rPr lang="en-US" b="1" dirty="0" err="1"/>
              <a:t>tra</a:t>
            </a:r>
            <a:r>
              <a:rPr lang="en-US" b="1" dirty="0"/>
              <a:t> le </a:t>
            </a:r>
            <a:r>
              <a:rPr lang="en-US" b="1" dirty="0" err="1"/>
              <a:t>fronde</a:t>
            </a:r>
            <a:r>
              <a:rPr lang="en-US" b="1" dirty="0"/>
              <a:t> </a:t>
            </a:r>
            <a:r>
              <a:rPr lang="en-US" b="1" dirty="0" err="1"/>
              <a:t>degli</a:t>
            </a:r>
            <a:r>
              <a:rPr lang="en-US" b="1" dirty="0"/>
              <a:t> </a:t>
            </a:r>
            <a:r>
              <a:rPr lang="en-US" b="1" dirty="0" err="1"/>
              <a:t>alberi</a:t>
            </a:r>
            <a:r>
              <a:rPr lang="en-US" dirty="0"/>
              <a:t>, come </a:t>
            </a:r>
            <a:r>
              <a:rPr lang="en-US" dirty="0" err="1"/>
              <a:t>nella</a:t>
            </a:r>
            <a:r>
              <a:rPr lang="en-US" dirty="0"/>
              <a:t> restante </a:t>
            </a:r>
            <a:r>
              <a:rPr lang="en-US" dirty="0" err="1"/>
              <a:t>parte</a:t>
            </a:r>
            <a:r>
              <a:rPr lang="en-US" dirty="0"/>
              <a:t> del </a:t>
            </a:r>
            <a:r>
              <a:rPr lang="en-US" dirty="0" err="1"/>
              <a:t>bosco</a:t>
            </a:r>
            <a:r>
              <a:rPr lang="en-US" dirty="0"/>
              <a:t> </a:t>
            </a:r>
            <a:r>
              <a:rPr lang="en-US" dirty="0" err="1"/>
              <a:t>urbano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verrà</a:t>
            </a:r>
            <a:r>
              <a:rPr lang="en-US" dirty="0"/>
              <a:t> </a:t>
            </a:r>
            <a:r>
              <a:rPr lang="en-US" dirty="0" err="1"/>
              <a:t>riqualificato</a:t>
            </a:r>
            <a:r>
              <a:rPr lang="en-US" dirty="0"/>
              <a:t> </a:t>
            </a:r>
            <a:r>
              <a:rPr lang="en-US" dirty="0" err="1"/>
              <a:t>nell’area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4813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E94C0-16ED-7138-38F8-6EA6036FA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8">
            <a:extLst>
              <a:ext uri="{FF2B5EF4-FFF2-40B4-BE49-F238E27FC236}">
                <a16:creationId xmlns:a16="http://schemas.microsoft.com/office/drawing/2014/main" id="{EA3BAA6B-A65A-2362-801F-86CD6DC657E7}"/>
              </a:ext>
            </a:extLst>
          </p:cNvPr>
          <p:cNvSpPr txBox="1"/>
          <p:nvPr/>
        </p:nvSpPr>
        <p:spPr>
          <a:xfrm>
            <a:off x="11137244" y="6416794"/>
            <a:ext cx="822960" cy="4102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4A68AD-54A0-420A-A7A8-C2995C1214E6}" type="slidenum">
              <a:rPr b="1">
                <a:solidFill>
                  <a:srgbClr val="C00000"/>
                </a:solidFill>
              </a:rPr>
              <a:t>12</a:t>
            </a:fld>
            <a:endParaRPr lang="it-IT" sz="2000" b="1" i="0" u="none" strike="noStrike" kern="1200" cap="none" spc="0" baseline="0" dirty="0">
              <a:solidFill>
                <a:srgbClr val="C00000"/>
              </a:solidFill>
              <a:uFillTx/>
              <a:latin typeface="Calibri"/>
            </a:endParaRPr>
          </a:p>
        </p:txBody>
      </p:sp>
      <p:sp>
        <p:nvSpPr>
          <p:cNvPr id="8" name="Ovale 22">
            <a:extLst>
              <a:ext uri="{FF2B5EF4-FFF2-40B4-BE49-F238E27FC236}">
                <a16:creationId xmlns:a16="http://schemas.microsoft.com/office/drawing/2014/main" id="{BCFAC7BA-A64C-0B03-FBA1-1887BA707791}"/>
              </a:ext>
            </a:extLst>
          </p:cNvPr>
          <p:cNvSpPr/>
          <p:nvPr/>
        </p:nvSpPr>
        <p:spPr>
          <a:xfrm>
            <a:off x="11548734" y="6385556"/>
            <a:ext cx="472443" cy="47244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57150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6" name="Rettangolo 10">
            <a:extLst>
              <a:ext uri="{FF2B5EF4-FFF2-40B4-BE49-F238E27FC236}">
                <a16:creationId xmlns:a16="http://schemas.microsoft.com/office/drawing/2014/main" id="{986BB6C7-31AA-1A77-F437-78AD9A1B5EA0}"/>
              </a:ext>
            </a:extLst>
          </p:cNvPr>
          <p:cNvSpPr/>
          <p:nvPr/>
        </p:nvSpPr>
        <p:spPr>
          <a:xfrm flipV="1">
            <a:off x="382767" y="6521455"/>
            <a:ext cx="11165957" cy="153829"/>
          </a:xfrm>
          <a:prstGeom prst="rect">
            <a:avLst/>
          </a:prstGeom>
          <a:solidFill>
            <a:srgbClr val="CE2B3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2A1B9FF0-FE5B-07A1-336B-F138575445FF}"/>
              </a:ext>
            </a:extLst>
          </p:cNvPr>
          <p:cNvSpPr/>
          <p:nvPr/>
        </p:nvSpPr>
        <p:spPr>
          <a:xfrm>
            <a:off x="758052" y="661943"/>
            <a:ext cx="11277600" cy="45719"/>
          </a:xfrm>
          <a:prstGeom prst="rect">
            <a:avLst/>
          </a:prstGeom>
          <a:solidFill>
            <a:srgbClr val="CE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9" name="Picture 2" descr="Vigili del Fuoco Logo Vector (.EPS) Free Download">
            <a:extLst>
              <a:ext uri="{FF2B5EF4-FFF2-40B4-BE49-F238E27FC236}">
                <a16:creationId xmlns:a16="http://schemas.microsoft.com/office/drawing/2014/main" id="{CB605A21-857A-DAB7-1B08-F8FB642D4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E47A2126-08D4-3331-A366-0888D2754F55}"/>
              </a:ext>
            </a:extLst>
          </p:cNvPr>
          <p:cNvSpPr/>
          <p:nvPr/>
        </p:nvSpPr>
        <p:spPr>
          <a:xfrm>
            <a:off x="996587" y="138723"/>
            <a:ext cx="86597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kern="0" dirty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Politecnico di Milano – nuovo Campus   </a:t>
            </a:r>
            <a:endParaRPr lang="it-IT" sz="4000" b="1" dirty="0">
              <a:solidFill>
                <a:srgbClr val="C0000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41D1F59-3E42-E0C7-73C5-C50B40F4A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765" y="1103730"/>
            <a:ext cx="7827598" cy="4951282"/>
          </a:xfrm>
          <a:prstGeom prst="rect">
            <a:avLst/>
          </a:prstGeom>
        </p:spPr>
      </p:pic>
      <p:sp>
        <p:nvSpPr>
          <p:cNvPr id="3" name="Segnaposto testo 5">
            <a:extLst>
              <a:ext uri="{FF2B5EF4-FFF2-40B4-BE49-F238E27FC236}">
                <a16:creationId xmlns:a16="http://schemas.microsoft.com/office/drawing/2014/main" id="{4F72C09A-76D4-E84B-653D-08AF85EE3E41}"/>
              </a:ext>
            </a:extLst>
          </p:cNvPr>
          <p:cNvSpPr txBox="1">
            <a:spLocks/>
          </p:cNvSpPr>
          <p:nvPr/>
        </p:nvSpPr>
        <p:spPr>
          <a:xfrm>
            <a:off x="124947" y="1174105"/>
            <a:ext cx="3443660" cy="5071131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ts val="600"/>
              </a:spcBef>
              <a:spcAft>
                <a:spcPct val="0"/>
              </a:spcAft>
              <a:buSzTx/>
              <a:defRPr/>
            </a:pPr>
            <a:r>
              <a:rPr lang="it-IT" sz="1400" b="1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Il programma funzionale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defRPr/>
            </a:pPr>
            <a:r>
              <a:rPr lang="it-IT" sz="1400" b="1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I1: </a:t>
            </a:r>
            <a:r>
              <a:rPr lang="it-IT" sz="1400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Residenze Universitarie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defRPr/>
            </a:pPr>
            <a:r>
              <a:rPr lang="it-IT" sz="1400" b="1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I2: </a:t>
            </a:r>
            <a:r>
              <a:rPr lang="it-IT" sz="1400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Residenze Universitarie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defRPr/>
            </a:pPr>
            <a:r>
              <a:rPr lang="it-IT" sz="1400" b="1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I3: </a:t>
            </a:r>
            <a:r>
              <a:rPr lang="it-IT" sz="1400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Edifici Aule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defRPr/>
            </a:pPr>
            <a:r>
              <a:rPr lang="it-IT" sz="1400" b="1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I4: </a:t>
            </a:r>
            <a:r>
              <a:rPr lang="it-IT" sz="1400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Edifici Start-Up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defRPr/>
            </a:pPr>
            <a:r>
              <a:rPr lang="it-IT" sz="1400" b="1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I7: </a:t>
            </a:r>
            <a:r>
              <a:rPr lang="it-IT" sz="1400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Edifici Uffici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defRPr/>
            </a:pPr>
            <a:r>
              <a:rPr lang="it-IT" sz="1400" b="1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I8: </a:t>
            </a:r>
            <a:r>
              <a:rPr lang="it-IT" sz="1400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Auditorium – La Sala Mille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defRPr/>
            </a:pPr>
            <a:r>
              <a:rPr lang="it-IT" sz="1400" b="1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I9: </a:t>
            </a:r>
            <a:r>
              <a:rPr lang="it-IT" sz="1400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Food court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defRPr/>
            </a:pPr>
            <a:r>
              <a:rPr lang="it-IT" sz="1400" b="1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I14: </a:t>
            </a:r>
            <a:r>
              <a:rPr lang="it-IT" sz="1400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La Casa dell’arte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defRPr/>
            </a:pPr>
            <a:r>
              <a:rPr lang="it-IT" sz="1400" b="1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I15: </a:t>
            </a:r>
            <a:r>
              <a:rPr lang="it-IT" sz="1400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Edificio dell’Intelligenza Artificiale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defRPr/>
            </a:pPr>
            <a:r>
              <a:rPr lang="it-IT" sz="1400" b="1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I16: </a:t>
            </a:r>
            <a:r>
              <a:rPr lang="it-IT" sz="1400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La serra e la Torre dell’acqua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defRPr/>
            </a:pPr>
            <a:r>
              <a:rPr lang="it-IT" sz="1400" b="1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I17: </a:t>
            </a:r>
            <a:r>
              <a:rPr lang="it-IT" sz="1400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Edificio GSOM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defRPr/>
            </a:pPr>
            <a:r>
              <a:rPr lang="it-IT" sz="1400" b="1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I18.1: </a:t>
            </a:r>
            <a:r>
              <a:rPr lang="it-IT" sz="1400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Le Scuole Civiche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defRPr/>
            </a:pPr>
            <a:r>
              <a:rPr lang="it-IT" sz="1400" b="1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G1: </a:t>
            </a:r>
            <a:r>
              <a:rPr lang="it-IT" sz="1400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Gasometro 1 – Il Gasometro dello sport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  <a:defRPr/>
            </a:pPr>
            <a:r>
              <a:rPr lang="it-IT" sz="1400" b="1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G2: </a:t>
            </a:r>
            <a:r>
              <a:rPr lang="it-IT" sz="1400">
                <a:solidFill>
                  <a:srgbClr val="333333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Gasometro 2 – Innovation Hub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  <a:buSzTx/>
              <a:defRPr/>
            </a:pPr>
            <a:endParaRPr lang="it-IT" sz="1400">
              <a:solidFill>
                <a:srgbClr val="333333"/>
              </a:solidFill>
              <a:highlight>
                <a:srgbClr val="FFFFFF"/>
              </a:highlight>
              <a:cs typeface="Arial" panose="020B0604020202020204" pitchFamily="34" charset="0"/>
            </a:endParaRPr>
          </a:p>
          <a:p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513885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3D940-6689-E6FD-A237-0C209C4B4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8">
            <a:extLst>
              <a:ext uri="{FF2B5EF4-FFF2-40B4-BE49-F238E27FC236}">
                <a16:creationId xmlns:a16="http://schemas.microsoft.com/office/drawing/2014/main" id="{987C24AF-AA37-FF5C-C3CD-DDD1318C142E}"/>
              </a:ext>
            </a:extLst>
          </p:cNvPr>
          <p:cNvSpPr txBox="1"/>
          <p:nvPr/>
        </p:nvSpPr>
        <p:spPr>
          <a:xfrm>
            <a:off x="11137244" y="6416794"/>
            <a:ext cx="822960" cy="4102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4A68AD-54A0-420A-A7A8-C2995C1214E6}" type="slidenum">
              <a:rPr b="1">
                <a:solidFill>
                  <a:srgbClr val="C00000"/>
                </a:solidFill>
              </a:rPr>
              <a:t>13</a:t>
            </a:fld>
            <a:endParaRPr lang="it-IT" sz="2000" b="1" i="0" u="none" strike="noStrike" kern="1200" cap="none" spc="0" baseline="0" dirty="0">
              <a:solidFill>
                <a:srgbClr val="C00000"/>
              </a:solidFill>
              <a:uFillTx/>
              <a:latin typeface="Calibri"/>
            </a:endParaRPr>
          </a:p>
        </p:txBody>
      </p:sp>
      <p:sp>
        <p:nvSpPr>
          <p:cNvPr id="8" name="Ovale 22">
            <a:extLst>
              <a:ext uri="{FF2B5EF4-FFF2-40B4-BE49-F238E27FC236}">
                <a16:creationId xmlns:a16="http://schemas.microsoft.com/office/drawing/2014/main" id="{F81F90D1-237F-F55F-638D-55F5DD10511E}"/>
              </a:ext>
            </a:extLst>
          </p:cNvPr>
          <p:cNvSpPr/>
          <p:nvPr/>
        </p:nvSpPr>
        <p:spPr>
          <a:xfrm>
            <a:off x="11548734" y="6385556"/>
            <a:ext cx="472443" cy="47244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57150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6" name="Rettangolo 10">
            <a:extLst>
              <a:ext uri="{FF2B5EF4-FFF2-40B4-BE49-F238E27FC236}">
                <a16:creationId xmlns:a16="http://schemas.microsoft.com/office/drawing/2014/main" id="{70819E3B-B1E7-D7C5-4453-9F2E82ACF1C8}"/>
              </a:ext>
            </a:extLst>
          </p:cNvPr>
          <p:cNvSpPr/>
          <p:nvPr/>
        </p:nvSpPr>
        <p:spPr>
          <a:xfrm flipV="1">
            <a:off x="382767" y="6521455"/>
            <a:ext cx="11165957" cy="153829"/>
          </a:xfrm>
          <a:prstGeom prst="rect">
            <a:avLst/>
          </a:prstGeom>
          <a:solidFill>
            <a:srgbClr val="CE2B3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041A3607-7BAB-5B4C-B839-340C4D1637F0}"/>
              </a:ext>
            </a:extLst>
          </p:cNvPr>
          <p:cNvSpPr/>
          <p:nvPr/>
        </p:nvSpPr>
        <p:spPr>
          <a:xfrm>
            <a:off x="758052" y="661943"/>
            <a:ext cx="11277600" cy="45719"/>
          </a:xfrm>
          <a:prstGeom prst="rect">
            <a:avLst/>
          </a:prstGeom>
          <a:solidFill>
            <a:srgbClr val="CE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9" name="Picture 2" descr="Vigili del Fuoco Logo Vector (.EPS) Free Download">
            <a:extLst>
              <a:ext uri="{FF2B5EF4-FFF2-40B4-BE49-F238E27FC236}">
                <a16:creationId xmlns:a16="http://schemas.microsoft.com/office/drawing/2014/main" id="{6DF56232-4D35-27B4-6D68-95697FDA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2C1EB7D8-AC6F-D83D-C3DE-F2ED2BBFA365}"/>
              </a:ext>
            </a:extLst>
          </p:cNvPr>
          <p:cNvSpPr/>
          <p:nvPr/>
        </p:nvSpPr>
        <p:spPr>
          <a:xfrm>
            <a:off x="996587" y="138723"/>
            <a:ext cx="86597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kern="0" dirty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Politecnico di Milano – nuovo Campus   </a:t>
            </a:r>
            <a:endParaRPr lang="it-IT" sz="4000" b="1" dirty="0">
              <a:solidFill>
                <a:srgbClr val="C0000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2908109-DAB5-0ADE-63F5-350BE27B5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2217" y="2126504"/>
            <a:ext cx="5329952" cy="300076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A790355-882B-041B-2C23-E31B65250E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914" y="1523996"/>
            <a:ext cx="6767330" cy="381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9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8">
            <a:extLst>
              <a:ext uri="{FF2B5EF4-FFF2-40B4-BE49-F238E27FC236}">
                <a16:creationId xmlns:a16="http://schemas.microsoft.com/office/drawing/2014/main" id="{D1DE332C-68CE-5883-CFBD-D0CBB0EF83B3}"/>
              </a:ext>
            </a:extLst>
          </p:cNvPr>
          <p:cNvSpPr txBox="1"/>
          <p:nvPr/>
        </p:nvSpPr>
        <p:spPr>
          <a:xfrm>
            <a:off x="11137244" y="6416794"/>
            <a:ext cx="822960" cy="4102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4A68AD-54A0-420A-A7A8-C2995C1214E6}" type="slidenum">
              <a:rPr b="1">
                <a:solidFill>
                  <a:srgbClr val="C00000"/>
                </a:solidFill>
              </a:rPr>
              <a:t>14</a:t>
            </a:fld>
            <a:endParaRPr lang="it-IT" sz="2000" b="1" i="0" u="none" strike="noStrike" kern="1200" cap="none" spc="0" baseline="0" dirty="0">
              <a:solidFill>
                <a:srgbClr val="C00000"/>
              </a:solidFill>
              <a:uFillTx/>
              <a:latin typeface="Calibri"/>
            </a:endParaRPr>
          </a:p>
        </p:txBody>
      </p:sp>
      <p:sp>
        <p:nvSpPr>
          <p:cNvPr id="8" name="Ovale 22">
            <a:extLst>
              <a:ext uri="{FF2B5EF4-FFF2-40B4-BE49-F238E27FC236}">
                <a16:creationId xmlns:a16="http://schemas.microsoft.com/office/drawing/2014/main" id="{1B6374FC-3997-4B1A-11AF-E19AE88F14F0}"/>
              </a:ext>
            </a:extLst>
          </p:cNvPr>
          <p:cNvSpPr/>
          <p:nvPr/>
        </p:nvSpPr>
        <p:spPr>
          <a:xfrm>
            <a:off x="11548734" y="6385556"/>
            <a:ext cx="472443" cy="47244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57150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6" name="Rettangolo 10">
            <a:extLst>
              <a:ext uri="{FF2B5EF4-FFF2-40B4-BE49-F238E27FC236}">
                <a16:creationId xmlns:a16="http://schemas.microsoft.com/office/drawing/2014/main" id="{CC1DDAB7-2935-8A60-24E9-57DC6208533B}"/>
              </a:ext>
            </a:extLst>
          </p:cNvPr>
          <p:cNvSpPr/>
          <p:nvPr/>
        </p:nvSpPr>
        <p:spPr>
          <a:xfrm flipV="1">
            <a:off x="382767" y="6521455"/>
            <a:ext cx="11165957" cy="153829"/>
          </a:xfrm>
          <a:prstGeom prst="rect">
            <a:avLst/>
          </a:prstGeom>
          <a:solidFill>
            <a:srgbClr val="CE2B3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E668C9D7-4D66-56E9-D366-B244290C0B25}"/>
              </a:ext>
            </a:extLst>
          </p:cNvPr>
          <p:cNvSpPr/>
          <p:nvPr/>
        </p:nvSpPr>
        <p:spPr>
          <a:xfrm>
            <a:off x="758052" y="661943"/>
            <a:ext cx="11277600" cy="45719"/>
          </a:xfrm>
          <a:prstGeom prst="rect">
            <a:avLst/>
          </a:prstGeom>
          <a:solidFill>
            <a:srgbClr val="CE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9" name="Picture 2" descr="Vigili del Fuoco Logo Vector (.EPS) Free Download">
            <a:extLst>
              <a:ext uri="{FF2B5EF4-FFF2-40B4-BE49-F238E27FC236}">
                <a16:creationId xmlns:a16="http://schemas.microsoft.com/office/drawing/2014/main" id="{4964BD37-484A-0439-8692-E30907474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7E144D25-3C10-6750-A696-A8F59FD404BA}"/>
              </a:ext>
            </a:extLst>
          </p:cNvPr>
          <p:cNvSpPr/>
          <p:nvPr/>
        </p:nvSpPr>
        <p:spPr>
          <a:xfrm>
            <a:off x="996587" y="138723"/>
            <a:ext cx="827502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kern="0" dirty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City Life - Domus Golden </a:t>
            </a:r>
            <a:r>
              <a:rPr lang="it-IT" sz="4000" b="1" kern="0" dirty="0" err="1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Goose</a:t>
            </a:r>
            <a:r>
              <a:rPr lang="it-IT" sz="4000" b="1" kern="0" dirty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 Arena</a:t>
            </a:r>
          </a:p>
          <a:p>
            <a:r>
              <a:rPr lang="it-IT" sz="4000" b="1" kern="0" dirty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 </a:t>
            </a:r>
            <a:endParaRPr lang="it-IT" sz="4000" b="1" dirty="0">
              <a:solidFill>
                <a:srgbClr val="C0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7142566-3F95-1951-2E3A-2C518EBE5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50" y="1187737"/>
            <a:ext cx="6331974" cy="4748981"/>
          </a:xfrm>
          <a:prstGeom prst="rect">
            <a:avLst/>
          </a:prstGeom>
        </p:spPr>
      </p:pic>
      <p:pic>
        <p:nvPicPr>
          <p:cNvPr id="2050" name="Picture 2" descr="Fabio Novembre progetta Atlante Arena, il nuovo stadio del padel sotto il segno di Golden Goose">
            <a:extLst>
              <a:ext uri="{FF2B5EF4-FFF2-40B4-BE49-F238E27FC236}">
                <a16:creationId xmlns:a16="http://schemas.microsoft.com/office/drawing/2014/main" id="{9349FC16-F1DB-4B9E-C2AE-14C8CE174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30882"/>
            <a:ext cx="4667949" cy="311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172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14525-D383-E8A7-E540-EBF8B28B4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8">
            <a:extLst>
              <a:ext uri="{FF2B5EF4-FFF2-40B4-BE49-F238E27FC236}">
                <a16:creationId xmlns:a16="http://schemas.microsoft.com/office/drawing/2014/main" id="{13AC1256-433A-A6A7-9085-B92E58D2DF5F}"/>
              </a:ext>
            </a:extLst>
          </p:cNvPr>
          <p:cNvSpPr txBox="1"/>
          <p:nvPr/>
        </p:nvSpPr>
        <p:spPr>
          <a:xfrm>
            <a:off x="11137244" y="6416794"/>
            <a:ext cx="822960" cy="4102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4A68AD-54A0-420A-A7A8-C2995C1214E6}" type="slidenum">
              <a:rPr b="1">
                <a:solidFill>
                  <a:srgbClr val="C00000"/>
                </a:solidFill>
              </a:rPr>
              <a:t>15</a:t>
            </a:fld>
            <a:endParaRPr lang="it-IT" sz="2000" b="1" i="0" u="none" strike="noStrike" kern="1200" cap="none" spc="0" baseline="0" dirty="0">
              <a:solidFill>
                <a:srgbClr val="C00000"/>
              </a:solidFill>
              <a:uFillTx/>
              <a:latin typeface="Calibri"/>
            </a:endParaRPr>
          </a:p>
        </p:txBody>
      </p:sp>
      <p:sp>
        <p:nvSpPr>
          <p:cNvPr id="8" name="Ovale 22">
            <a:extLst>
              <a:ext uri="{FF2B5EF4-FFF2-40B4-BE49-F238E27FC236}">
                <a16:creationId xmlns:a16="http://schemas.microsoft.com/office/drawing/2014/main" id="{4C3B4CA2-68CC-2C5E-4314-76D74A3537DA}"/>
              </a:ext>
            </a:extLst>
          </p:cNvPr>
          <p:cNvSpPr/>
          <p:nvPr/>
        </p:nvSpPr>
        <p:spPr>
          <a:xfrm>
            <a:off x="11548734" y="6385556"/>
            <a:ext cx="472443" cy="47244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57150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6" name="Rettangolo 10">
            <a:extLst>
              <a:ext uri="{FF2B5EF4-FFF2-40B4-BE49-F238E27FC236}">
                <a16:creationId xmlns:a16="http://schemas.microsoft.com/office/drawing/2014/main" id="{AE78EC1B-04CB-F89C-93C4-DBBE0F6F5739}"/>
              </a:ext>
            </a:extLst>
          </p:cNvPr>
          <p:cNvSpPr/>
          <p:nvPr/>
        </p:nvSpPr>
        <p:spPr>
          <a:xfrm flipV="1">
            <a:off x="382767" y="6521455"/>
            <a:ext cx="11165957" cy="153829"/>
          </a:xfrm>
          <a:prstGeom prst="rect">
            <a:avLst/>
          </a:prstGeom>
          <a:solidFill>
            <a:srgbClr val="CE2B3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7EE1FB11-1093-27F5-EFDF-27469034ABD3}"/>
              </a:ext>
            </a:extLst>
          </p:cNvPr>
          <p:cNvSpPr/>
          <p:nvPr/>
        </p:nvSpPr>
        <p:spPr>
          <a:xfrm>
            <a:off x="758052" y="661943"/>
            <a:ext cx="11277600" cy="45719"/>
          </a:xfrm>
          <a:prstGeom prst="rect">
            <a:avLst/>
          </a:prstGeom>
          <a:solidFill>
            <a:srgbClr val="CE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9" name="Picture 2" descr="Vigili del Fuoco Logo Vector (.EPS) Free Download">
            <a:extLst>
              <a:ext uri="{FF2B5EF4-FFF2-40B4-BE49-F238E27FC236}">
                <a16:creationId xmlns:a16="http://schemas.microsoft.com/office/drawing/2014/main" id="{BC5E88E0-2716-91CC-78AD-378627412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64FA4280-309A-43FC-AC63-428C35C6D340}"/>
              </a:ext>
            </a:extLst>
          </p:cNvPr>
          <p:cNvSpPr/>
          <p:nvPr/>
        </p:nvSpPr>
        <p:spPr>
          <a:xfrm>
            <a:off x="996587" y="138723"/>
            <a:ext cx="45207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kern="0" dirty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City Life – </a:t>
            </a:r>
            <a:r>
              <a:rPr lang="it-IT" sz="4000" b="1" kern="0" dirty="0" err="1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CityWave</a:t>
            </a:r>
            <a:r>
              <a:rPr lang="it-IT" sz="4000" b="1" kern="0" dirty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 </a:t>
            </a:r>
            <a:endParaRPr lang="it-IT" sz="40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City Wave a Milano, un progetto che incarna il futuro. Piero Castiglioni Lighting Design">
            <a:extLst>
              <a:ext uri="{FF2B5EF4-FFF2-40B4-BE49-F238E27FC236}">
                <a16:creationId xmlns:a16="http://schemas.microsoft.com/office/drawing/2014/main" id="{03A1ECBF-D37E-62A2-94FB-7BC7B86AC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67" y="1889395"/>
            <a:ext cx="5248060" cy="358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el cantiere di CityWave a Citylife: come sarà il nuovo edificio del distretto milanese | Artribune">
            <a:extLst>
              <a:ext uri="{FF2B5EF4-FFF2-40B4-BE49-F238E27FC236}">
                <a16:creationId xmlns:a16="http://schemas.microsoft.com/office/drawing/2014/main" id="{90E03A9F-BAA4-A08B-55E0-410E10D92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725" y="1889395"/>
            <a:ext cx="5413107" cy="358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EA29B4F-F940-0F22-AD18-112D2857EC2B}"/>
              </a:ext>
            </a:extLst>
          </p:cNvPr>
          <p:cNvSpPr txBox="1"/>
          <p:nvPr/>
        </p:nvSpPr>
        <p:spPr>
          <a:xfrm>
            <a:off x="382768" y="812323"/>
            <a:ext cx="113890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Probabilmente il caso più «forte» di </a:t>
            </a:r>
            <a:r>
              <a:rPr lang="it-IT" b="1" dirty="0"/>
              <a:t>fotovoltaico come gesto architettonico</a:t>
            </a:r>
            <a:r>
              <a:rPr lang="it-IT" dirty="0"/>
              <a:t>: la grande copertura ondulata è interamente rivestita da pannelli fotovoltaici e diventa una sorta di “</a:t>
            </a:r>
            <a:r>
              <a:rPr lang="it-IT" b="1" dirty="0"/>
              <a:t>parco solare urbano</a:t>
            </a:r>
            <a:r>
              <a:rPr lang="it-IT" dirty="0"/>
              <a:t>” sopra lo spazio pubblico. Per circa </a:t>
            </a:r>
            <a:r>
              <a:rPr lang="it-IT" b="1" dirty="0"/>
              <a:t>11.000 m²</a:t>
            </a:r>
            <a:r>
              <a:rPr lang="it-IT" dirty="0"/>
              <a:t> di pannelli e circa </a:t>
            </a:r>
            <a:r>
              <a:rPr lang="it-IT" b="1" dirty="0"/>
              <a:t>1.200 MWh/anno</a:t>
            </a:r>
            <a:r>
              <a:rPr lang="it-IT" dirty="0"/>
              <a:t> di produzione attesa.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96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72A2F-EADD-3FA5-E5A2-4C1CAD04F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68">
            <a:extLst>
              <a:ext uri="{FF2B5EF4-FFF2-40B4-BE49-F238E27FC236}">
                <a16:creationId xmlns:a16="http://schemas.microsoft.com/office/drawing/2014/main" id="{9D15B308-9901-33D8-DE3A-DE5418C94B8C}"/>
              </a:ext>
            </a:extLst>
          </p:cNvPr>
          <p:cNvSpPr txBox="1"/>
          <p:nvPr/>
        </p:nvSpPr>
        <p:spPr>
          <a:xfrm>
            <a:off x="11137244" y="6416794"/>
            <a:ext cx="822960" cy="4102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4A68AD-54A0-420A-A7A8-C2995C1214E6}" type="slidenum">
              <a:rPr b="1">
                <a:solidFill>
                  <a:srgbClr val="C00000"/>
                </a:solidFill>
              </a:rPr>
              <a:t>16</a:t>
            </a:fld>
            <a:endParaRPr lang="it-IT" sz="2000" b="1" i="0" u="none" strike="noStrike" kern="1200" cap="none" spc="0" baseline="0" dirty="0">
              <a:solidFill>
                <a:srgbClr val="C00000"/>
              </a:solidFill>
              <a:uFillTx/>
              <a:latin typeface="Calibri"/>
            </a:endParaRPr>
          </a:p>
        </p:txBody>
      </p:sp>
      <p:sp>
        <p:nvSpPr>
          <p:cNvPr id="4" name="Ovale 22">
            <a:extLst>
              <a:ext uri="{FF2B5EF4-FFF2-40B4-BE49-F238E27FC236}">
                <a16:creationId xmlns:a16="http://schemas.microsoft.com/office/drawing/2014/main" id="{2AC27D62-6C37-6509-8D1B-CD4CE3347D4D}"/>
              </a:ext>
            </a:extLst>
          </p:cNvPr>
          <p:cNvSpPr/>
          <p:nvPr/>
        </p:nvSpPr>
        <p:spPr>
          <a:xfrm>
            <a:off x="11548734" y="6385556"/>
            <a:ext cx="472443" cy="47244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57150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ttangolo 10">
            <a:extLst>
              <a:ext uri="{FF2B5EF4-FFF2-40B4-BE49-F238E27FC236}">
                <a16:creationId xmlns:a16="http://schemas.microsoft.com/office/drawing/2014/main" id="{D1A447C7-E891-CFEA-DBCC-ABDDD5FAEAA5}"/>
              </a:ext>
            </a:extLst>
          </p:cNvPr>
          <p:cNvSpPr/>
          <p:nvPr/>
        </p:nvSpPr>
        <p:spPr>
          <a:xfrm flipV="1">
            <a:off x="382767" y="6521455"/>
            <a:ext cx="11165957" cy="153829"/>
          </a:xfrm>
          <a:prstGeom prst="rect">
            <a:avLst/>
          </a:prstGeom>
          <a:solidFill>
            <a:srgbClr val="CE2B3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733FF53-43F4-69A4-A06B-C539577F57A8}"/>
              </a:ext>
            </a:extLst>
          </p:cNvPr>
          <p:cNvSpPr/>
          <p:nvPr/>
        </p:nvSpPr>
        <p:spPr>
          <a:xfrm>
            <a:off x="758052" y="661943"/>
            <a:ext cx="11277600" cy="45719"/>
          </a:xfrm>
          <a:prstGeom prst="rect">
            <a:avLst/>
          </a:prstGeom>
          <a:solidFill>
            <a:srgbClr val="CE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Picture 2" descr="Vigili del Fuoco Logo Vector (.EPS) Free Download">
            <a:extLst>
              <a:ext uri="{FF2B5EF4-FFF2-40B4-BE49-F238E27FC236}">
                <a16:creationId xmlns:a16="http://schemas.microsoft.com/office/drawing/2014/main" id="{E6DF23F7-A033-5005-3044-C192CDC8B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ADE78DF7-BC4A-6DA0-5B88-836186198EA9}"/>
              </a:ext>
            </a:extLst>
          </p:cNvPr>
          <p:cNvSpPr/>
          <p:nvPr/>
        </p:nvSpPr>
        <p:spPr>
          <a:xfrm>
            <a:off x="996587" y="138723"/>
            <a:ext cx="80810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kern="0" dirty="0" err="1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CityWave</a:t>
            </a:r>
            <a:r>
              <a:rPr lang="it-IT" sz="4000" b="1" kern="0" dirty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 – dettagli di progettazione </a:t>
            </a:r>
            <a:endParaRPr lang="it-IT" sz="4000" b="1" dirty="0">
              <a:solidFill>
                <a:srgbClr val="C00000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AF1D759-0BBD-C155-CDE2-C52485C21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8" y="960322"/>
            <a:ext cx="7044583" cy="528343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22FA8BD-A95B-BB3F-F0E4-2D3555BF2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251" y="3683792"/>
            <a:ext cx="3401220" cy="255091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1EF45BF-DC23-3B96-815F-FE7571A4B3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1405" y="1260988"/>
            <a:ext cx="2477731" cy="185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80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F1D96-3A6A-4E0F-66C2-2750627DF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EEA3543-222B-0717-B3F0-52E6AA422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38" y="1230882"/>
            <a:ext cx="7193419" cy="5080590"/>
          </a:xfrm>
          <a:prstGeom prst="rect">
            <a:avLst/>
          </a:prstGeom>
        </p:spPr>
      </p:pic>
      <p:sp>
        <p:nvSpPr>
          <p:cNvPr id="7" name="Segnaposto numero diapositiva 68">
            <a:extLst>
              <a:ext uri="{FF2B5EF4-FFF2-40B4-BE49-F238E27FC236}">
                <a16:creationId xmlns:a16="http://schemas.microsoft.com/office/drawing/2014/main" id="{8A9F0A10-D9EB-772A-7A47-2D4ABA651285}"/>
              </a:ext>
            </a:extLst>
          </p:cNvPr>
          <p:cNvSpPr txBox="1"/>
          <p:nvPr/>
        </p:nvSpPr>
        <p:spPr>
          <a:xfrm>
            <a:off x="11137244" y="6416794"/>
            <a:ext cx="822960" cy="4102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4A68AD-54A0-420A-A7A8-C2995C1214E6}" type="slidenum">
              <a:rPr b="1">
                <a:solidFill>
                  <a:srgbClr val="C00000"/>
                </a:solidFill>
              </a:rPr>
              <a:t>17</a:t>
            </a:fld>
            <a:endParaRPr lang="it-IT" sz="2000" b="1" i="0" u="none" strike="noStrike" kern="1200" cap="none" spc="0" baseline="0" dirty="0">
              <a:solidFill>
                <a:srgbClr val="C00000"/>
              </a:solidFill>
              <a:uFillTx/>
              <a:latin typeface="Calibri"/>
            </a:endParaRPr>
          </a:p>
        </p:txBody>
      </p:sp>
      <p:sp>
        <p:nvSpPr>
          <p:cNvPr id="8" name="Ovale 22">
            <a:extLst>
              <a:ext uri="{FF2B5EF4-FFF2-40B4-BE49-F238E27FC236}">
                <a16:creationId xmlns:a16="http://schemas.microsoft.com/office/drawing/2014/main" id="{A44EA43B-E0E0-1C78-364B-21BA2D947FE5}"/>
              </a:ext>
            </a:extLst>
          </p:cNvPr>
          <p:cNvSpPr/>
          <p:nvPr/>
        </p:nvSpPr>
        <p:spPr>
          <a:xfrm>
            <a:off x="11548734" y="6385556"/>
            <a:ext cx="472443" cy="47244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57150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6" name="Rettangolo 10">
            <a:extLst>
              <a:ext uri="{FF2B5EF4-FFF2-40B4-BE49-F238E27FC236}">
                <a16:creationId xmlns:a16="http://schemas.microsoft.com/office/drawing/2014/main" id="{713B576F-100D-CD31-F302-BD41CC305E7B}"/>
              </a:ext>
            </a:extLst>
          </p:cNvPr>
          <p:cNvSpPr/>
          <p:nvPr/>
        </p:nvSpPr>
        <p:spPr>
          <a:xfrm flipV="1">
            <a:off x="382767" y="6521455"/>
            <a:ext cx="11165957" cy="153829"/>
          </a:xfrm>
          <a:prstGeom prst="rect">
            <a:avLst/>
          </a:prstGeom>
          <a:solidFill>
            <a:srgbClr val="CE2B3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E7DAA710-4041-6D83-E825-039036A404E6}"/>
              </a:ext>
            </a:extLst>
          </p:cNvPr>
          <p:cNvSpPr/>
          <p:nvPr/>
        </p:nvSpPr>
        <p:spPr>
          <a:xfrm>
            <a:off x="758052" y="661943"/>
            <a:ext cx="11277600" cy="45719"/>
          </a:xfrm>
          <a:prstGeom prst="rect">
            <a:avLst/>
          </a:prstGeom>
          <a:solidFill>
            <a:srgbClr val="CE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9" name="Picture 2" descr="Vigili del Fuoco Logo Vector (.EPS) Free Download">
            <a:extLst>
              <a:ext uri="{FF2B5EF4-FFF2-40B4-BE49-F238E27FC236}">
                <a16:creationId xmlns:a16="http://schemas.microsoft.com/office/drawing/2014/main" id="{B03CE593-CEDC-030D-E35F-7770EC358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49C12525-7C99-DE0B-2E5F-DBCD124375AA}"/>
              </a:ext>
            </a:extLst>
          </p:cNvPr>
          <p:cNvSpPr/>
          <p:nvPr/>
        </p:nvSpPr>
        <p:spPr>
          <a:xfrm>
            <a:off x="996587" y="138723"/>
            <a:ext cx="80810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kern="0" dirty="0" err="1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CityWave</a:t>
            </a:r>
            <a:r>
              <a:rPr lang="it-IT" sz="4000" b="1" kern="0" dirty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 – dettagli di progettazione </a:t>
            </a:r>
            <a:endParaRPr lang="it-IT" sz="4000" b="1" dirty="0">
              <a:solidFill>
                <a:srgbClr val="C000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77C4B9-CB17-2DB4-D8BA-5001A2C1FC09}"/>
              </a:ext>
            </a:extLst>
          </p:cNvPr>
          <p:cNvSpPr txBox="1"/>
          <p:nvPr/>
        </p:nvSpPr>
        <p:spPr>
          <a:xfrm>
            <a:off x="3889647" y="1203889"/>
            <a:ext cx="405734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Solo </a:t>
            </a:r>
            <a:r>
              <a:rPr lang="it-IT" b="1" dirty="0"/>
              <a:t>fasce blu </a:t>
            </a:r>
            <a:r>
              <a:rPr lang="it-IT" dirty="0"/>
              <a:t>come RTV - non presente nuova linea guida fotovoltaica e RTV facciate perché Progetto del 2021 2022 tuttavia siamo molto coerenti con approccio della RTV.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69FA065-18C1-130C-E133-1DC79F016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1720" y="1056592"/>
            <a:ext cx="4057342" cy="221567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3C6458F-48C4-B74D-CB4B-DD08C40B9D18}"/>
              </a:ext>
            </a:extLst>
          </p:cNvPr>
          <p:cNvSpPr txBox="1"/>
          <p:nvPr/>
        </p:nvSpPr>
        <p:spPr>
          <a:xfrm>
            <a:off x="619125" y="5234917"/>
            <a:ext cx="4371975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70000"/>
              </a:lnSpc>
            </a:pPr>
            <a:r>
              <a:rPr lang="it-IT" sz="1800" b="1" dirty="0"/>
              <a:t>Pannelli disattivati </a:t>
            </a:r>
            <a:r>
              <a:rPr lang="it-IT" sz="1800" dirty="0"/>
              <a:t>che danno continuità sopra il giunto - a2s1d0 come da RTV 13 anche se non incombustibili come da </a:t>
            </a:r>
            <a:r>
              <a:rPr lang="it-IT" sz="1800" dirty="0" err="1"/>
              <a:t>def</a:t>
            </a:r>
            <a:r>
              <a:rPr lang="it-IT" sz="1800" dirty="0"/>
              <a:t> di fascia di separazione.</a:t>
            </a:r>
          </a:p>
        </p:txBody>
      </p:sp>
      <p:pic>
        <p:nvPicPr>
          <p:cNvPr id="14" name="Immagine 6">
            <a:extLst>
              <a:ext uri="{FF2B5EF4-FFF2-40B4-BE49-F238E27FC236}">
                <a16:creationId xmlns:a16="http://schemas.microsoft.com/office/drawing/2014/main" id="{DB18459A-BEA0-7C11-F22D-61ED1EF3D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0168" y="3386450"/>
            <a:ext cx="4330036" cy="18484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E98BB4D-1E0E-FB81-93DE-1353AC3799ED}"/>
              </a:ext>
            </a:extLst>
          </p:cNvPr>
          <p:cNvSpPr txBox="1"/>
          <p:nvPr/>
        </p:nvSpPr>
        <p:spPr>
          <a:xfrm>
            <a:off x="7553324" y="5625002"/>
            <a:ext cx="4228661" cy="686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70000"/>
              </a:lnSpc>
            </a:pPr>
            <a:r>
              <a:rPr lang="it-IT" sz="1800" b="1" dirty="0"/>
              <a:t>Guglie in </a:t>
            </a:r>
            <a:r>
              <a:rPr lang="it-IT" sz="1800" b="1" dirty="0" err="1"/>
              <a:t>Promatec</a:t>
            </a:r>
            <a:r>
              <a:rPr lang="it-IT" sz="1800" b="1" dirty="0"/>
              <a:t> H </a:t>
            </a:r>
            <a:r>
              <a:rPr lang="it-IT" sz="1800" dirty="0"/>
              <a:t>protetta con vernici e calcio silicato perché pendenza troppo alta per essiccare CA quindi no simulazione. </a:t>
            </a:r>
          </a:p>
        </p:txBody>
      </p:sp>
    </p:spTree>
    <p:extLst>
      <p:ext uri="{BB962C8B-B14F-4D97-AF65-F5344CB8AC3E}">
        <p14:creationId xmlns:p14="http://schemas.microsoft.com/office/powerpoint/2010/main" val="354605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3">
            <a:extLst>
              <a:ext uri="{FF2B5EF4-FFF2-40B4-BE49-F238E27FC236}">
                <a16:creationId xmlns:a16="http://schemas.microsoft.com/office/drawing/2014/main" id="{5EE1F5A5-872D-3FCE-D9CC-88953086E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416" y="1522958"/>
            <a:ext cx="8773788" cy="48938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Segnaposto numero diapositiva 68">
            <a:extLst>
              <a:ext uri="{FF2B5EF4-FFF2-40B4-BE49-F238E27FC236}">
                <a16:creationId xmlns:a16="http://schemas.microsoft.com/office/drawing/2014/main" id="{4A1FAA21-B51F-6829-2DEF-8884B179DCB1}"/>
              </a:ext>
            </a:extLst>
          </p:cNvPr>
          <p:cNvSpPr txBox="1"/>
          <p:nvPr/>
        </p:nvSpPr>
        <p:spPr>
          <a:xfrm>
            <a:off x="11137244" y="6416794"/>
            <a:ext cx="822960" cy="4102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4A68AD-54A0-420A-A7A8-C2995C1214E6}" type="slidenum">
              <a:rPr b="1">
                <a:solidFill>
                  <a:srgbClr val="C00000"/>
                </a:solidFill>
              </a:rPr>
              <a:t>18</a:t>
            </a:fld>
            <a:endParaRPr lang="it-IT" sz="2000" b="1" i="0" u="none" strike="noStrike" kern="1200" cap="none" spc="0" baseline="0" dirty="0">
              <a:solidFill>
                <a:srgbClr val="C00000"/>
              </a:solidFill>
              <a:uFillTx/>
              <a:latin typeface="Calibri"/>
            </a:endParaRPr>
          </a:p>
        </p:txBody>
      </p:sp>
      <p:sp>
        <p:nvSpPr>
          <p:cNvPr id="6" name="Ovale 22">
            <a:extLst>
              <a:ext uri="{FF2B5EF4-FFF2-40B4-BE49-F238E27FC236}">
                <a16:creationId xmlns:a16="http://schemas.microsoft.com/office/drawing/2014/main" id="{894DB7BA-F0E8-E0BF-377D-93740D65E548}"/>
              </a:ext>
            </a:extLst>
          </p:cNvPr>
          <p:cNvSpPr/>
          <p:nvPr/>
        </p:nvSpPr>
        <p:spPr>
          <a:xfrm>
            <a:off x="11548734" y="6385556"/>
            <a:ext cx="472443" cy="47244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57150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ttangolo 10">
            <a:extLst>
              <a:ext uri="{FF2B5EF4-FFF2-40B4-BE49-F238E27FC236}">
                <a16:creationId xmlns:a16="http://schemas.microsoft.com/office/drawing/2014/main" id="{A524FCF1-0AEF-1CC5-C093-491BD796AAA6}"/>
              </a:ext>
            </a:extLst>
          </p:cNvPr>
          <p:cNvSpPr/>
          <p:nvPr/>
        </p:nvSpPr>
        <p:spPr>
          <a:xfrm flipV="1">
            <a:off x="382767" y="6521455"/>
            <a:ext cx="11165957" cy="153829"/>
          </a:xfrm>
          <a:prstGeom prst="rect">
            <a:avLst/>
          </a:prstGeom>
          <a:solidFill>
            <a:srgbClr val="CE2B3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C248D80-B46D-4C94-2A33-E2BA7725DC65}"/>
              </a:ext>
            </a:extLst>
          </p:cNvPr>
          <p:cNvSpPr/>
          <p:nvPr/>
        </p:nvSpPr>
        <p:spPr>
          <a:xfrm>
            <a:off x="758052" y="661943"/>
            <a:ext cx="11277600" cy="45719"/>
          </a:xfrm>
          <a:prstGeom prst="rect">
            <a:avLst/>
          </a:prstGeom>
          <a:solidFill>
            <a:srgbClr val="CE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Picture 2" descr="Vigili del Fuoco Logo Vector (.EPS) Free Download">
            <a:extLst>
              <a:ext uri="{FF2B5EF4-FFF2-40B4-BE49-F238E27FC236}">
                <a16:creationId xmlns:a16="http://schemas.microsoft.com/office/drawing/2014/main" id="{5583E8A3-417B-AF8D-6F39-039F7E307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CA6A45E0-2AA7-48E3-45A8-95CC236DAA19}"/>
              </a:ext>
            </a:extLst>
          </p:cNvPr>
          <p:cNvSpPr/>
          <p:nvPr/>
        </p:nvSpPr>
        <p:spPr>
          <a:xfrm>
            <a:off x="996587" y="138723"/>
            <a:ext cx="80810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kern="0" dirty="0" err="1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CityWave</a:t>
            </a:r>
            <a:r>
              <a:rPr lang="it-IT" sz="4000" b="1" kern="0" dirty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 – dettagli di progettazione </a:t>
            </a:r>
            <a:endParaRPr lang="it-IT" sz="4000" b="1" dirty="0">
              <a:solidFill>
                <a:srgbClr val="C0000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E58940B-B8F3-37ED-184D-E95363ECA5F4}"/>
              </a:ext>
            </a:extLst>
          </p:cNvPr>
          <p:cNvSpPr txBox="1"/>
          <p:nvPr/>
        </p:nvSpPr>
        <p:spPr>
          <a:xfrm>
            <a:off x="76200" y="1623505"/>
            <a:ext cx="312535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70000"/>
              </a:lnSpc>
            </a:pPr>
            <a:r>
              <a:rPr lang="it-IT" sz="1800" b="1" dirty="0"/>
              <a:t>Passerelle meccanica incombustibile </a:t>
            </a:r>
            <a:r>
              <a:rPr lang="it-IT" sz="1800" dirty="0"/>
              <a:t>sotto EI e chiusura verticale per non sconfinare (quindi gradini e passerelle)</a:t>
            </a:r>
          </a:p>
          <a:p>
            <a:pPr lvl="0" algn="l">
              <a:lnSpc>
                <a:spcPct val="70000"/>
              </a:lnSpc>
            </a:pPr>
            <a:r>
              <a:rPr lang="it-IT" sz="1800" dirty="0"/>
              <a:t>Accessi che son terrazze per operare legato su passerelle se opportuno, sono solo dei balconi per prendere estintori, manichetta e schiumogeno</a:t>
            </a:r>
            <a:endParaRPr lang="it-IT" dirty="0"/>
          </a:p>
          <a:p>
            <a:endParaRPr lang="it-IT" dirty="0"/>
          </a:p>
          <a:p>
            <a:r>
              <a:rPr lang="it-IT" sz="1600" b="1" dirty="0"/>
              <a:t>Struttura CA che sovrasta edifici (uffici) </a:t>
            </a:r>
            <a:r>
              <a:rPr lang="it-IT" sz="1600" dirty="0"/>
              <a:t>e sopra in XLAM ovvero lame di legno sopra la piazza tramite pretensionamento di </a:t>
            </a:r>
            <a:r>
              <a:rPr lang="it-IT" sz="1600" dirty="0" err="1"/>
              <a:t>trefoil</a:t>
            </a:r>
            <a:r>
              <a:rPr lang="it-IT" sz="1600" dirty="0"/>
              <a:t> (cavi d’</a:t>
            </a:r>
            <a:r>
              <a:rPr lang="it-IT" sz="1600" dirty="0" err="1"/>
              <a:t>acciao</a:t>
            </a:r>
            <a:r>
              <a:rPr lang="it-IT" sz="1600" dirty="0"/>
              <a:t> intrecciati tesi con sensori alle estremità che misurano tensione che viene registrata periodicamente manutenuta e controllata). </a:t>
            </a:r>
            <a:endParaRPr lang="en-US" sz="16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02279AC-D039-F118-8AD6-DF26FFA7621F}"/>
              </a:ext>
            </a:extLst>
          </p:cNvPr>
          <p:cNvSpPr txBox="1"/>
          <p:nvPr/>
        </p:nvSpPr>
        <p:spPr>
          <a:xfrm>
            <a:off x="231796" y="910758"/>
            <a:ext cx="11884004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70000"/>
              </a:lnSpc>
            </a:pPr>
            <a:r>
              <a:rPr lang="it-IT" sz="1800" b="1" dirty="0"/>
              <a:t>Valutazione del rischio su tutta la copertura </a:t>
            </a:r>
            <a:r>
              <a:rPr lang="it-IT" sz="1800" dirty="0"/>
              <a:t>e quindi per valutare sgocciolamenti quindi anche buchi dei pluviali con lana minerale e punti a chiusura di ermetica sui pluviali che cedendo possono aprire varco tra alto basso dove ho rivestimento ligneo</a:t>
            </a:r>
          </a:p>
          <a:p>
            <a:pPr lvl="0" algn="l">
              <a:lnSpc>
                <a:spcPct val="70000"/>
              </a:lnSpc>
            </a:pPr>
            <a:r>
              <a:rPr lang="it-IT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851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C9735695-111A-9D31-476B-4507BE8C0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623" y="842424"/>
            <a:ext cx="9119379" cy="573446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egnaposto numero diapositiva 68">
            <a:extLst>
              <a:ext uri="{FF2B5EF4-FFF2-40B4-BE49-F238E27FC236}">
                <a16:creationId xmlns:a16="http://schemas.microsoft.com/office/drawing/2014/main" id="{FC864358-C267-1774-7DC0-3151D70B9910}"/>
              </a:ext>
            </a:extLst>
          </p:cNvPr>
          <p:cNvSpPr txBox="1"/>
          <p:nvPr/>
        </p:nvSpPr>
        <p:spPr>
          <a:xfrm>
            <a:off x="11137244" y="6416794"/>
            <a:ext cx="822960" cy="4102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4A68AD-54A0-420A-A7A8-C2995C1214E6}" type="slidenum">
              <a:rPr b="1">
                <a:solidFill>
                  <a:srgbClr val="C00000"/>
                </a:solidFill>
              </a:rPr>
              <a:t>19</a:t>
            </a:fld>
            <a:endParaRPr lang="it-IT" sz="2000" b="1" i="0" u="none" strike="noStrike" kern="1200" cap="none" spc="0" baseline="0" dirty="0">
              <a:solidFill>
                <a:srgbClr val="C00000"/>
              </a:solidFill>
              <a:uFillTx/>
              <a:latin typeface="Calibri"/>
            </a:endParaRPr>
          </a:p>
        </p:txBody>
      </p:sp>
      <p:sp>
        <p:nvSpPr>
          <p:cNvPr id="4" name="Ovale 22">
            <a:extLst>
              <a:ext uri="{FF2B5EF4-FFF2-40B4-BE49-F238E27FC236}">
                <a16:creationId xmlns:a16="http://schemas.microsoft.com/office/drawing/2014/main" id="{F91886F9-036B-27EA-01B9-A0E09B212821}"/>
              </a:ext>
            </a:extLst>
          </p:cNvPr>
          <p:cNvSpPr/>
          <p:nvPr/>
        </p:nvSpPr>
        <p:spPr>
          <a:xfrm>
            <a:off x="11548734" y="6385556"/>
            <a:ext cx="472443" cy="47244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57150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ttangolo 10">
            <a:extLst>
              <a:ext uri="{FF2B5EF4-FFF2-40B4-BE49-F238E27FC236}">
                <a16:creationId xmlns:a16="http://schemas.microsoft.com/office/drawing/2014/main" id="{DBC9C061-6D44-2731-AAB0-8C636AD7D894}"/>
              </a:ext>
            </a:extLst>
          </p:cNvPr>
          <p:cNvSpPr/>
          <p:nvPr/>
        </p:nvSpPr>
        <p:spPr>
          <a:xfrm flipV="1">
            <a:off x="382767" y="6521455"/>
            <a:ext cx="11165957" cy="153829"/>
          </a:xfrm>
          <a:prstGeom prst="rect">
            <a:avLst/>
          </a:prstGeom>
          <a:solidFill>
            <a:srgbClr val="CE2B3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3F66794-F0B1-B47F-6DB2-0957F83513C5}"/>
              </a:ext>
            </a:extLst>
          </p:cNvPr>
          <p:cNvSpPr/>
          <p:nvPr/>
        </p:nvSpPr>
        <p:spPr>
          <a:xfrm>
            <a:off x="758052" y="661943"/>
            <a:ext cx="11277600" cy="45719"/>
          </a:xfrm>
          <a:prstGeom prst="rect">
            <a:avLst/>
          </a:prstGeom>
          <a:solidFill>
            <a:srgbClr val="CE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Picture 2" descr="Vigili del Fuoco Logo Vector (.EPS) Free Download">
            <a:extLst>
              <a:ext uri="{FF2B5EF4-FFF2-40B4-BE49-F238E27FC236}">
                <a16:creationId xmlns:a16="http://schemas.microsoft.com/office/drawing/2014/main" id="{6E1E8CFC-41E1-A117-FA2D-4C9583F34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2CA1D409-F26F-D7AF-7649-CDC078226200}"/>
              </a:ext>
            </a:extLst>
          </p:cNvPr>
          <p:cNvSpPr/>
          <p:nvPr/>
        </p:nvSpPr>
        <p:spPr>
          <a:xfrm>
            <a:off x="996587" y="138723"/>
            <a:ext cx="80810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kern="0" dirty="0" err="1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CityWave</a:t>
            </a:r>
            <a:r>
              <a:rPr lang="it-IT" sz="4000" b="1" kern="0" dirty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 – dettagli di progettazione </a:t>
            </a:r>
            <a:endParaRPr lang="it-IT" sz="4000" b="1" dirty="0">
              <a:solidFill>
                <a:srgbClr val="C00000"/>
              </a:solidFill>
            </a:endParaRPr>
          </a:p>
        </p:txBody>
      </p:sp>
      <p:sp>
        <p:nvSpPr>
          <p:cNvPr id="9" name="CasellaDiTesto 6">
            <a:extLst>
              <a:ext uri="{FF2B5EF4-FFF2-40B4-BE49-F238E27FC236}">
                <a16:creationId xmlns:a16="http://schemas.microsoft.com/office/drawing/2014/main" id="{C3986BBA-3120-3398-57D3-DA0AD9FB2C15}"/>
              </a:ext>
            </a:extLst>
          </p:cNvPr>
          <p:cNvSpPr txBox="1"/>
          <p:nvPr/>
        </p:nvSpPr>
        <p:spPr>
          <a:xfrm>
            <a:off x="114237" y="1028843"/>
            <a:ext cx="2194066" cy="14773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none" strike="noStrike" kern="1200" cap="none" spc="0" baseline="0" noProof="0" dirty="0">
                <a:solidFill>
                  <a:srgbClr val="000000"/>
                </a:solidFill>
                <a:uFillTx/>
                <a:latin typeface="Calibri"/>
              </a:rPr>
              <a:t>Strato in lana minerale ad alta densità che separa CA /legno e impianto fotovoltaico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11632BD-CA46-0F6A-5D08-800EFEDB69BB}"/>
              </a:ext>
            </a:extLst>
          </p:cNvPr>
          <p:cNvSpPr txBox="1"/>
          <p:nvPr/>
        </p:nvSpPr>
        <p:spPr>
          <a:xfrm>
            <a:off x="114237" y="2753690"/>
            <a:ext cx="2194066" cy="3401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70000"/>
              </a:lnSpc>
            </a:pPr>
            <a:r>
              <a:rPr lang="it-IT" sz="1800" dirty="0"/>
              <a:t>Testato in laboratorio il nodo ovvero la fascia di separazione tra legno e CA in laboratorio ad hoc dal CSI per la resistenza al fuoco EI. Giunto assorbe la dilatazione in 2 dimensioni (in grigio scuro orizzontale in figura) e da siliconi in blu scuro che proteggono da dilatazioni e protetti da rete metallica e da lana di roccia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90DEAE0-701D-AD54-DCAC-F7AA63289215}"/>
              </a:ext>
            </a:extLst>
          </p:cNvPr>
          <p:cNvSpPr txBox="1"/>
          <p:nvPr/>
        </p:nvSpPr>
        <p:spPr>
          <a:xfrm>
            <a:off x="8839200" y="4144451"/>
            <a:ext cx="2709524" cy="1268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70000"/>
              </a:lnSpc>
            </a:pPr>
            <a:r>
              <a:rPr lang="it-IT" sz="1800" dirty="0"/>
              <a:t>In Rosso simil cartongesso in calcio silicato) per </a:t>
            </a:r>
            <a:r>
              <a:rPr lang="it-IT" sz="1800" b="1" dirty="0"/>
              <a:t>evitare collasso da incendio ipotetico che può venire dalla piazza </a:t>
            </a:r>
            <a:r>
              <a:rPr lang="it-IT" sz="1800" dirty="0"/>
              <a:t>(siamo a 35 metri)</a:t>
            </a:r>
          </a:p>
        </p:txBody>
      </p:sp>
    </p:spTree>
    <p:extLst>
      <p:ext uri="{BB962C8B-B14F-4D97-AF65-F5344CB8AC3E}">
        <p14:creationId xmlns:p14="http://schemas.microsoft.com/office/powerpoint/2010/main" val="1746922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939AB-216A-AE09-6E0A-A64F413CB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8">
            <a:extLst>
              <a:ext uri="{FF2B5EF4-FFF2-40B4-BE49-F238E27FC236}">
                <a16:creationId xmlns:a16="http://schemas.microsoft.com/office/drawing/2014/main" id="{2971301E-B11C-044E-BA14-FF6B71558673}"/>
              </a:ext>
            </a:extLst>
          </p:cNvPr>
          <p:cNvSpPr txBox="1"/>
          <p:nvPr/>
        </p:nvSpPr>
        <p:spPr>
          <a:xfrm>
            <a:off x="11137244" y="6416794"/>
            <a:ext cx="822960" cy="4102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4A68AD-54A0-420A-A7A8-C2995C1214E6}" type="slidenum">
              <a:rPr b="1">
                <a:solidFill>
                  <a:srgbClr val="C00000"/>
                </a:solidFill>
              </a:rPr>
              <a:t>2</a:t>
            </a:fld>
            <a:endParaRPr lang="it-IT" sz="2000" b="1" i="0" u="none" strike="noStrike" kern="1200" cap="none" spc="0" baseline="0" dirty="0">
              <a:solidFill>
                <a:srgbClr val="C00000"/>
              </a:solidFill>
              <a:uFillTx/>
              <a:latin typeface="Calibri"/>
            </a:endParaRPr>
          </a:p>
        </p:txBody>
      </p:sp>
      <p:sp>
        <p:nvSpPr>
          <p:cNvPr id="8" name="Ovale 22">
            <a:extLst>
              <a:ext uri="{FF2B5EF4-FFF2-40B4-BE49-F238E27FC236}">
                <a16:creationId xmlns:a16="http://schemas.microsoft.com/office/drawing/2014/main" id="{6F8F09AF-7B92-10B7-EF5C-7F43E5E8553D}"/>
              </a:ext>
            </a:extLst>
          </p:cNvPr>
          <p:cNvSpPr/>
          <p:nvPr/>
        </p:nvSpPr>
        <p:spPr>
          <a:xfrm>
            <a:off x="11548734" y="6385556"/>
            <a:ext cx="472443" cy="47244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57150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6" name="Rettangolo 10">
            <a:extLst>
              <a:ext uri="{FF2B5EF4-FFF2-40B4-BE49-F238E27FC236}">
                <a16:creationId xmlns:a16="http://schemas.microsoft.com/office/drawing/2014/main" id="{961E631D-1C38-CD62-E354-2567A73599A7}"/>
              </a:ext>
            </a:extLst>
          </p:cNvPr>
          <p:cNvSpPr/>
          <p:nvPr/>
        </p:nvSpPr>
        <p:spPr>
          <a:xfrm flipV="1">
            <a:off x="382767" y="6521455"/>
            <a:ext cx="11165957" cy="153829"/>
          </a:xfrm>
          <a:prstGeom prst="rect">
            <a:avLst/>
          </a:prstGeom>
          <a:solidFill>
            <a:srgbClr val="CE2B3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F2A1EC78-059C-788C-A650-8379EA102CBA}"/>
              </a:ext>
            </a:extLst>
          </p:cNvPr>
          <p:cNvSpPr/>
          <p:nvPr/>
        </p:nvSpPr>
        <p:spPr>
          <a:xfrm>
            <a:off x="758052" y="661943"/>
            <a:ext cx="11277600" cy="45719"/>
          </a:xfrm>
          <a:prstGeom prst="rect">
            <a:avLst/>
          </a:prstGeom>
          <a:solidFill>
            <a:srgbClr val="CE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9" name="Picture 2" descr="Vigili del Fuoco Logo Vector (.EPS) Free Download">
            <a:extLst>
              <a:ext uri="{FF2B5EF4-FFF2-40B4-BE49-F238E27FC236}">
                <a16:creationId xmlns:a16="http://schemas.microsoft.com/office/drawing/2014/main" id="{8320CBD2-0848-A20A-E212-D043D5BC7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821B2708-2AFF-9879-5BD4-5634E92AEB3A}"/>
              </a:ext>
            </a:extLst>
          </p:cNvPr>
          <p:cNvSpPr/>
          <p:nvPr/>
        </p:nvSpPr>
        <p:spPr>
          <a:xfrm>
            <a:off x="996587" y="138723"/>
            <a:ext cx="1771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kern="0" dirty="0" err="1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Outline</a:t>
            </a:r>
            <a:endParaRPr lang="it-IT" sz="4000" b="1" dirty="0">
              <a:solidFill>
                <a:srgbClr val="C0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FE598D3-98F3-AB10-0B59-ACCD4A2C9F7E}"/>
              </a:ext>
            </a:extLst>
          </p:cNvPr>
          <p:cNvSpPr txBox="1"/>
          <p:nvPr/>
        </p:nvSpPr>
        <p:spPr>
          <a:xfrm>
            <a:off x="758052" y="930739"/>
            <a:ext cx="10790672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i="1" dirty="0">
                <a:solidFill>
                  <a:srgbClr val="FF0000"/>
                </a:solidFill>
              </a:rPr>
              <a:t>A Milano il fotovoltaico non è solo produzione elettrica: è design urbano, resilienza energetica e nuova pelle tecnologica degli edifici.</a:t>
            </a:r>
          </a:p>
          <a:p>
            <a:endParaRPr lang="it-IT" b="1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b="1" i="1" dirty="0"/>
              <a:t>Alcune statistiche recenti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b="1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b="1" dirty="0"/>
              <a:t>Alcune problematiche: </a:t>
            </a:r>
            <a:r>
              <a:rPr lang="it-IT" dirty="0"/>
              <a:t>Palazzo Italia ed sito di EXPO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b="1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b="1" i="1" dirty="0"/>
              <a:t>Applicazioni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b="1" dirty="0"/>
              <a:t>Siti industriali </a:t>
            </a:r>
            <a:r>
              <a:rPr lang="it-IT" dirty="0"/>
              <a:t>in Provincia di Milano e province limitrofe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b="1" dirty="0"/>
              <a:t>Politecnico di Milano: </a:t>
            </a:r>
            <a:r>
              <a:rPr lang="it-IT" dirty="0"/>
              <a:t>10M euro spesi dal Politecnico per la riqualifica del fotovoltaico del Campus: Edificio Trifoglio  e nuovo e futuro campus progettato da Renzo Piano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b="1" dirty="0"/>
              <a:t>Rho Fiera: </a:t>
            </a:r>
            <a:r>
              <a:rPr lang="it-IT" dirty="0"/>
              <a:t>progetto di Copertura di edificio principale del complesso di Rho Fiera Milano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b="1" dirty="0"/>
              <a:t>Complesso di City Life:</a:t>
            </a:r>
            <a:r>
              <a:rPr lang="it-IT" dirty="0"/>
              <a:t> Domus Golden </a:t>
            </a:r>
            <a:r>
              <a:rPr lang="it-IT" dirty="0" err="1"/>
              <a:t>Goose</a:t>
            </a:r>
            <a:r>
              <a:rPr lang="it-IT" dirty="0"/>
              <a:t> Arena e City </a:t>
            </a:r>
            <a:r>
              <a:rPr lang="it-IT" dirty="0" err="1"/>
              <a:t>Wave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587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3">
            <a:extLst>
              <a:ext uri="{FF2B5EF4-FFF2-40B4-BE49-F238E27FC236}">
                <a16:creationId xmlns:a16="http://schemas.microsoft.com/office/drawing/2014/main" id="{7F47EDE0-FAE8-4A9E-A44A-EEB70D53C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52" y="1100658"/>
            <a:ext cx="6745767" cy="40581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5">
            <a:extLst>
              <a:ext uri="{FF2B5EF4-FFF2-40B4-BE49-F238E27FC236}">
                <a16:creationId xmlns:a16="http://schemas.microsoft.com/office/drawing/2014/main" id="{15236BB7-8419-B475-54EB-213EF5EC0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588" y="1100658"/>
            <a:ext cx="1625684" cy="330217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asellaDiTesto 7">
            <a:extLst>
              <a:ext uri="{FF2B5EF4-FFF2-40B4-BE49-F238E27FC236}">
                <a16:creationId xmlns:a16="http://schemas.microsoft.com/office/drawing/2014/main" id="{53676B4F-E465-CD69-EC36-F3662DEE6C7A}"/>
              </a:ext>
            </a:extLst>
          </p:cNvPr>
          <p:cNvSpPr txBox="1"/>
          <p:nvPr/>
        </p:nvSpPr>
        <p:spPr>
          <a:xfrm>
            <a:off x="758052" y="5310482"/>
            <a:ext cx="10510023" cy="92333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Fascia 60 cm e 1 metro e quindi distare un metro dalla linea del fabbricato e quindi passerelle lungo tutto il perimetro dell’ edificio – fascia di separazione del 2025 e non 2012 quindi evita da alto verso il basso con gocciolamenti </a:t>
            </a: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Immagine 9">
            <a:extLst>
              <a:ext uri="{FF2B5EF4-FFF2-40B4-BE49-F238E27FC236}">
                <a16:creationId xmlns:a16="http://schemas.microsoft.com/office/drawing/2014/main" id="{D94C31BD-776E-A9FA-5985-596690BD2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6868" y="1100658"/>
            <a:ext cx="2258784" cy="19165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egnaposto numero diapositiva 68">
            <a:extLst>
              <a:ext uri="{FF2B5EF4-FFF2-40B4-BE49-F238E27FC236}">
                <a16:creationId xmlns:a16="http://schemas.microsoft.com/office/drawing/2014/main" id="{38AA963D-37DC-1755-FFE9-47B3FA9FE35A}"/>
              </a:ext>
            </a:extLst>
          </p:cNvPr>
          <p:cNvSpPr txBox="1"/>
          <p:nvPr/>
        </p:nvSpPr>
        <p:spPr>
          <a:xfrm>
            <a:off x="11137244" y="6416794"/>
            <a:ext cx="822960" cy="4102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4A68AD-54A0-420A-A7A8-C2995C1214E6}" type="slidenum">
              <a:rPr b="1">
                <a:solidFill>
                  <a:srgbClr val="C00000"/>
                </a:solidFill>
              </a:rPr>
              <a:t>20</a:t>
            </a:fld>
            <a:endParaRPr lang="it-IT" sz="2000" b="1" i="0" u="none" strike="noStrike" kern="1200" cap="none" spc="0" baseline="0" dirty="0">
              <a:solidFill>
                <a:srgbClr val="C00000"/>
              </a:solidFill>
              <a:uFillTx/>
              <a:latin typeface="Calibri"/>
            </a:endParaRPr>
          </a:p>
        </p:txBody>
      </p:sp>
      <p:sp>
        <p:nvSpPr>
          <p:cNvPr id="7" name="Ovale 22">
            <a:extLst>
              <a:ext uri="{FF2B5EF4-FFF2-40B4-BE49-F238E27FC236}">
                <a16:creationId xmlns:a16="http://schemas.microsoft.com/office/drawing/2014/main" id="{2F54CC00-8FF8-F811-7C53-73518EE33C23}"/>
              </a:ext>
            </a:extLst>
          </p:cNvPr>
          <p:cNvSpPr/>
          <p:nvPr/>
        </p:nvSpPr>
        <p:spPr>
          <a:xfrm>
            <a:off x="11548734" y="6385556"/>
            <a:ext cx="472443" cy="47244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57150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Rettangolo 10">
            <a:extLst>
              <a:ext uri="{FF2B5EF4-FFF2-40B4-BE49-F238E27FC236}">
                <a16:creationId xmlns:a16="http://schemas.microsoft.com/office/drawing/2014/main" id="{B82DE73A-EC08-C92A-DDBE-67C252BFB820}"/>
              </a:ext>
            </a:extLst>
          </p:cNvPr>
          <p:cNvSpPr/>
          <p:nvPr/>
        </p:nvSpPr>
        <p:spPr>
          <a:xfrm flipV="1">
            <a:off x="382767" y="6521455"/>
            <a:ext cx="11165957" cy="153829"/>
          </a:xfrm>
          <a:prstGeom prst="rect">
            <a:avLst/>
          </a:prstGeom>
          <a:solidFill>
            <a:srgbClr val="CE2B3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9A3A6D3-FFA8-55E2-7CAD-EB6AF90BAFD8}"/>
              </a:ext>
            </a:extLst>
          </p:cNvPr>
          <p:cNvSpPr/>
          <p:nvPr/>
        </p:nvSpPr>
        <p:spPr>
          <a:xfrm>
            <a:off x="758052" y="661943"/>
            <a:ext cx="11277600" cy="45719"/>
          </a:xfrm>
          <a:prstGeom prst="rect">
            <a:avLst/>
          </a:prstGeom>
          <a:solidFill>
            <a:srgbClr val="CE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2" descr="Vigili del Fuoco Logo Vector (.EPS) Free Download">
            <a:extLst>
              <a:ext uri="{FF2B5EF4-FFF2-40B4-BE49-F238E27FC236}">
                <a16:creationId xmlns:a16="http://schemas.microsoft.com/office/drawing/2014/main" id="{29F1EFD6-D2CB-AC4A-364D-3B33A8757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600F5EC3-DA2E-6058-CAB6-B1B27CB9A2B6}"/>
              </a:ext>
            </a:extLst>
          </p:cNvPr>
          <p:cNvSpPr/>
          <p:nvPr/>
        </p:nvSpPr>
        <p:spPr>
          <a:xfrm>
            <a:off x="996587" y="138723"/>
            <a:ext cx="80810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kern="0" dirty="0" err="1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CityWave</a:t>
            </a:r>
            <a:r>
              <a:rPr lang="it-IT" sz="4000" b="1" kern="0" dirty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 – dettagli di progettazione </a:t>
            </a:r>
            <a:endParaRPr lang="it-IT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75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4A81A-C2E3-5FFA-231B-8858B4132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9">
            <a:extLst>
              <a:ext uri="{FF2B5EF4-FFF2-40B4-BE49-F238E27FC236}">
                <a16:creationId xmlns:a16="http://schemas.microsoft.com/office/drawing/2014/main" id="{243EF292-3AA1-A3F8-4D3C-E741ED4C79CA}"/>
              </a:ext>
            </a:extLst>
          </p:cNvPr>
          <p:cNvSpPr/>
          <p:nvPr/>
        </p:nvSpPr>
        <p:spPr>
          <a:xfrm>
            <a:off x="758055" y="661943"/>
            <a:ext cx="11277596" cy="45720"/>
          </a:xfrm>
          <a:prstGeom prst="rect">
            <a:avLst/>
          </a:prstGeom>
          <a:solidFill>
            <a:srgbClr val="CE2B3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2" descr="Vigili del Fuoco Logo Vector (.EPS) Free Download">
            <a:extLst>
              <a:ext uri="{FF2B5EF4-FFF2-40B4-BE49-F238E27FC236}">
                <a16:creationId xmlns:a16="http://schemas.microsoft.com/office/drawing/2014/main" id="{83AEF14D-6053-A62A-4063-E7322A52DC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857250" cy="85725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egnaposto numero diapositiva 68">
            <a:extLst>
              <a:ext uri="{FF2B5EF4-FFF2-40B4-BE49-F238E27FC236}">
                <a16:creationId xmlns:a16="http://schemas.microsoft.com/office/drawing/2014/main" id="{ECEE308A-B668-AC20-3A22-35F6698E9212}"/>
              </a:ext>
            </a:extLst>
          </p:cNvPr>
          <p:cNvSpPr txBox="1"/>
          <p:nvPr/>
        </p:nvSpPr>
        <p:spPr>
          <a:xfrm>
            <a:off x="11102077" y="6416673"/>
            <a:ext cx="822960" cy="4102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295EE32-2020-412F-BDBB-ECB1F9CF3904}" type="slidenum">
              <a:rPr b="1">
                <a:solidFill>
                  <a:srgbClr val="C00000"/>
                </a:solidFill>
              </a:rPr>
              <a:t>21</a:t>
            </a:fld>
            <a:endParaRPr lang="it-IT" sz="2000" b="1" i="0" u="none" strike="noStrike" kern="1200" cap="none" spc="0" baseline="0" dirty="0">
              <a:solidFill>
                <a:srgbClr val="C00000"/>
              </a:solidFill>
              <a:uFillTx/>
              <a:latin typeface="Calibri"/>
            </a:endParaRPr>
          </a:p>
        </p:txBody>
      </p:sp>
      <p:sp>
        <p:nvSpPr>
          <p:cNvPr id="5" name="Ovale 22">
            <a:extLst>
              <a:ext uri="{FF2B5EF4-FFF2-40B4-BE49-F238E27FC236}">
                <a16:creationId xmlns:a16="http://schemas.microsoft.com/office/drawing/2014/main" id="{AAF476AE-AB79-D8BE-195C-4B18F0F1B861}"/>
              </a:ext>
            </a:extLst>
          </p:cNvPr>
          <p:cNvSpPr/>
          <p:nvPr/>
        </p:nvSpPr>
        <p:spPr>
          <a:xfrm>
            <a:off x="11548734" y="6385556"/>
            <a:ext cx="472443" cy="47244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57150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ttangolo 10">
            <a:extLst>
              <a:ext uri="{FF2B5EF4-FFF2-40B4-BE49-F238E27FC236}">
                <a16:creationId xmlns:a16="http://schemas.microsoft.com/office/drawing/2014/main" id="{5D9F8082-A3BF-3D82-2896-143B23811346}"/>
              </a:ext>
            </a:extLst>
          </p:cNvPr>
          <p:cNvSpPr/>
          <p:nvPr/>
        </p:nvSpPr>
        <p:spPr>
          <a:xfrm flipV="1">
            <a:off x="382767" y="6521455"/>
            <a:ext cx="11165957" cy="153829"/>
          </a:xfrm>
          <a:prstGeom prst="rect">
            <a:avLst/>
          </a:prstGeom>
          <a:solidFill>
            <a:srgbClr val="CE2B3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ttangolo 10">
            <a:extLst>
              <a:ext uri="{FF2B5EF4-FFF2-40B4-BE49-F238E27FC236}">
                <a16:creationId xmlns:a16="http://schemas.microsoft.com/office/drawing/2014/main" id="{207DFA69-9E1C-8BBC-82CD-2E21BE8B1790}"/>
              </a:ext>
            </a:extLst>
          </p:cNvPr>
          <p:cNvSpPr/>
          <p:nvPr/>
        </p:nvSpPr>
        <p:spPr>
          <a:xfrm>
            <a:off x="379366" y="6519617"/>
            <a:ext cx="6686549" cy="15388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87316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000" b="1" i="1" u="none" strike="noStrike" kern="1200" cap="none" spc="0" baseline="0">
                <a:solidFill>
                  <a:srgbClr val="FFFFFF"/>
                </a:solidFill>
                <a:uFillTx/>
                <a:latin typeface="Century Gothic" pitchFamily="34"/>
                <a:ea typeface="WenQuanYi Micro Hei"/>
                <a:cs typeface="WenQuanYi Micro Hei"/>
              </a:rPr>
              <a:t>Edoardo Cavalieri d’Oro 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31E25A5-BC01-3477-ACD7-25AF856496B9}"/>
              </a:ext>
            </a:extLst>
          </p:cNvPr>
          <p:cNvSpPr/>
          <p:nvPr/>
        </p:nvSpPr>
        <p:spPr>
          <a:xfrm>
            <a:off x="3311813" y="2904835"/>
            <a:ext cx="53078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kern="0" dirty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Grazie per l’attenzione !</a:t>
            </a:r>
            <a:endParaRPr lang="it-IT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458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9B4CA-6180-38CC-269D-04F84B39D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8">
            <a:extLst>
              <a:ext uri="{FF2B5EF4-FFF2-40B4-BE49-F238E27FC236}">
                <a16:creationId xmlns:a16="http://schemas.microsoft.com/office/drawing/2014/main" id="{179011DB-EF6E-22A6-6BB5-ABB49A1D680A}"/>
              </a:ext>
            </a:extLst>
          </p:cNvPr>
          <p:cNvSpPr txBox="1"/>
          <p:nvPr/>
        </p:nvSpPr>
        <p:spPr>
          <a:xfrm>
            <a:off x="11137244" y="6416794"/>
            <a:ext cx="822960" cy="4102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4A68AD-54A0-420A-A7A8-C2995C1214E6}" type="slidenum">
              <a:rPr b="1">
                <a:solidFill>
                  <a:srgbClr val="C00000"/>
                </a:solidFill>
              </a:rPr>
              <a:t>3</a:t>
            </a:fld>
            <a:endParaRPr lang="it-IT" sz="2000" b="1" i="0" u="none" strike="noStrike" kern="1200" cap="none" spc="0" baseline="0" dirty="0">
              <a:solidFill>
                <a:srgbClr val="C00000"/>
              </a:solidFill>
              <a:uFillTx/>
              <a:latin typeface="Calibri"/>
            </a:endParaRPr>
          </a:p>
        </p:txBody>
      </p:sp>
      <p:sp>
        <p:nvSpPr>
          <p:cNvPr id="8" name="Ovale 22">
            <a:extLst>
              <a:ext uri="{FF2B5EF4-FFF2-40B4-BE49-F238E27FC236}">
                <a16:creationId xmlns:a16="http://schemas.microsoft.com/office/drawing/2014/main" id="{1C486A4D-77A1-3207-08ED-AFA5FCAE59BB}"/>
              </a:ext>
            </a:extLst>
          </p:cNvPr>
          <p:cNvSpPr/>
          <p:nvPr/>
        </p:nvSpPr>
        <p:spPr>
          <a:xfrm>
            <a:off x="11548734" y="6385556"/>
            <a:ext cx="472443" cy="47244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57150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6" name="Rettangolo 10">
            <a:extLst>
              <a:ext uri="{FF2B5EF4-FFF2-40B4-BE49-F238E27FC236}">
                <a16:creationId xmlns:a16="http://schemas.microsoft.com/office/drawing/2014/main" id="{D66C561F-9E1F-8FF9-7E66-8D02542EEB58}"/>
              </a:ext>
            </a:extLst>
          </p:cNvPr>
          <p:cNvSpPr/>
          <p:nvPr/>
        </p:nvSpPr>
        <p:spPr>
          <a:xfrm flipV="1">
            <a:off x="382767" y="6521455"/>
            <a:ext cx="11165957" cy="153829"/>
          </a:xfrm>
          <a:prstGeom prst="rect">
            <a:avLst/>
          </a:prstGeom>
          <a:solidFill>
            <a:srgbClr val="CE2B3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57DA7834-66CD-1091-0354-82113B1B10B9}"/>
              </a:ext>
            </a:extLst>
          </p:cNvPr>
          <p:cNvSpPr/>
          <p:nvPr/>
        </p:nvSpPr>
        <p:spPr>
          <a:xfrm>
            <a:off x="758052" y="661943"/>
            <a:ext cx="11277600" cy="45719"/>
          </a:xfrm>
          <a:prstGeom prst="rect">
            <a:avLst/>
          </a:prstGeom>
          <a:solidFill>
            <a:srgbClr val="CE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9" name="Picture 2" descr="Vigili del Fuoco Logo Vector (.EPS) Free Download">
            <a:extLst>
              <a:ext uri="{FF2B5EF4-FFF2-40B4-BE49-F238E27FC236}">
                <a16:creationId xmlns:a16="http://schemas.microsoft.com/office/drawing/2014/main" id="{77DF3C7D-0A44-DBFF-463F-42D8B8974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EB2A1D23-7C2C-94AE-A9CE-22953D8835F5}"/>
              </a:ext>
            </a:extLst>
          </p:cNvPr>
          <p:cNvSpPr/>
          <p:nvPr/>
        </p:nvSpPr>
        <p:spPr>
          <a:xfrm>
            <a:off x="996587" y="138723"/>
            <a:ext cx="25362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kern="0" dirty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Statistiche </a:t>
            </a:r>
            <a:endParaRPr lang="it-IT" sz="4000" b="1" dirty="0">
              <a:solidFill>
                <a:srgbClr val="C0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1982B7D-9E18-2645-4E27-F54351CE3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902" y="1053978"/>
            <a:ext cx="8668195" cy="475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89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AC44B-9AB3-4921-1F34-65603663A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3">
            <a:extLst>
              <a:ext uri="{FF2B5EF4-FFF2-40B4-BE49-F238E27FC236}">
                <a16:creationId xmlns:a16="http://schemas.microsoft.com/office/drawing/2014/main" id="{FB2A5967-8C7B-18C4-EA6A-E29F4FB1F7E8}"/>
              </a:ext>
            </a:extLst>
          </p:cNvPr>
          <p:cNvSpPr txBox="1">
            <a:spLocks/>
          </p:cNvSpPr>
          <p:nvPr/>
        </p:nvSpPr>
        <p:spPr>
          <a:xfrm>
            <a:off x="0" y="6486529"/>
            <a:ext cx="12191999" cy="48577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100" dirty="0">
                <a:solidFill>
                  <a:schemeClr val="bg1"/>
                </a:solidFill>
              </a:rPr>
              <a:t>Alessandro </a:t>
            </a:r>
            <a:r>
              <a:rPr lang="it-IT" sz="1100" dirty="0" err="1">
                <a:solidFill>
                  <a:schemeClr val="bg1"/>
                </a:solidFill>
              </a:rPr>
              <a:t>Bevacqua</a:t>
            </a:r>
            <a:r>
              <a:rPr lang="it-IT" sz="1100" dirty="0">
                <a:solidFill>
                  <a:schemeClr val="bg1"/>
                </a:solidFill>
              </a:rPr>
              <a:t> - PEE per le industrie di deposito idrocarburi e sostanze infiammabili : analisi critica del processo 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E7CC9EC5-A87F-B327-E9EF-9DAD376DBD71}"/>
              </a:ext>
            </a:extLst>
          </p:cNvPr>
          <p:cNvSpPr/>
          <p:nvPr/>
        </p:nvSpPr>
        <p:spPr>
          <a:xfrm>
            <a:off x="758052" y="661943"/>
            <a:ext cx="11277600" cy="45719"/>
          </a:xfrm>
          <a:prstGeom prst="rect">
            <a:avLst/>
          </a:prstGeom>
          <a:solidFill>
            <a:srgbClr val="CE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Picture 2" descr="Vigili del Fuoco Logo Vector (.EPS) Free Download">
            <a:extLst>
              <a:ext uri="{FF2B5EF4-FFF2-40B4-BE49-F238E27FC236}">
                <a16:creationId xmlns:a16="http://schemas.microsoft.com/office/drawing/2014/main" id="{A3702910-FBA8-9634-571B-DEE38B183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D1F862C-CEBA-89EB-6ECB-D844A7C7CDB4}"/>
              </a:ext>
            </a:extLst>
          </p:cNvPr>
          <p:cNvSpPr/>
          <p:nvPr/>
        </p:nvSpPr>
        <p:spPr>
          <a:xfrm>
            <a:off x="996587" y="138723"/>
            <a:ext cx="100335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kern="0" dirty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Rischio antincendio EXPO 2015 – Palazzo Italia</a:t>
            </a:r>
            <a:endParaRPr lang="it-IT" sz="4000" b="1" dirty="0">
              <a:solidFill>
                <a:srgbClr val="C00000"/>
              </a:solidFill>
            </a:endParaRPr>
          </a:p>
        </p:txBody>
      </p:sp>
      <p:sp>
        <p:nvSpPr>
          <p:cNvPr id="6" name="Segnaposto numero diapositiva 68">
            <a:extLst>
              <a:ext uri="{FF2B5EF4-FFF2-40B4-BE49-F238E27FC236}">
                <a16:creationId xmlns:a16="http://schemas.microsoft.com/office/drawing/2014/main" id="{10DFDD30-98A9-A681-A3CC-5E6035528F1F}"/>
              </a:ext>
            </a:extLst>
          </p:cNvPr>
          <p:cNvSpPr txBox="1"/>
          <p:nvPr/>
        </p:nvSpPr>
        <p:spPr>
          <a:xfrm>
            <a:off x="11137244" y="6416794"/>
            <a:ext cx="822960" cy="4102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4A68AD-54A0-420A-A7A8-C2995C1214E6}" type="slidenum">
              <a:rPr b="1">
                <a:solidFill>
                  <a:srgbClr val="C00000"/>
                </a:solidFill>
              </a:rPr>
              <a:t>4</a:t>
            </a:fld>
            <a:endParaRPr lang="it-IT" sz="2000" b="1" i="0" u="none" strike="noStrike" kern="1200" cap="none" spc="0" baseline="0" dirty="0">
              <a:solidFill>
                <a:srgbClr val="C00000"/>
              </a:solidFill>
              <a:uFillTx/>
              <a:latin typeface="Calibri"/>
            </a:endParaRPr>
          </a:p>
        </p:txBody>
      </p:sp>
      <p:sp>
        <p:nvSpPr>
          <p:cNvPr id="8" name="Ovale 22">
            <a:extLst>
              <a:ext uri="{FF2B5EF4-FFF2-40B4-BE49-F238E27FC236}">
                <a16:creationId xmlns:a16="http://schemas.microsoft.com/office/drawing/2014/main" id="{E08B3131-6875-CA47-447A-A0EE501E7D53}"/>
              </a:ext>
            </a:extLst>
          </p:cNvPr>
          <p:cNvSpPr/>
          <p:nvPr/>
        </p:nvSpPr>
        <p:spPr>
          <a:xfrm>
            <a:off x="11548734" y="6385556"/>
            <a:ext cx="472443" cy="47244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57150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Rettangolo 10">
            <a:extLst>
              <a:ext uri="{FF2B5EF4-FFF2-40B4-BE49-F238E27FC236}">
                <a16:creationId xmlns:a16="http://schemas.microsoft.com/office/drawing/2014/main" id="{599B38B1-DDB0-1791-4F0E-38A7C55B0D5A}"/>
              </a:ext>
            </a:extLst>
          </p:cNvPr>
          <p:cNvSpPr/>
          <p:nvPr/>
        </p:nvSpPr>
        <p:spPr>
          <a:xfrm flipV="1">
            <a:off x="382767" y="6521455"/>
            <a:ext cx="11165957" cy="153829"/>
          </a:xfrm>
          <a:prstGeom prst="rect">
            <a:avLst/>
          </a:prstGeom>
          <a:solidFill>
            <a:srgbClr val="CE2B3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9" name="Rettangolo 10">
            <a:extLst>
              <a:ext uri="{FF2B5EF4-FFF2-40B4-BE49-F238E27FC236}">
                <a16:creationId xmlns:a16="http://schemas.microsoft.com/office/drawing/2014/main" id="{850171CF-9EAC-D6E1-D134-5AFFF1B283E7}"/>
              </a:ext>
            </a:extLst>
          </p:cNvPr>
          <p:cNvSpPr/>
          <p:nvPr/>
        </p:nvSpPr>
        <p:spPr>
          <a:xfrm>
            <a:off x="379366" y="6519617"/>
            <a:ext cx="6686549" cy="15388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87316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000" b="1" i="1" u="none" strike="noStrike" kern="1200" cap="none" spc="0" baseline="0">
                <a:solidFill>
                  <a:srgbClr val="FFFFFF"/>
                </a:solidFill>
                <a:uFillTx/>
                <a:latin typeface="Century Gothic" pitchFamily="34"/>
                <a:ea typeface="WenQuanYi Micro Hei"/>
                <a:cs typeface="WenQuanYi Micro Hei"/>
              </a:rPr>
              <a:t>Edoardo Cavalieri d’Oro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AAE4510-EC4E-C6FD-9B31-A7B4F01B3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520" y="707662"/>
            <a:ext cx="5539657" cy="259498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832D12D-1556-2759-CBC2-D3CF0FB66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9707" y="3413385"/>
            <a:ext cx="5420497" cy="282686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5A785F1-852E-32AA-5BE5-E888158A38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532" y="3686184"/>
            <a:ext cx="4907473" cy="282706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5F53CBCB-8E21-A70B-649A-419965CB1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749" y="804054"/>
            <a:ext cx="4445075" cy="302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63AE0-F19A-2A77-F6B8-CAAA263A9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8">
            <a:extLst>
              <a:ext uri="{FF2B5EF4-FFF2-40B4-BE49-F238E27FC236}">
                <a16:creationId xmlns:a16="http://schemas.microsoft.com/office/drawing/2014/main" id="{08E0F2E7-4F61-2B87-B2A5-0B3B85C7ACBD}"/>
              </a:ext>
            </a:extLst>
          </p:cNvPr>
          <p:cNvSpPr txBox="1"/>
          <p:nvPr/>
        </p:nvSpPr>
        <p:spPr>
          <a:xfrm>
            <a:off x="11137244" y="6416794"/>
            <a:ext cx="822960" cy="4102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4A68AD-54A0-420A-A7A8-C2995C1214E6}" type="slidenum">
              <a:rPr b="1">
                <a:solidFill>
                  <a:srgbClr val="C00000"/>
                </a:solidFill>
              </a:rPr>
              <a:t>5</a:t>
            </a:fld>
            <a:endParaRPr lang="it-IT" sz="2000" b="1" i="0" u="none" strike="noStrike" kern="1200" cap="none" spc="0" baseline="0" dirty="0">
              <a:solidFill>
                <a:srgbClr val="C00000"/>
              </a:solidFill>
              <a:uFillTx/>
              <a:latin typeface="Calibri"/>
            </a:endParaRPr>
          </a:p>
        </p:txBody>
      </p:sp>
      <p:sp>
        <p:nvSpPr>
          <p:cNvPr id="8" name="Ovale 22">
            <a:extLst>
              <a:ext uri="{FF2B5EF4-FFF2-40B4-BE49-F238E27FC236}">
                <a16:creationId xmlns:a16="http://schemas.microsoft.com/office/drawing/2014/main" id="{447867F6-87E3-2AFC-2095-C6B0DD64DA8F}"/>
              </a:ext>
            </a:extLst>
          </p:cNvPr>
          <p:cNvSpPr/>
          <p:nvPr/>
        </p:nvSpPr>
        <p:spPr>
          <a:xfrm>
            <a:off x="11548734" y="6385556"/>
            <a:ext cx="472443" cy="47244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57150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6" name="Rettangolo 10">
            <a:extLst>
              <a:ext uri="{FF2B5EF4-FFF2-40B4-BE49-F238E27FC236}">
                <a16:creationId xmlns:a16="http://schemas.microsoft.com/office/drawing/2014/main" id="{9F4AAE51-0F13-E769-7CF0-E0379E989799}"/>
              </a:ext>
            </a:extLst>
          </p:cNvPr>
          <p:cNvSpPr/>
          <p:nvPr/>
        </p:nvSpPr>
        <p:spPr>
          <a:xfrm flipV="1">
            <a:off x="382767" y="6521455"/>
            <a:ext cx="11165957" cy="153829"/>
          </a:xfrm>
          <a:prstGeom prst="rect">
            <a:avLst/>
          </a:prstGeom>
          <a:solidFill>
            <a:srgbClr val="CE2B3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D022791B-5AB8-3158-26A8-BB2FC7838832}"/>
              </a:ext>
            </a:extLst>
          </p:cNvPr>
          <p:cNvSpPr/>
          <p:nvPr/>
        </p:nvSpPr>
        <p:spPr>
          <a:xfrm>
            <a:off x="758052" y="661943"/>
            <a:ext cx="11277600" cy="45719"/>
          </a:xfrm>
          <a:prstGeom prst="rect">
            <a:avLst/>
          </a:prstGeom>
          <a:solidFill>
            <a:srgbClr val="CE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9" name="Picture 2" descr="Vigili del Fuoco Logo Vector (.EPS) Free Download">
            <a:extLst>
              <a:ext uri="{FF2B5EF4-FFF2-40B4-BE49-F238E27FC236}">
                <a16:creationId xmlns:a16="http://schemas.microsoft.com/office/drawing/2014/main" id="{0E84E0B5-1952-4371-1BDC-B101EB599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BAE9402D-FBC2-EC28-7CEC-7D10A7ED3F6A}"/>
              </a:ext>
            </a:extLst>
          </p:cNvPr>
          <p:cNvSpPr/>
          <p:nvPr/>
        </p:nvSpPr>
        <p:spPr>
          <a:xfrm>
            <a:off x="996587" y="138723"/>
            <a:ext cx="28921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kern="0" dirty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Applicazioni </a:t>
            </a:r>
            <a:endParaRPr lang="it-IT" sz="40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9F3D059C-6DCE-92B6-310D-44C0B2272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250982"/>
              </p:ext>
            </p:extLst>
          </p:nvPr>
        </p:nvGraphicFramePr>
        <p:xfrm>
          <a:off x="758052" y="1197988"/>
          <a:ext cx="10214748" cy="4384177"/>
        </p:xfrm>
        <a:graphic>
          <a:graphicData uri="http://schemas.openxmlformats.org/drawingml/2006/table">
            <a:tbl>
              <a:tblPr/>
              <a:tblGrid>
                <a:gridCol w="3404916">
                  <a:extLst>
                    <a:ext uri="{9D8B030D-6E8A-4147-A177-3AD203B41FA5}">
                      <a16:colId xmlns:a16="http://schemas.microsoft.com/office/drawing/2014/main" val="97420206"/>
                    </a:ext>
                  </a:extLst>
                </a:gridCol>
                <a:gridCol w="3404916">
                  <a:extLst>
                    <a:ext uri="{9D8B030D-6E8A-4147-A177-3AD203B41FA5}">
                      <a16:colId xmlns:a16="http://schemas.microsoft.com/office/drawing/2014/main" val="465534337"/>
                    </a:ext>
                  </a:extLst>
                </a:gridCol>
                <a:gridCol w="3404916">
                  <a:extLst>
                    <a:ext uri="{9D8B030D-6E8A-4147-A177-3AD203B41FA5}">
                      <a16:colId xmlns:a16="http://schemas.microsoft.com/office/drawing/2014/main" val="2703091511"/>
                    </a:ext>
                  </a:extLst>
                </a:gridCol>
              </a:tblGrid>
              <a:tr h="313156">
                <a:tc>
                  <a:txBody>
                    <a:bodyPr/>
                    <a:lstStyle/>
                    <a:p>
                      <a:r>
                        <a:rPr lang="it-IT" sz="1500" b="1" dirty="0"/>
                        <a:t>Applicazioni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500" b="1" dirty="0"/>
                        <a:t>Tipologie funzionali 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500" b="1" dirty="0"/>
                        <a:t>Valore principale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763214"/>
                  </a:ext>
                </a:extLst>
              </a:tr>
              <a:tr h="782889">
                <a:tc>
                  <a:txBody>
                    <a:bodyPr/>
                    <a:lstStyle/>
                    <a:p>
                      <a:r>
                        <a:rPr lang="it-IT" sz="1500" b="1" dirty="0"/>
                        <a:t>Tetti condominiali</a:t>
                      </a:r>
                      <a:endParaRPr lang="it-IT" sz="1500" dirty="0"/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500"/>
                        <a:t>condomìni residenziali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500"/>
                        <a:t>alimentazione parti comuni, ascensori, luci, pompe, box, ricarica EV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0917892"/>
                  </a:ext>
                </a:extLst>
              </a:tr>
              <a:tr h="548022">
                <a:tc>
                  <a:txBody>
                    <a:bodyPr/>
                    <a:lstStyle/>
                    <a:p>
                      <a:r>
                        <a:rPr lang="it-IT" sz="1500" b="1" dirty="0"/>
                        <a:t>Edifici terziari e uffici</a:t>
                      </a:r>
                      <a:endParaRPr lang="it-IT" sz="1500" dirty="0"/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500"/>
                        <a:t>CityLife, Porta Nuova, direzionale, logistica urbana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500"/>
                        <a:t>produzione diurna coerente con consumi diurni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088122"/>
                  </a:ext>
                </a:extLst>
              </a:tr>
              <a:tr h="548022">
                <a:tc>
                  <a:txBody>
                    <a:bodyPr/>
                    <a:lstStyle/>
                    <a:p>
                      <a:r>
                        <a:rPr lang="it-IT" sz="1500" b="1" dirty="0"/>
                        <a:t>BIPV – fotovoltaico integrato in architettura</a:t>
                      </a:r>
                      <a:endParaRPr lang="it-IT" sz="1500" dirty="0"/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500"/>
                        <a:t>facciate, pensiline, frangisole, coperture tecniche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500"/>
                        <a:t>non “pannello appoggiato”, ma materiale architettonico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5286529"/>
                  </a:ext>
                </a:extLst>
              </a:tr>
              <a:tr h="548022">
                <a:tc>
                  <a:txBody>
                    <a:bodyPr/>
                    <a:lstStyle/>
                    <a:p>
                      <a:r>
                        <a:rPr lang="it-IT" sz="1500" b="1" dirty="0"/>
                        <a:t>Pensiline fotovoltaiche</a:t>
                      </a:r>
                      <a:endParaRPr lang="it-IT" sz="1500" dirty="0"/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500"/>
                        <a:t>parcheggi, aree aziendali, scuole, caserme, ospedali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500"/>
                        <a:t>energia + ombreggiamento + ricarica veicoli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401627"/>
                  </a:ext>
                </a:extLst>
              </a:tr>
              <a:tr h="548022">
                <a:tc>
                  <a:txBody>
                    <a:bodyPr/>
                    <a:lstStyle/>
                    <a:p>
                      <a:r>
                        <a:rPr lang="it-IT" sz="1500" b="1" dirty="0"/>
                        <a:t>Fotovoltaico + accumulo</a:t>
                      </a:r>
                      <a:endParaRPr lang="it-IT" sz="1500" dirty="0"/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500"/>
                        <a:t>edifici con carichi serali/notturni o funzioni critiche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500"/>
                        <a:t>resilienza e continuità dei servizi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9296918"/>
                  </a:ext>
                </a:extLst>
              </a:tr>
              <a:tr h="548022">
                <a:tc>
                  <a:txBody>
                    <a:bodyPr/>
                    <a:lstStyle/>
                    <a:p>
                      <a:r>
                        <a:rPr lang="it-IT" sz="1500" b="1" dirty="0"/>
                        <a:t>Comunità energetiche / autoconsumo collettivo</a:t>
                      </a:r>
                      <a:endParaRPr lang="it-IT" sz="1500" dirty="0"/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500"/>
                        <a:t>quartieri, complessi immobiliari, poli pubblici/privati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500"/>
                        <a:t>condivisione energia e valore sociale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9396727"/>
                  </a:ext>
                </a:extLst>
              </a:tr>
              <a:tr h="548022">
                <a:tc>
                  <a:txBody>
                    <a:bodyPr/>
                    <a:lstStyle/>
                    <a:p>
                      <a:r>
                        <a:rPr lang="it-IT" sz="1500" b="1" dirty="0"/>
                        <a:t>Micro-</a:t>
                      </a:r>
                      <a:r>
                        <a:rPr lang="it-IT" sz="1500" b="1" dirty="0" err="1"/>
                        <a:t>grid</a:t>
                      </a:r>
                      <a:r>
                        <a:rPr lang="it-IT" sz="1500" b="1" dirty="0"/>
                        <a:t> urbane</a:t>
                      </a:r>
                      <a:endParaRPr lang="it-IT" sz="1500" dirty="0"/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500"/>
                        <a:t>campus, ospedali, caserme, centri logistici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500" dirty="0"/>
                        <a:t>gestione intelligente di produzione, accumulo e carichi</a:t>
                      </a:r>
                    </a:p>
                  </a:txBody>
                  <a:tcPr marL="77702" marR="77702" marT="38851" marB="38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4781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8477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DA995-945A-3951-EC4D-AC16023FF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8">
            <a:extLst>
              <a:ext uri="{FF2B5EF4-FFF2-40B4-BE49-F238E27FC236}">
                <a16:creationId xmlns:a16="http://schemas.microsoft.com/office/drawing/2014/main" id="{0BA4C344-C905-0788-01F6-C0F6640B89FF}"/>
              </a:ext>
            </a:extLst>
          </p:cNvPr>
          <p:cNvSpPr txBox="1"/>
          <p:nvPr/>
        </p:nvSpPr>
        <p:spPr>
          <a:xfrm>
            <a:off x="11137244" y="6416794"/>
            <a:ext cx="822960" cy="4102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4A68AD-54A0-420A-A7A8-C2995C1214E6}" type="slidenum">
              <a:rPr b="1">
                <a:solidFill>
                  <a:srgbClr val="C00000"/>
                </a:solidFill>
              </a:rPr>
              <a:t>6</a:t>
            </a:fld>
            <a:endParaRPr lang="it-IT" sz="2000" b="1" i="0" u="none" strike="noStrike" kern="1200" cap="none" spc="0" baseline="0" dirty="0">
              <a:solidFill>
                <a:srgbClr val="C00000"/>
              </a:solidFill>
              <a:uFillTx/>
              <a:latin typeface="Calibri"/>
            </a:endParaRPr>
          </a:p>
        </p:txBody>
      </p:sp>
      <p:sp>
        <p:nvSpPr>
          <p:cNvPr id="8" name="Ovale 22">
            <a:extLst>
              <a:ext uri="{FF2B5EF4-FFF2-40B4-BE49-F238E27FC236}">
                <a16:creationId xmlns:a16="http://schemas.microsoft.com/office/drawing/2014/main" id="{EBECAA1C-EAE8-DC7B-0010-44DBA6679733}"/>
              </a:ext>
            </a:extLst>
          </p:cNvPr>
          <p:cNvSpPr/>
          <p:nvPr/>
        </p:nvSpPr>
        <p:spPr>
          <a:xfrm>
            <a:off x="11548734" y="6385556"/>
            <a:ext cx="472443" cy="47244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57150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6" name="Rettangolo 10">
            <a:extLst>
              <a:ext uri="{FF2B5EF4-FFF2-40B4-BE49-F238E27FC236}">
                <a16:creationId xmlns:a16="http://schemas.microsoft.com/office/drawing/2014/main" id="{F2AC18CC-22D7-10A2-C6D7-9DA03F378F9E}"/>
              </a:ext>
            </a:extLst>
          </p:cNvPr>
          <p:cNvSpPr/>
          <p:nvPr/>
        </p:nvSpPr>
        <p:spPr>
          <a:xfrm flipV="1">
            <a:off x="382767" y="6521455"/>
            <a:ext cx="11165957" cy="153829"/>
          </a:xfrm>
          <a:prstGeom prst="rect">
            <a:avLst/>
          </a:prstGeom>
          <a:solidFill>
            <a:srgbClr val="CE2B3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3230B5DC-77C8-8F2C-BA4B-CF10CB2E5223}"/>
              </a:ext>
            </a:extLst>
          </p:cNvPr>
          <p:cNvSpPr/>
          <p:nvPr/>
        </p:nvSpPr>
        <p:spPr>
          <a:xfrm>
            <a:off x="758052" y="661943"/>
            <a:ext cx="11277600" cy="45719"/>
          </a:xfrm>
          <a:prstGeom prst="rect">
            <a:avLst/>
          </a:prstGeom>
          <a:solidFill>
            <a:srgbClr val="CE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9" name="Picture 2" descr="Vigili del Fuoco Logo Vector (.EPS) Free Download">
            <a:extLst>
              <a:ext uri="{FF2B5EF4-FFF2-40B4-BE49-F238E27FC236}">
                <a16:creationId xmlns:a16="http://schemas.microsoft.com/office/drawing/2014/main" id="{37FB9D33-9172-817B-C4AE-1CF736C0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1DB412A9-9DA5-363E-127C-CB8F4001EB12}"/>
              </a:ext>
            </a:extLst>
          </p:cNvPr>
          <p:cNvSpPr/>
          <p:nvPr/>
        </p:nvSpPr>
        <p:spPr>
          <a:xfrm>
            <a:off x="996587" y="138723"/>
            <a:ext cx="9605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kern="0" dirty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Impianto fotovoltaico comune di Calcio (BG)</a:t>
            </a:r>
            <a:endParaRPr lang="it-IT" sz="4000" b="1" dirty="0">
              <a:solidFill>
                <a:srgbClr val="C0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81EFB7F-7CD3-2510-87DD-136E328EE058}"/>
              </a:ext>
            </a:extLst>
          </p:cNvPr>
          <p:cNvSpPr txBox="1"/>
          <p:nvPr/>
        </p:nvSpPr>
        <p:spPr>
          <a:xfrm>
            <a:off x="325675" y="6450242"/>
            <a:ext cx="5541818" cy="30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Edoardo Cavalieri d’Oro “COPERTURE CONTINUE E IMPIANTI FOTOVOLTAICI”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7D17C64-D04B-5A03-7CB5-08E72AB57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1023468"/>
            <a:ext cx="8046116" cy="532417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122790F-A58A-3651-184F-61A2F22EE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764" y="818394"/>
            <a:ext cx="5645440" cy="209560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61B88B9-0D40-335A-5D08-DA0E54B8BB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36" y="806477"/>
            <a:ext cx="10622913" cy="57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6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E51DA-A1A5-8E78-CD1B-3BF10A048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8">
            <a:extLst>
              <a:ext uri="{FF2B5EF4-FFF2-40B4-BE49-F238E27FC236}">
                <a16:creationId xmlns:a16="http://schemas.microsoft.com/office/drawing/2014/main" id="{DBE91149-FDAD-607B-2A1C-68DC62B62A6F}"/>
              </a:ext>
            </a:extLst>
          </p:cNvPr>
          <p:cNvSpPr txBox="1"/>
          <p:nvPr/>
        </p:nvSpPr>
        <p:spPr>
          <a:xfrm>
            <a:off x="11137244" y="6416794"/>
            <a:ext cx="822960" cy="4102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4A68AD-54A0-420A-A7A8-C2995C1214E6}" type="slidenum">
              <a:rPr b="1">
                <a:solidFill>
                  <a:srgbClr val="C00000"/>
                </a:solidFill>
              </a:rPr>
              <a:t>7</a:t>
            </a:fld>
            <a:endParaRPr lang="it-IT" sz="2000" b="1" i="0" u="none" strike="noStrike" kern="1200" cap="none" spc="0" baseline="0" dirty="0">
              <a:solidFill>
                <a:srgbClr val="C00000"/>
              </a:solidFill>
              <a:uFillTx/>
              <a:latin typeface="Calibri"/>
            </a:endParaRPr>
          </a:p>
        </p:txBody>
      </p:sp>
      <p:sp>
        <p:nvSpPr>
          <p:cNvPr id="8" name="Ovale 22">
            <a:extLst>
              <a:ext uri="{FF2B5EF4-FFF2-40B4-BE49-F238E27FC236}">
                <a16:creationId xmlns:a16="http://schemas.microsoft.com/office/drawing/2014/main" id="{A1991150-56B7-FAD1-E693-29963A938C97}"/>
              </a:ext>
            </a:extLst>
          </p:cNvPr>
          <p:cNvSpPr/>
          <p:nvPr/>
        </p:nvSpPr>
        <p:spPr>
          <a:xfrm>
            <a:off x="11548734" y="6385556"/>
            <a:ext cx="472443" cy="47244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57150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6" name="Rettangolo 10">
            <a:extLst>
              <a:ext uri="{FF2B5EF4-FFF2-40B4-BE49-F238E27FC236}">
                <a16:creationId xmlns:a16="http://schemas.microsoft.com/office/drawing/2014/main" id="{DAF8C27D-46D9-E747-8591-2EFE38B06462}"/>
              </a:ext>
            </a:extLst>
          </p:cNvPr>
          <p:cNvSpPr/>
          <p:nvPr/>
        </p:nvSpPr>
        <p:spPr>
          <a:xfrm flipV="1">
            <a:off x="382767" y="6521455"/>
            <a:ext cx="11165957" cy="153829"/>
          </a:xfrm>
          <a:prstGeom prst="rect">
            <a:avLst/>
          </a:prstGeom>
          <a:solidFill>
            <a:srgbClr val="CE2B3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D815E527-649A-C516-1910-5CD74BD9C1D3}"/>
              </a:ext>
            </a:extLst>
          </p:cNvPr>
          <p:cNvSpPr/>
          <p:nvPr/>
        </p:nvSpPr>
        <p:spPr>
          <a:xfrm>
            <a:off x="758052" y="661943"/>
            <a:ext cx="11277600" cy="45719"/>
          </a:xfrm>
          <a:prstGeom prst="rect">
            <a:avLst/>
          </a:prstGeom>
          <a:solidFill>
            <a:srgbClr val="CE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9" name="Picture 2" descr="Vigili del Fuoco Logo Vector (.EPS) Free Download">
            <a:extLst>
              <a:ext uri="{FF2B5EF4-FFF2-40B4-BE49-F238E27FC236}">
                <a16:creationId xmlns:a16="http://schemas.microsoft.com/office/drawing/2014/main" id="{BE39C647-E57E-AF31-2C79-85F767F9E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64BADF58-1B7C-55E8-25D1-609428AE17BC}"/>
              </a:ext>
            </a:extLst>
          </p:cNvPr>
          <p:cNvSpPr/>
          <p:nvPr/>
        </p:nvSpPr>
        <p:spPr>
          <a:xfrm>
            <a:off x="996587" y="138723"/>
            <a:ext cx="66607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kern="0" dirty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Comune di Milano (Rho Fiera) </a:t>
            </a:r>
            <a:endParaRPr lang="it-IT" sz="4000" b="1" dirty="0">
              <a:solidFill>
                <a:srgbClr val="C0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F9A4453-E4AB-7463-9A31-87676C7C14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656"/>
          <a:stretch/>
        </p:blipFill>
        <p:spPr>
          <a:xfrm>
            <a:off x="996587" y="806537"/>
            <a:ext cx="8769406" cy="561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26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56632-9708-29B2-DF42-7E8E6CACD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35AAD53-9112-0AA9-1FCC-63D7B2944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013" y="711105"/>
            <a:ext cx="8329985" cy="5964179"/>
          </a:xfrm>
          <a:prstGeom prst="rect">
            <a:avLst/>
          </a:prstGeom>
        </p:spPr>
      </p:pic>
      <p:sp>
        <p:nvSpPr>
          <p:cNvPr id="7" name="Segnaposto numero diapositiva 68">
            <a:extLst>
              <a:ext uri="{FF2B5EF4-FFF2-40B4-BE49-F238E27FC236}">
                <a16:creationId xmlns:a16="http://schemas.microsoft.com/office/drawing/2014/main" id="{79894989-3D23-F4BF-ABBC-3137BD7BC1C5}"/>
              </a:ext>
            </a:extLst>
          </p:cNvPr>
          <p:cNvSpPr txBox="1"/>
          <p:nvPr/>
        </p:nvSpPr>
        <p:spPr>
          <a:xfrm>
            <a:off x="11137244" y="6416794"/>
            <a:ext cx="822960" cy="4102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4A68AD-54A0-420A-A7A8-C2995C1214E6}" type="slidenum">
              <a:rPr b="1">
                <a:solidFill>
                  <a:srgbClr val="C00000"/>
                </a:solidFill>
              </a:rPr>
              <a:t>8</a:t>
            </a:fld>
            <a:endParaRPr lang="it-IT" sz="2000" b="1" i="0" u="none" strike="noStrike" kern="1200" cap="none" spc="0" baseline="0" dirty="0">
              <a:solidFill>
                <a:srgbClr val="C00000"/>
              </a:solidFill>
              <a:uFillTx/>
              <a:latin typeface="Calibri"/>
            </a:endParaRPr>
          </a:p>
        </p:txBody>
      </p:sp>
      <p:sp>
        <p:nvSpPr>
          <p:cNvPr id="8" name="Ovale 22">
            <a:extLst>
              <a:ext uri="{FF2B5EF4-FFF2-40B4-BE49-F238E27FC236}">
                <a16:creationId xmlns:a16="http://schemas.microsoft.com/office/drawing/2014/main" id="{342B7C0D-7FA0-8C24-BA62-03EF66870909}"/>
              </a:ext>
            </a:extLst>
          </p:cNvPr>
          <p:cNvSpPr/>
          <p:nvPr/>
        </p:nvSpPr>
        <p:spPr>
          <a:xfrm>
            <a:off x="11548734" y="6385556"/>
            <a:ext cx="472443" cy="47244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57150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6" name="Rettangolo 10">
            <a:extLst>
              <a:ext uri="{FF2B5EF4-FFF2-40B4-BE49-F238E27FC236}">
                <a16:creationId xmlns:a16="http://schemas.microsoft.com/office/drawing/2014/main" id="{4857AEDC-EF7F-3533-B2C6-B6F4258C4620}"/>
              </a:ext>
            </a:extLst>
          </p:cNvPr>
          <p:cNvSpPr/>
          <p:nvPr/>
        </p:nvSpPr>
        <p:spPr>
          <a:xfrm flipV="1">
            <a:off x="382767" y="6521455"/>
            <a:ext cx="11165957" cy="153829"/>
          </a:xfrm>
          <a:prstGeom prst="rect">
            <a:avLst/>
          </a:prstGeom>
          <a:solidFill>
            <a:srgbClr val="CE2B3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71D76EA5-D59F-1DB7-D0C4-17F248472EAC}"/>
              </a:ext>
            </a:extLst>
          </p:cNvPr>
          <p:cNvSpPr/>
          <p:nvPr/>
        </p:nvSpPr>
        <p:spPr>
          <a:xfrm>
            <a:off x="758052" y="661943"/>
            <a:ext cx="11277600" cy="45719"/>
          </a:xfrm>
          <a:prstGeom prst="rect">
            <a:avLst/>
          </a:prstGeom>
          <a:solidFill>
            <a:srgbClr val="CE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9" name="Picture 2" descr="Vigili del Fuoco Logo Vector (.EPS) Free Download">
            <a:extLst>
              <a:ext uri="{FF2B5EF4-FFF2-40B4-BE49-F238E27FC236}">
                <a16:creationId xmlns:a16="http://schemas.microsoft.com/office/drawing/2014/main" id="{41F19E13-9564-A1BC-33AF-74F29AEB7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FBEB05D3-1EED-6127-DA3B-90D1F7F500D4}"/>
              </a:ext>
            </a:extLst>
          </p:cNvPr>
          <p:cNvSpPr/>
          <p:nvPr/>
        </p:nvSpPr>
        <p:spPr>
          <a:xfrm>
            <a:off x="996587" y="138723"/>
            <a:ext cx="49007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kern="0" dirty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Politecnico di Milano  </a:t>
            </a:r>
            <a:endParaRPr lang="it-IT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650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ED3C9-0BF0-2439-87D4-801F296DA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8">
            <a:extLst>
              <a:ext uri="{FF2B5EF4-FFF2-40B4-BE49-F238E27FC236}">
                <a16:creationId xmlns:a16="http://schemas.microsoft.com/office/drawing/2014/main" id="{4EFBB5D9-8CF9-F10A-C889-F9268C5E9B82}"/>
              </a:ext>
            </a:extLst>
          </p:cNvPr>
          <p:cNvSpPr txBox="1"/>
          <p:nvPr/>
        </p:nvSpPr>
        <p:spPr>
          <a:xfrm>
            <a:off x="11137244" y="6416794"/>
            <a:ext cx="822960" cy="4102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4A68AD-54A0-420A-A7A8-C2995C1214E6}" type="slidenum">
              <a:rPr b="1">
                <a:solidFill>
                  <a:srgbClr val="C00000"/>
                </a:solidFill>
              </a:rPr>
              <a:t>9</a:t>
            </a:fld>
            <a:endParaRPr lang="it-IT" sz="2000" b="1" i="0" u="none" strike="noStrike" kern="1200" cap="none" spc="0" baseline="0" dirty="0">
              <a:solidFill>
                <a:srgbClr val="C00000"/>
              </a:solidFill>
              <a:uFillTx/>
              <a:latin typeface="Calibri"/>
            </a:endParaRPr>
          </a:p>
        </p:txBody>
      </p:sp>
      <p:sp>
        <p:nvSpPr>
          <p:cNvPr id="8" name="Ovale 22">
            <a:extLst>
              <a:ext uri="{FF2B5EF4-FFF2-40B4-BE49-F238E27FC236}">
                <a16:creationId xmlns:a16="http://schemas.microsoft.com/office/drawing/2014/main" id="{A78B9932-E998-8F79-BE2E-9CCC494ADD14}"/>
              </a:ext>
            </a:extLst>
          </p:cNvPr>
          <p:cNvSpPr/>
          <p:nvPr/>
        </p:nvSpPr>
        <p:spPr>
          <a:xfrm>
            <a:off x="11548734" y="6385556"/>
            <a:ext cx="472443" cy="47244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57150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6" name="Rettangolo 10">
            <a:extLst>
              <a:ext uri="{FF2B5EF4-FFF2-40B4-BE49-F238E27FC236}">
                <a16:creationId xmlns:a16="http://schemas.microsoft.com/office/drawing/2014/main" id="{809DF4AC-B331-10E5-3C2E-8120E3749E73}"/>
              </a:ext>
            </a:extLst>
          </p:cNvPr>
          <p:cNvSpPr/>
          <p:nvPr/>
        </p:nvSpPr>
        <p:spPr>
          <a:xfrm flipV="1">
            <a:off x="382767" y="6521455"/>
            <a:ext cx="11165957" cy="153829"/>
          </a:xfrm>
          <a:prstGeom prst="rect">
            <a:avLst/>
          </a:prstGeom>
          <a:solidFill>
            <a:srgbClr val="CE2B3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66B12D06-A4B5-2896-7055-B8BA77070BA3}"/>
              </a:ext>
            </a:extLst>
          </p:cNvPr>
          <p:cNvSpPr/>
          <p:nvPr/>
        </p:nvSpPr>
        <p:spPr>
          <a:xfrm>
            <a:off x="758052" y="661943"/>
            <a:ext cx="11277600" cy="45719"/>
          </a:xfrm>
          <a:prstGeom prst="rect">
            <a:avLst/>
          </a:prstGeom>
          <a:solidFill>
            <a:srgbClr val="CE2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9" name="Picture 2" descr="Vigili del Fuoco Logo Vector (.EPS) Free Download">
            <a:extLst>
              <a:ext uri="{FF2B5EF4-FFF2-40B4-BE49-F238E27FC236}">
                <a16:creationId xmlns:a16="http://schemas.microsoft.com/office/drawing/2014/main" id="{6FD2B21C-E7F4-20EF-F3CC-7C2A82ABA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79B8D2C0-9C66-1CB4-626E-E6826ACC40C9}"/>
              </a:ext>
            </a:extLst>
          </p:cNvPr>
          <p:cNvSpPr/>
          <p:nvPr/>
        </p:nvSpPr>
        <p:spPr>
          <a:xfrm>
            <a:off x="996587" y="138723"/>
            <a:ext cx="49007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kern="0" dirty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Politecnico di Milano  </a:t>
            </a:r>
            <a:endParaRPr lang="it-IT" sz="4000" b="1" dirty="0">
              <a:solidFill>
                <a:srgbClr val="C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C243E9-66DE-0D36-DACC-3FD752ABE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077" y="1132657"/>
            <a:ext cx="1012902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Edificio 13 Trifoglio del campus Bonardi – uno degli edifici simbolo della sede centrale del POLI</a:t>
            </a:r>
            <a:endParaRPr lang="it-IT" altLang="it-IT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Edificio 4 del campus Leonardo –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copertura a volta e una falda </a:t>
            </a:r>
            <a:b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Edificio 5 del campus Leonardo –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copertura con pannelli, su richiesta della soprintendenza </a:t>
            </a:r>
            <a:r>
              <a:rPr lang="it-IT" altLang="it-IT" b="1" dirty="0">
                <a:latin typeface="Arial" panose="020B0604020202020204" pitchFamily="34" charset="0"/>
              </a:rPr>
              <a:t>realizzata 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colore simile a quello del manto in tegole marsigliesi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Nuovo campus in Bovisa –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area denominata 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 Goccia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su progetto di 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Renzo Piano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5CB9739-8693-4141-9963-C2BB25027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45" y="3104045"/>
            <a:ext cx="5412716" cy="3044653"/>
          </a:xfrm>
          <a:prstGeom prst="rect">
            <a:avLst/>
          </a:prstGeom>
        </p:spPr>
      </p:pic>
      <p:pic>
        <p:nvPicPr>
          <p:cNvPr id="5" name="Immagine 4" descr="Immagine che contiene aria aperta, Urbanistica, edificio, Aerofotogrammetria&#10;&#10;Il contenuto generato dall'IA potrebbe non essere corretto.">
            <a:extLst>
              <a:ext uri="{FF2B5EF4-FFF2-40B4-BE49-F238E27FC236}">
                <a16:creationId xmlns:a16="http://schemas.microsoft.com/office/drawing/2014/main" id="{E3B298E0-3ACB-19FD-8F73-717AD4E0A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81" y="3073494"/>
            <a:ext cx="4145039" cy="310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56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AE24ar6Ue6E.AbvpSJ8Q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1925</Words>
  <Application>Microsoft Office PowerPoint</Application>
  <PresentationFormat>Widescreen</PresentationFormat>
  <Paragraphs>270</Paragraphs>
  <Slides>21</Slides>
  <Notes>17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Symbol</vt:lpstr>
      <vt:lpstr>Wingdings</vt:lpstr>
      <vt:lpstr>Tema di Office</vt:lpstr>
      <vt:lpstr>think-cell Slide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edoardo cavalieri d’oro</dc:creator>
  <cp:lastModifiedBy>edoardo cavalieri d’oro</cp:lastModifiedBy>
  <cp:revision>38</cp:revision>
  <dcterms:created xsi:type="dcterms:W3CDTF">2024-12-11T20:56:19Z</dcterms:created>
  <dcterms:modified xsi:type="dcterms:W3CDTF">2026-06-18T07:11:52Z</dcterms:modified>
</cp:coreProperties>
</file>