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73" r:id="rId6"/>
    <p:sldId id="4161" r:id="rId7"/>
    <p:sldId id="274" r:id="rId8"/>
    <p:sldId id="275" r:id="rId9"/>
    <p:sldId id="263" r:id="rId10"/>
    <p:sldId id="4160" r:id="rId11"/>
    <p:sldId id="264" r:id="rId12"/>
    <p:sldId id="4163" r:id="rId13"/>
    <p:sldId id="4170" r:id="rId14"/>
    <p:sldId id="266" r:id="rId15"/>
    <p:sldId id="4164" r:id="rId16"/>
    <p:sldId id="4159" r:id="rId17"/>
    <p:sldId id="269" r:id="rId18"/>
    <p:sldId id="4166" r:id="rId19"/>
    <p:sldId id="270" r:id="rId20"/>
    <p:sldId id="4157" r:id="rId21"/>
    <p:sldId id="4169" r:id="rId22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888EAE-0D75-4769-8BB4-955006F68A91}" v="11" dt="2026-06-17T22:06:23.5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8" d="100"/>
          <a:sy n="138" d="100"/>
        </p:scale>
        <p:origin x="108" y="6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ssimo CUNEGATTI" userId="be69d07f-45c0-4eac-bb75-25ee0ff58d69" providerId="ADAL" clId="{4539FFAA-2FE9-4133-9C2E-36214C59709D}"/>
    <pc:docChg chg="undo redo custSel addSld modSld">
      <pc:chgData name="Massimo CUNEGATTI" userId="be69d07f-45c0-4eac-bb75-25ee0ff58d69" providerId="ADAL" clId="{4539FFAA-2FE9-4133-9C2E-36214C59709D}" dt="2026-06-17T22:35:17.455" v="1472" actId="20577"/>
      <pc:docMkLst>
        <pc:docMk/>
      </pc:docMkLst>
      <pc:sldChg chg="modSp mod">
        <pc:chgData name="Massimo CUNEGATTI" userId="be69d07f-45c0-4eac-bb75-25ee0ff58d69" providerId="ADAL" clId="{4539FFAA-2FE9-4133-9C2E-36214C59709D}" dt="2026-06-17T22:35:17.455" v="1472" actId="20577"/>
        <pc:sldMkLst>
          <pc:docMk/>
          <pc:sldMk cId="0" sldId="256"/>
        </pc:sldMkLst>
        <pc:spChg chg="mod">
          <ac:chgData name="Massimo CUNEGATTI" userId="be69d07f-45c0-4eac-bb75-25ee0ff58d69" providerId="ADAL" clId="{4539FFAA-2FE9-4133-9C2E-36214C59709D}" dt="2026-06-17T22:10:58.653" v="1418" actId="20577"/>
          <ac:spMkLst>
            <pc:docMk/>
            <pc:sldMk cId="0" sldId="256"/>
            <ac:spMk id="15" creationId="{00000000-0000-0000-0000-000000000000}"/>
          </ac:spMkLst>
        </pc:spChg>
        <pc:spChg chg="mod">
          <ac:chgData name="Massimo CUNEGATTI" userId="be69d07f-45c0-4eac-bb75-25ee0ff58d69" providerId="ADAL" clId="{4539FFAA-2FE9-4133-9C2E-36214C59709D}" dt="2026-06-17T22:35:17.455" v="1472" actId="20577"/>
          <ac:spMkLst>
            <pc:docMk/>
            <pc:sldMk cId="0" sldId="256"/>
            <ac:spMk id="20" creationId="{00000000-0000-0000-0000-000000000000}"/>
          </ac:spMkLst>
        </pc:spChg>
      </pc:sldChg>
      <pc:sldChg chg="addSp delSp modSp add mod setBg">
        <pc:chgData name="Massimo CUNEGATTI" userId="be69d07f-45c0-4eac-bb75-25ee0ff58d69" providerId="ADAL" clId="{4539FFAA-2FE9-4133-9C2E-36214C59709D}" dt="2026-06-17T22:09:37.684" v="1389" actId="255"/>
        <pc:sldMkLst>
          <pc:docMk/>
          <pc:sldMk cId="0" sldId="266"/>
        </pc:sldMkLst>
        <pc:spChg chg="del">
          <ac:chgData name="Massimo CUNEGATTI" userId="be69d07f-45c0-4eac-bb75-25ee0ff58d69" providerId="ADAL" clId="{4539FFAA-2FE9-4133-9C2E-36214C59709D}" dt="2026-06-17T22:01:24.396" v="1299" actId="478"/>
          <ac:spMkLst>
            <pc:docMk/>
            <pc:sldMk cId="0" sldId="266"/>
            <ac:spMk id="7" creationId="{00000000-0000-0000-0000-000000000000}"/>
          </ac:spMkLst>
        </pc:spChg>
        <pc:spChg chg="mod">
          <ac:chgData name="Massimo CUNEGATTI" userId="be69d07f-45c0-4eac-bb75-25ee0ff58d69" providerId="ADAL" clId="{4539FFAA-2FE9-4133-9C2E-36214C59709D}" dt="2026-06-17T21:53:41.170" v="1101" actId="1076"/>
          <ac:spMkLst>
            <pc:docMk/>
            <pc:sldMk cId="0" sldId="266"/>
            <ac:spMk id="8" creationId="{00000000-0000-0000-0000-000000000000}"/>
          </ac:spMkLst>
        </pc:spChg>
        <pc:spChg chg="del">
          <ac:chgData name="Massimo CUNEGATTI" userId="be69d07f-45c0-4eac-bb75-25ee0ff58d69" providerId="ADAL" clId="{4539FFAA-2FE9-4133-9C2E-36214C59709D}" dt="2026-06-17T22:06:20.631" v="1375" actId="478"/>
          <ac:spMkLst>
            <pc:docMk/>
            <pc:sldMk cId="0" sldId="266"/>
            <ac:spMk id="9" creationId="{00000000-0000-0000-0000-000000000000}"/>
          </ac:spMkLst>
        </pc:spChg>
        <pc:spChg chg="del">
          <ac:chgData name="Massimo CUNEGATTI" userId="be69d07f-45c0-4eac-bb75-25ee0ff58d69" providerId="ADAL" clId="{4539FFAA-2FE9-4133-9C2E-36214C59709D}" dt="2026-06-17T21:33:09.101" v="70" actId="478"/>
          <ac:spMkLst>
            <pc:docMk/>
            <pc:sldMk cId="0" sldId="266"/>
            <ac:spMk id="11" creationId="{00000000-0000-0000-0000-000000000000}"/>
          </ac:spMkLst>
        </pc:spChg>
        <pc:spChg chg="del">
          <ac:chgData name="Massimo CUNEGATTI" userId="be69d07f-45c0-4eac-bb75-25ee0ff58d69" providerId="ADAL" clId="{4539FFAA-2FE9-4133-9C2E-36214C59709D}" dt="2026-06-17T21:33:17.054" v="72" actId="478"/>
          <ac:spMkLst>
            <pc:docMk/>
            <pc:sldMk cId="0" sldId="266"/>
            <ac:spMk id="12" creationId="{00000000-0000-0000-0000-000000000000}"/>
          </ac:spMkLst>
        </pc:spChg>
        <pc:spChg chg="mod">
          <ac:chgData name="Massimo CUNEGATTI" userId="be69d07f-45c0-4eac-bb75-25ee0ff58d69" providerId="ADAL" clId="{4539FFAA-2FE9-4133-9C2E-36214C59709D}" dt="2026-06-17T21:57:32.246" v="1224" actId="14100"/>
          <ac:spMkLst>
            <pc:docMk/>
            <pc:sldMk cId="0" sldId="266"/>
            <ac:spMk id="13" creationId="{00000000-0000-0000-0000-000000000000}"/>
          </ac:spMkLst>
        </pc:spChg>
        <pc:spChg chg="mod">
          <ac:chgData name="Massimo CUNEGATTI" userId="be69d07f-45c0-4eac-bb75-25ee0ff58d69" providerId="ADAL" clId="{4539FFAA-2FE9-4133-9C2E-36214C59709D}" dt="2026-06-17T22:02:13.972" v="1310" actId="1076"/>
          <ac:spMkLst>
            <pc:docMk/>
            <pc:sldMk cId="0" sldId="266"/>
            <ac:spMk id="14" creationId="{00000000-0000-0000-0000-000000000000}"/>
          </ac:spMkLst>
        </pc:spChg>
        <pc:spChg chg="mod">
          <ac:chgData name="Massimo CUNEGATTI" userId="be69d07f-45c0-4eac-bb75-25ee0ff58d69" providerId="ADAL" clId="{4539FFAA-2FE9-4133-9C2E-36214C59709D}" dt="2026-06-17T21:40:07.552" v="519" actId="1076"/>
          <ac:spMkLst>
            <pc:docMk/>
            <pc:sldMk cId="0" sldId="266"/>
            <ac:spMk id="15" creationId="{00000000-0000-0000-0000-000000000000}"/>
          </ac:spMkLst>
        </pc:spChg>
        <pc:spChg chg="mod ord">
          <ac:chgData name="Massimo CUNEGATTI" userId="be69d07f-45c0-4eac-bb75-25ee0ff58d69" providerId="ADAL" clId="{4539FFAA-2FE9-4133-9C2E-36214C59709D}" dt="2026-06-17T21:57:29.195" v="1223" actId="14100"/>
          <ac:spMkLst>
            <pc:docMk/>
            <pc:sldMk cId="0" sldId="266"/>
            <ac:spMk id="16" creationId="{00000000-0000-0000-0000-000000000000}"/>
          </ac:spMkLst>
        </pc:spChg>
        <pc:spChg chg="add del mod">
          <ac:chgData name="Massimo CUNEGATTI" userId="be69d07f-45c0-4eac-bb75-25ee0ff58d69" providerId="ADAL" clId="{4539FFAA-2FE9-4133-9C2E-36214C59709D}" dt="2026-06-17T22:02:54.597" v="1328" actId="20577"/>
          <ac:spMkLst>
            <pc:docMk/>
            <pc:sldMk cId="0" sldId="266"/>
            <ac:spMk id="17" creationId="{00000000-0000-0000-0000-000000000000}"/>
          </ac:spMkLst>
        </pc:spChg>
        <pc:spChg chg="mod">
          <ac:chgData name="Massimo CUNEGATTI" userId="be69d07f-45c0-4eac-bb75-25ee0ff58d69" providerId="ADAL" clId="{4539FFAA-2FE9-4133-9C2E-36214C59709D}" dt="2026-06-17T21:49:53.419" v="978" actId="1076"/>
          <ac:spMkLst>
            <pc:docMk/>
            <pc:sldMk cId="0" sldId="266"/>
            <ac:spMk id="18" creationId="{00000000-0000-0000-0000-000000000000}"/>
          </ac:spMkLst>
        </pc:spChg>
        <pc:spChg chg="add del mod">
          <ac:chgData name="Massimo CUNEGATTI" userId="be69d07f-45c0-4eac-bb75-25ee0ff58d69" providerId="ADAL" clId="{4539FFAA-2FE9-4133-9C2E-36214C59709D}" dt="2026-06-17T21:59:36.209" v="1250" actId="1076"/>
          <ac:spMkLst>
            <pc:docMk/>
            <pc:sldMk cId="0" sldId="266"/>
            <ac:spMk id="19" creationId="{00000000-0000-0000-0000-000000000000}"/>
          </ac:spMkLst>
        </pc:spChg>
        <pc:spChg chg="del">
          <ac:chgData name="Massimo CUNEGATTI" userId="be69d07f-45c0-4eac-bb75-25ee0ff58d69" providerId="ADAL" clId="{4539FFAA-2FE9-4133-9C2E-36214C59709D}" dt="2026-06-17T21:42:11.679" v="666" actId="478"/>
          <ac:spMkLst>
            <pc:docMk/>
            <pc:sldMk cId="0" sldId="266"/>
            <ac:spMk id="20" creationId="{00000000-0000-0000-0000-000000000000}"/>
          </ac:spMkLst>
        </pc:spChg>
        <pc:spChg chg="del mod">
          <ac:chgData name="Massimo CUNEGATTI" userId="be69d07f-45c0-4eac-bb75-25ee0ff58d69" providerId="ADAL" clId="{4539FFAA-2FE9-4133-9C2E-36214C59709D}" dt="2026-06-17T21:42:22.186" v="669" actId="478"/>
          <ac:spMkLst>
            <pc:docMk/>
            <pc:sldMk cId="0" sldId="266"/>
            <ac:spMk id="21" creationId="{00000000-0000-0000-0000-000000000000}"/>
          </ac:spMkLst>
        </pc:spChg>
        <pc:spChg chg="mod">
          <ac:chgData name="Massimo CUNEGATTI" userId="be69d07f-45c0-4eac-bb75-25ee0ff58d69" providerId="ADAL" clId="{4539FFAA-2FE9-4133-9C2E-36214C59709D}" dt="2026-06-17T22:02:14.776" v="1311" actId="1076"/>
          <ac:spMkLst>
            <pc:docMk/>
            <pc:sldMk cId="0" sldId="266"/>
            <ac:spMk id="22" creationId="{00000000-0000-0000-0000-000000000000}"/>
          </ac:spMkLst>
        </pc:spChg>
        <pc:spChg chg="mod">
          <ac:chgData name="Massimo CUNEGATTI" userId="be69d07f-45c0-4eac-bb75-25ee0ff58d69" providerId="ADAL" clId="{4539FFAA-2FE9-4133-9C2E-36214C59709D}" dt="2026-06-17T22:05:29.536" v="1373" actId="1076"/>
          <ac:spMkLst>
            <pc:docMk/>
            <pc:sldMk cId="0" sldId="266"/>
            <ac:spMk id="23" creationId="{00000000-0000-0000-0000-000000000000}"/>
          </ac:spMkLst>
        </pc:spChg>
        <pc:spChg chg="del mod">
          <ac:chgData name="Massimo CUNEGATTI" userId="be69d07f-45c0-4eac-bb75-25ee0ff58d69" providerId="ADAL" clId="{4539FFAA-2FE9-4133-9C2E-36214C59709D}" dt="2026-06-17T21:54:06.143" v="1104" actId="478"/>
          <ac:spMkLst>
            <pc:docMk/>
            <pc:sldMk cId="0" sldId="266"/>
            <ac:spMk id="24" creationId="{00000000-0000-0000-0000-000000000000}"/>
          </ac:spMkLst>
        </pc:spChg>
        <pc:spChg chg="mod">
          <ac:chgData name="Massimo CUNEGATTI" userId="be69d07f-45c0-4eac-bb75-25ee0ff58d69" providerId="ADAL" clId="{4539FFAA-2FE9-4133-9C2E-36214C59709D}" dt="2026-06-17T21:56:42.301" v="1195" actId="1035"/>
          <ac:spMkLst>
            <pc:docMk/>
            <pc:sldMk cId="0" sldId="266"/>
            <ac:spMk id="25" creationId="{00000000-0000-0000-0000-000000000000}"/>
          </ac:spMkLst>
        </pc:spChg>
        <pc:spChg chg="mod">
          <ac:chgData name="Massimo CUNEGATTI" userId="be69d07f-45c0-4eac-bb75-25ee0ff58d69" providerId="ADAL" clId="{4539FFAA-2FE9-4133-9C2E-36214C59709D}" dt="2026-06-17T22:07:15.470" v="1381" actId="1076"/>
          <ac:spMkLst>
            <pc:docMk/>
            <pc:sldMk cId="0" sldId="266"/>
            <ac:spMk id="26" creationId="{00000000-0000-0000-0000-000000000000}"/>
          </ac:spMkLst>
        </pc:spChg>
        <pc:spChg chg="mod">
          <ac:chgData name="Massimo CUNEGATTI" userId="be69d07f-45c0-4eac-bb75-25ee0ff58d69" providerId="ADAL" clId="{4539FFAA-2FE9-4133-9C2E-36214C59709D}" dt="2026-06-17T21:56:42.301" v="1195" actId="1035"/>
          <ac:spMkLst>
            <pc:docMk/>
            <pc:sldMk cId="0" sldId="266"/>
            <ac:spMk id="27" creationId="{00000000-0000-0000-0000-000000000000}"/>
          </ac:spMkLst>
        </pc:spChg>
        <pc:spChg chg="mod">
          <ac:chgData name="Massimo CUNEGATTI" userId="be69d07f-45c0-4eac-bb75-25ee0ff58d69" providerId="ADAL" clId="{4539FFAA-2FE9-4133-9C2E-36214C59709D}" dt="2026-06-17T21:56:42.301" v="1195" actId="1035"/>
          <ac:spMkLst>
            <pc:docMk/>
            <pc:sldMk cId="0" sldId="266"/>
            <ac:spMk id="28" creationId="{00000000-0000-0000-0000-000000000000}"/>
          </ac:spMkLst>
        </pc:spChg>
        <pc:spChg chg="mod">
          <ac:chgData name="Massimo CUNEGATTI" userId="be69d07f-45c0-4eac-bb75-25ee0ff58d69" providerId="ADAL" clId="{4539FFAA-2FE9-4133-9C2E-36214C59709D}" dt="2026-06-17T22:09:33.297" v="1388" actId="255"/>
          <ac:spMkLst>
            <pc:docMk/>
            <pc:sldMk cId="0" sldId="266"/>
            <ac:spMk id="29" creationId="{00000000-0000-0000-0000-000000000000}"/>
          </ac:spMkLst>
        </pc:spChg>
        <pc:spChg chg="mod">
          <ac:chgData name="Massimo CUNEGATTI" userId="be69d07f-45c0-4eac-bb75-25ee0ff58d69" providerId="ADAL" clId="{4539FFAA-2FE9-4133-9C2E-36214C59709D}" dt="2026-06-17T22:06:58.717" v="1377" actId="20577"/>
          <ac:spMkLst>
            <pc:docMk/>
            <pc:sldMk cId="0" sldId="266"/>
            <ac:spMk id="30" creationId="{00000000-0000-0000-0000-000000000000}"/>
          </ac:spMkLst>
        </pc:spChg>
        <pc:spChg chg="mod">
          <ac:chgData name="Massimo CUNEGATTI" userId="be69d07f-45c0-4eac-bb75-25ee0ff58d69" providerId="ADAL" clId="{4539FFAA-2FE9-4133-9C2E-36214C59709D}" dt="2026-06-17T21:56:42.301" v="1195" actId="1035"/>
          <ac:spMkLst>
            <pc:docMk/>
            <pc:sldMk cId="0" sldId="266"/>
            <ac:spMk id="31" creationId="{00000000-0000-0000-0000-000000000000}"/>
          </ac:spMkLst>
        </pc:spChg>
        <pc:spChg chg="mod">
          <ac:chgData name="Massimo CUNEGATTI" userId="be69d07f-45c0-4eac-bb75-25ee0ff58d69" providerId="ADAL" clId="{4539FFAA-2FE9-4133-9C2E-36214C59709D}" dt="2026-06-17T21:56:42.301" v="1195" actId="1035"/>
          <ac:spMkLst>
            <pc:docMk/>
            <pc:sldMk cId="0" sldId="266"/>
            <ac:spMk id="32" creationId="{00000000-0000-0000-0000-000000000000}"/>
          </ac:spMkLst>
        </pc:spChg>
        <pc:spChg chg="mod">
          <ac:chgData name="Massimo CUNEGATTI" userId="be69d07f-45c0-4eac-bb75-25ee0ff58d69" providerId="ADAL" clId="{4539FFAA-2FE9-4133-9C2E-36214C59709D}" dt="2026-06-17T21:56:42.301" v="1195" actId="1035"/>
          <ac:spMkLst>
            <pc:docMk/>
            <pc:sldMk cId="0" sldId="266"/>
            <ac:spMk id="33" creationId="{00000000-0000-0000-0000-000000000000}"/>
          </ac:spMkLst>
        </pc:spChg>
        <pc:spChg chg="mod">
          <ac:chgData name="Massimo CUNEGATTI" userId="be69d07f-45c0-4eac-bb75-25ee0ff58d69" providerId="ADAL" clId="{4539FFAA-2FE9-4133-9C2E-36214C59709D}" dt="2026-06-17T22:09:37.684" v="1389" actId="255"/>
          <ac:spMkLst>
            <pc:docMk/>
            <pc:sldMk cId="0" sldId="266"/>
            <ac:spMk id="34" creationId="{00000000-0000-0000-0000-000000000000}"/>
          </ac:spMkLst>
        </pc:spChg>
        <pc:spChg chg="del mod">
          <ac:chgData name="Massimo CUNEGATTI" userId="be69d07f-45c0-4eac-bb75-25ee0ff58d69" providerId="ADAL" clId="{4539FFAA-2FE9-4133-9C2E-36214C59709D}" dt="2026-06-17T22:07:07.598" v="1379" actId="478"/>
          <ac:spMkLst>
            <pc:docMk/>
            <pc:sldMk cId="0" sldId="266"/>
            <ac:spMk id="35" creationId="{00000000-0000-0000-0000-000000000000}"/>
          </ac:spMkLst>
        </pc:spChg>
        <pc:spChg chg="del">
          <ac:chgData name="Massimo CUNEGATTI" userId="be69d07f-45c0-4eac-bb75-25ee0ff58d69" providerId="ADAL" clId="{4539FFAA-2FE9-4133-9C2E-36214C59709D}" dt="2026-06-17T21:34:12.439" v="74" actId="478"/>
          <ac:spMkLst>
            <pc:docMk/>
            <pc:sldMk cId="0" sldId="266"/>
            <ac:spMk id="36" creationId="{00000000-0000-0000-0000-000000000000}"/>
          </ac:spMkLst>
        </pc:spChg>
        <pc:spChg chg="del">
          <ac:chgData name="Massimo CUNEGATTI" userId="be69d07f-45c0-4eac-bb75-25ee0ff58d69" providerId="ADAL" clId="{4539FFAA-2FE9-4133-9C2E-36214C59709D}" dt="2026-06-17T21:34:12.439" v="74" actId="478"/>
          <ac:spMkLst>
            <pc:docMk/>
            <pc:sldMk cId="0" sldId="266"/>
            <ac:spMk id="37" creationId="{00000000-0000-0000-0000-000000000000}"/>
          </ac:spMkLst>
        </pc:spChg>
        <pc:spChg chg="del">
          <ac:chgData name="Massimo CUNEGATTI" userId="be69d07f-45c0-4eac-bb75-25ee0ff58d69" providerId="ADAL" clId="{4539FFAA-2FE9-4133-9C2E-36214C59709D}" dt="2026-06-17T21:34:12.439" v="74" actId="478"/>
          <ac:spMkLst>
            <pc:docMk/>
            <pc:sldMk cId="0" sldId="266"/>
            <ac:spMk id="38" creationId="{00000000-0000-0000-0000-000000000000}"/>
          </ac:spMkLst>
        </pc:spChg>
        <pc:spChg chg="del">
          <ac:chgData name="Massimo CUNEGATTI" userId="be69d07f-45c0-4eac-bb75-25ee0ff58d69" providerId="ADAL" clId="{4539FFAA-2FE9-4133-9C2E-36214C59709D}" dt="2026-06-17T21:34:12.439" v="74" actId="478"/>
          <ac:spMkLst>
            <pc:docMk/>
            <pc:sldMk cId="0" sldId="266"/>
            <ac:spMk id="39" creationId="{00000000-0000-0000-0000-000000000000}"/>
          </ac:spMkLst>
        </pc:spChg>
        <pc:spChg chg="del">
          <ac:chgData name="Massimo CUNEGATTI" userId="be69d07f-45c0-4eac-bb75-25ee0ff58d69" providerId="ADAL" clId="{4539FFAA-2FE9-4133-9C2E-36214C59709D}" dt="2026-06-17T21:34:12.439" v="74" actId="478"/>
          <ac:spMkLst>
            <pc:docMk/>
            <pc:sldMk cId="0" sldId="266"/>
            <ac:spMk id="40" creationId="{00000000-0000-0000-0000-000000000000}"/>
          </ac:spMkLst>
        </pc:spChg>
        <pc:spChg chg="del">
          <ac:chgData name="Massimo CUNEGATTI" userId="be69d07f-45c0-4eac-bb75-25ee0ff58d69" providerId="ADAL" clId="{4539FFAA-2FE9-4133-9C2E-36214C59709D}" dt="2026-06-17T21:34:12.439" v="74" actId="478"/>
          <ac:spMkLst>
            <pc:docMk/>
            <pc:sldMk cId="0" sldId="266"/>
            <ac:spMk id="41" creationId="{00000000-0000-0000-0000-000000000000}"/>
          </ac:spMkLst>
        </pc:spChg>
        <pc:spChg chg="del">
          <ac:chgData name="Massimo CUNEGATTI" userId="be69d07f-45c0-4eac-bb75-25ee0ff58d69" providerId="ADAL" clId="{4539FFAA-2FE9-4133-9C2E-36214C59709D}" dt="2026-06-17T21:34:12.439" v="74" actId="478"/>
          <ac:spMkLst>
            <pc:docMk/>
            <pc:sldMk cId="0" sldId="266"/>
            <ac:spMk id="42" creationId="{00000000-0000-0000-0000-000000000000}"/>
          </ac:spMkLst>
        </pc:spChg>
        <pc:spChg chg="del">
          <ac:chgData name="Massimo CUNEGATTI" userId="be69d07f-45c0-4eac-bb75-25ee0ff58d69" providerId="ADAL" clId="{4539FFAA-2FE9-4133-9C2E-36214C59709D}" dt="2026-06-17T21:34:12.439" v="74" actId="478"/>
          <ac:spMkLst>
            <pc:docMk/>
            <pc:sldMk cId="0" sldId="266"/>
            <ac:spMk id="43" creationId="{00000000-0000-0000-0000-000000000000}"/>
          </ac:spMkLst>
        </pc:spChg>
        <pc:spChg chg="del">
          <ac:chgData name="Massimo CUNEGATTI" userId="be69d07f-45c0-4eac-bb75-25ee0ff58d69" providerId="ADAL" clId="{4539FFAA-2FE9-4133-9C2E-36214C59709D}" dt="2026-06-17T21:34:12.439" v="74" actId="478"/>
          <ac:spMkLst>
            <pc:docMk/>
            <pc:sldMk cId="0" sldId="266"/>
            <ac:spMk id="44" creationId="{00000000-0000-0000-0000-000000000000}"/>
          </ac:spMkLst>
        </pc:spChg>
        <pc:spChg chg="del">
          <ac:chgData name="Massimo CUNEGATTI" userId="be69d07f-45c0-4eac-bb75-25ee0ff58d69" providerId="ADAL" clId="{4539FFAA-2FE9-4133-9C2E-36214C59709D}" dt="2026-06-17T21:34:12.439" v="74" actId="478"/>
          <ac:spMkLst>
            <pc:docMk/>
            <pc:sldMk cId="0" sldId="266"/>
            <ac:spMk id="45" creationId="{00000000-0000-0000-0000-000000000000}"/>
          </ac:spMkLst>
        </pc:spChg>
        <pc:spChg chg="add mod">
          <ac:chgData name="Massimo CUNEGATTI" userId="be69d07f-45c0-4eac-bb75-25ee0ff58d69" providerId="ADAL" clId="{4539FFAA-2FE9-4133-9C2E-36214C59709D}" dt="2026-06-17T22:04:58.800" v="1372" actId="20577"/>
          <ac:spMkLst>
            <pc:docMk/>
            <pc:sldMk cId="0" sldId="266"/>
            <ac:spMk id="46" creationId="{E09A6B60-4667-11E9-02A0-FC0595271F74}"/>
          </ac:spMkLst>
        </pc:spChg>
        <pc:spChg chg="add mod">
          <ac:chgData name="Massimo CUNEGATTI" userId="be69d07f-45c0-4eac-bb75-25ee0ff58d69" providerId="ADAL" clId="{4539FFAA-2FE9-4133-9C2E-36214C59709D}" dt="2026-06-17T22:01:02.478" v="1297" actId="1076"/>
          <ac:spMkLst>
            <pc:docMk/>
            <pc:sldMk cId="0" sldId="266"/>
            <ac:spMk id="47" creationId="{90A913CE-0D45-7129-7DFA-2C64BD435092}"/>
          </ac:spMkLst>
        </pc:spChg>
        <pc:spChg chg="add mod">
          <ac:chgData name="Massimo CUNEGATTI" userId="be69d07f-45c0-4eac-bb75-25ee0ff58d69" providerId="ADAL" clId="{4539FFAA-2FE9-4133-9C2E-36214C59709D}" dt="2026-06-17T22:05:31.921" v="1374" actId="1076"/>
          <ac:spMkLst>
            <pc:docMk/>
            <pc:sldMk cId="0" sldId="266"/>
            <ac:spMk id="48" creationId="{ADB927A5-FC26-6CC9-B527-1C13C1A46AC6}"/>
          </ac:spMkLst>
        </pc:spChg>
        <pc:spChg chg="add mod">
          <ac:chgData name="Massimo CUNEGATTI" userId="be69d07f-45c0-4eac-bb75-25ee0ff58d69" providerId="ADAL" clId="{4539FFAA-2FE9-4133-9C2E-36214C59709D}" dt="2026-06-17T21:59:54.672" v="1252" actId="1076"/>
          <ac:spMkLst>
            <pc:docMk/>
            <pc:sldMk cId="0" sldId="266"/>
            <ac:spMk id="49" creationId="{3D4C057D-B08A-39D7-A4B6-6A4679379884}"/>
          </ac:spMkLst>
        </pc:spChg>
        <pc:spChg chg="add mod">
          <ac:chgData name="Massimo CUNEGATTI" userId="be69d07f-45c0-4eac-bb75-25ee0ff58d69" providerId="ADAL" clId="{4539FFAA-2FE9-4133-9C2E-36214C59709D}" dt="2026-06-17T22:00:59.780" v="1296" actId="1076"/>
          <ac:spMkLst>
            <pc:docMk/>
            <pc:sldMk cId="0" sldId="266"/>
            <ac:spMk id="50" creationId="{E3DD3B22-9133-8FAA-90B1-27966B770BA7}"/>
          </ac:spMkLst>
        </pc:spChg>
        <pc:spChg chg="add mod">
          <ac:chgData name="Massimo CUNEGATTI" userId="be69d07f-45c0-4eac-bb75-25ee0ff58d69" providerId="ADAL" clId="{4539FFAA-2FE9-4133-9C2E-36214C59709D}" dt="2026-06-17T22:06:23.574" v="1376"/>
          <ac:spMkLst>
            <pc:docMk/>
            <pc:sldMk cId="0" sldId="266"/>
            <ac:spMk id="51" creationId="{DAF6D06D-D19A-14E0-89AE-448EF9ECB595}"/>
          </ac:spMkLst>
        </pc:spChg>
        <pc:picChg chg="del">
          <ac:chgData name="Massimo CUNEGATTI" userId="be69d07f-45c0-4eac-bb75-25ee0ff58d69" providerId="ADAL" clId="{4539FFAA-2FE9-4133-9C2E-36214C59709D}" dt="2026-06-17T21:33:10.547" v="71" actId="478"/>
          <ac:picMkLst>
            <pc:docMk/>
            <pc:sldMk cId="0" sldId="266"/>
            <ac:picMk id="10" creationId="{00000000-0000-0000-0000-000000000000}"/>
          </ac:picMkLst>
        </pc:picChg>
      </pc:sldChg>
      <pc:sldChg chg="delSp mod">
        <pc:chgData name="Massimo CUNEGATTI" userId="be69d07f-45c0-4eac-bb75-25ee0ff58d69" providerId="ADAL" clId="{4539FFAA-2FE9-4133-9C2E-36214C59709D}" dt="2026-06-17T22:01:30.234" v="1300" actId="478"/>
        <pc:sldMkLst>
          <pc:docMk/>
          <pc:sldMk cId="0" sldId="269"/>
        </pc:sldMkLst>
        <pc:spChg chg="del">
          <ac:chgData name="Massimo CUNEGATTI" userId="be69d07f-45c0-4eac-bb75-25ee0ff58d69" providerId="ADAL" clId="{4539FFAA-2FE9-4133-9C2E-36214C59709D}" dt="2026-06-17T22:01:30.234" v="1300" actId="478"/>
          <ac:spMkLst>
            <pc:docMk/>
            <pc:sldMk cId="0" sldId="269"/>
            <ac:spMk id="7" creationId="{00000000-0000-0000-0000-000000000000}"/>
          </ac:spMkLst>
        </pc:spChg>
      </pc:sldChg>
      <pc:sldChg chg="modSp mod">
        <pc:chgData name="Massimo CUNEGATTI" userId="be69d07f-45c0-4eac-bb75-25ee0ff58d69" providerId="ADAL" clId="{4539FFAA-2FE9-4133-9C2E-36214C59709D}" dt="2026-06-17T22:32:13.337" v="1459" actId="20577"/>
        <pc:sldMkLst>
          <pc:docMk/>
          <pc:sldMk cId="0" sldId="270"/>
        </pc:sldMkLst>
        <pc:spChg chg="mod">
          <ac:chgData name="Massimo CUNEGATTI" userId="be69d07f-45c0-4eac-bb75-25ee0ff58d69" providerId="ADAL" clId="{4539FFAA-2FE9-4133-9C2E-36214C59709D}" dt="2026-06-17T22:32:13.337" v="1459" actId="20577"/>
          <ac:spMkLst>
            <pc:docMk/>
            <pc:sldMk cId="0" sldId="270"/>
            <ac:spMk id="36" creationId="{00000000-0000-0000-0000-000000000000}"/>
          </ac:spMkLst>
        </pc:spChg>
      </pc:sldChg>
      <pc:sldChg chg="modSp mod">
        <pc:chgData name="Massimo CUNEGATTI" userId="be69d07f-45c0-4eac-bb75-25ee0ff58d69" providerId="ADAL" clId="{4539FFAA-2FE9-4133-9C2E-36214C59709D}" dt="2026-06-17T22:07:58.071" v="1387" actId="207"/>
        <pc:sldMkLst>
          <pc:docMk/>
          <pc:sldMk cId="0" sldId="4160"/>
        </pc:sldMkLst>
        <pc:spChg chg="mod">
          <ac:chgData name="Massimo CUNEGATTI" userId="be69d07f-45c0-4eac-bb75-25ee0ff58d69" providerId="ADAL" clId="{4539FFAA-2FE9-4133-9C2E-36214C59709D}" dt="2026-06-17T22:07:58.071" v="1387" actId="207"/>
          <ac:spMkLst>
            <pc:docMk/>
            <pc:sldMk cId="0" sldId="4160"/>
            <ac:spMk id="7" creationId="{00000000-0000-0000-0000-000000000000}"/>
          </ac:spMkLst>
        </pc:spChg>
        <pc:spChg chg="mod">
          <ac:chgData name="Massimo CUNEGATTI" userId="be69d07f-45c0-4eac-bb75-25ee0ff58d69" providerId="ADAL" clId="{4539FFAA-2FE9-4133-9C2E-36214C59709D}" dt="2026-06-17T22:07:50.100" v="1386" actId="207"/>
          <ac:spMkLst>
            <pc:docMk/>
            <pc:sldMk cId="0" sldId="4160"/>
            <ac:spMk id="18" creationId="{DE0E3AF4-8F30-ACD7-9B29-AFC971A1D8A6}"/>
          </ac:spMkLst>
        </pc:spChg>
      </pc:sldChg>
      <pc:sldChg chg="addSp modSp mod">
        <pc:chgData name="Massimo CUNEGATTI" userId="be69d07f-45c0-4eac-bb75-25ee0ff58d69" providerId="ADAL" clId="{4539FFAA-2FE9-4133-9C2E-36214C59709D}" dt="2026-06-17T21:32:08.157" v="68" actId="1076"/>
        <pc:sldMkLst>
          <pc:docMk/>
          <pc:sldMk cId="3575040265" sldId="4164"/>
        </pc:sldMkLst>
        <pc:spChg chg="add mod">
          <ac:chgData name="Massimo CUNEGATTI" userId="be69d07f-45c0-4eac-bb75-25ee0ff58d69" providerId="ADAL" clId="{4539FFAA-2FE9-4133-9C2E-36214C59709D}" dt="2026-06-17T21:31:11.590" v="4" actId="1076"/>
          <ac:spMkLst>
            <pc:docMk/>
            <pc:sldMk cId="3575040265" sldId="4164"/>
            <ac:spMk id="9" creationId="{84D02EEA-0BDA-89ED-2B65-435495D49404}"/>
          </ac:spMkLst>
        </pc:spChg>
        <pc:spChg chg="add mod">
          <ac:chgData name="Massimo CUNEGATTI" userId="be69d07f-45c0-4eac-bb75-25ee0ff58d69" providerId="ADAL" clId="{4539FFAA-2FE9-4133-9C2E-36214C59709D}" dt="2026-06-17T21:32:08.157" v="68" actId="1076"/>
          <ac:spMkLst>
            <pc:docMk/>
            <pc:sldMk cId="3575040265" sldId="4164"/>
            <ac:spMk id="10" creationId="{91E3D60C-43FC-E2D4-69DB-6EADDD09860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8781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60798-FD8F-7ACA-C4C8-1FEAD4C78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A98292-DD34-93FE-88B3-419597F8BA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152195-08FE-F977-C5ED-E36C50E1B9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F154F2-F9EF-6595-A8D6-8D4BD404DD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4716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6CD771-0AF0-C66C-B1E9-7152D4763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4DFF57-73BC-E1F4-EFAD-FE609E58EC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EB5539-8960-3939-31C8-CBCE510CAE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575057-FB47-DC7F-FF2A-63E4A56768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712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510730-6DFB-AC12-2DEC-32A0549AB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4B82EA-E121-407B-109B-734D93CF4D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ED11B3-52F7-894E-1D70-B0AA29DF7B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EAE8EB-0681-D7DB-8698-4B64134C0B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5801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9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1A3F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3749040" cy="5143500"/>
          </a:xfrm>
          <a:prstGeom prst="rect">
            <a:avLst/>
          </a:prstGeom>
          <a:solidFill>
            <a:srgbClr val="1A3F72"/>
          </a:solidFill>
          <a:ln w="12700">
            <a:solidFill>
              <a:srgbClr val="1A3F72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3749040" cy="5143500"/>
          </a:xfrm>
          <a:prstGeom prst="rect">
            <a:avLst/>
          </a:prstGeom>
          <a:solidFill>
            <a:srgbClr val="0E9EBD">
              <a:alpha val="60000"/>
            </a:srgbClr>
          </a:solidFill>
          <a:ln w="12700">
            <a:solidFill>
              <a:srgbClr val="0E9EBD">
                <a:alpha val="60000"/>
              </a:srgbClr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749040" y="0"/>
            <a:ext cx="5394960" cy="514350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3749040" y="0"/>
            <a:ext cx="5394960" cy="5143500"/>
          </a:xfrm>
          <a:prstGeom prst="rect">
            <a:avLst/>
          </a:prstGeom>
          <a:solidFill>
            <a:srgbClr val="1A3F72">
              <a:alpha val="65000"/>
            </a:srgbClr>
          </a:solidFill>
          <a:ln w="12700">
            <a:solidFill>
              <a:srgbClr val="1A3F72">
                <a:alpha val="65000"/>
              </a:srgbClr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6" name="Shape 3"/>
          <p:cNvSpPr/>
          <p:nvPr/>
        </p:nvSpPr>
        <p:spPr>
          <a:xfrm>
            <a:off x="3749040" y="2331720"/>
            <a:ext cx="5394960" cy="64008"/>
          </a:xfrm>
          <a:prstGeom prst="rect">
            <a:avLst/>
          </a:prstGeom>
          <a:solidFill>
            <a:srgbClr val="6DD5EA"/>
          </a:solidFill>
          <a:ln w="12700">
            <a:solidFill>
              <a:srgbClr val="6DD5E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" y="91440"/>
            <a:ext cx="1417320" cy="722376"/>
          </a:xfrm>
          <a:prstGeom prst="rect">
            <a:avLst/>
          </a:prstGeom>
        </p:spPr>
      </p:pic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" y="877824"/>
            <a:ext cx="1078992" cy="530352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64592" y="1572768"/>
            <a:ext cx="3401568" cy="2148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MEMBRANE</a:t>
            </a:r>
            <a:endParaRPr lang="en-US" sz="2200" dirty="0"/>
          </a:p>
          <a:p>
            <a:pPr marL="0" indent="0">
              <a:buNone/>
            </a:pPr>
            <a:r>
              <a:rPr lang="en-US" sz="22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IMPERMEABILIZZANTI</a:t>
            </a:r>
            <a:endParaRPr lang="en-US" sz="2200" dirty="0"/>
          </a:p>
          <a:p>
            <a:pPr marL="0" indent="0">
              <a:buNone/>
            </a:pPr>
            <a:r>
              <a:rPr lang="en-US" sz="22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PER COPERTURE - CARATTERISTICHE</a:t>
            </a:r>
            <a:endParaRPr lang="en-US" sz="2200" dirty="0"/>
          </a:p>
        </p:txBody>
      </p:sp>
      <p:sp>
        <p:nvSpPr>
          <p:cNvPr id="10" name="Text 5"/>
          <p:cNvSpPr/>
          <p:nvPr/>
        </p:nvSpPr>
        <p:spPr>
          <a:xfrm>
            <a:off x="164592" y="3749040"/>
            <a:ext cx="3401568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E8F6F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Tecnologie · Prestazioni · Sicurezza antincendio</a:t>
            </a:r>
            <a:endParaRPr lang="en-US" sz="1200" dirty="0"/>
          </a:p>
        </p:txBody>
      </p:sp>
      <p:sp>
        <p:nvSpPr>
          <p:cNvPr id="11" name="Text 6"/>
          <p:cNvSpPr/>
          <p:nvPr/>
        </p:nvSpPr>
        <p:spPr>
          <a:xfrm>
            <a:off x="164592" y="4251960"/>
            <a:ext cx="3401568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b="1" dirty="0">
                <a:solidFill>
                  <a:srgbClr val="F0920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POLITECNICO DI MILANO 18 Giugno 2026</a:t>
            </a:r>
            <a:endParaRPr lang="en-US" sz="1000" dirty="0"/>
          </a:p>
        </p:txBody>
      </p:sp>
      <p:sp>
        <p:nvSpPr>
          <p:cNvPr id="12" name="Text 7"/>
          <p:cNvSpPr/>
          <p:nvPr/>
        </p:nvSpPr>
        <p:spPr>
          <a:xfrm>
            <a:off x="4023360" y="256032"/>
            <a:ext cx="484632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Obiettivi della sessione</a:t>
            </a:r>
            <a:endParaRPr lang="en-US" sz="1500" dirty="0"/>
          </a:p>
        </p:txBody>
      </p:sp>
      <p:sp>
        <p:nvSpPr>
          <p:cNvPr id="13" name="Shape 8"/>
          <p:cNvSpPr/>
          <p:nvPr/>
        </p:nvSpPr>
        <p:spPr>
          <a:xfrm>
            <a:off x="3977640" y="749808"/>
            <a:ext cx="4892040" cy="1097280"/>
          </a:xfrm>
          <a:prstGeom prst="roundRect">
            <a:avLst>
              <a:gd name="adj" fmla="val 6667"/>
            </a:avLst>
          </a:prstGeom>
          <a:solidFill>
            <a:srgbClr val="FFFFFF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14" name="Shape 9"/>
          <p:cNvSpPr/>
          <p:nvPr/>
        </p:nvSpPr>
        <p:spPr>
          <a:xfrm>
            <a:off x="3977640" y="749808"/>
            <a:ext cx="164592" cy="1097280"/>
          </a:xfrm>
          <a:prstGeom prst="roundRect">
            <a:avLst>
              <a:gd name="adj" fmla="val 22222"/>
            </a:avLst>
          </a:prstGeom>
          <a:solidFill>
            <a:srgbClr val="0E9EBD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5" name="Text 10"/>
          <p:cNvSpPr/>
          <p:nvPr/>
        </p:nvSpPr>
        <p:spPr>
          <a:xfrm>
            <a:off x="4224528" y="841248"/>
            <a:ext cx="448056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Tecnologie</a:t>
            </a:r>
            <a:r>
              <a:rPr lang="en-US" sz="14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delle membrane</a:t>
            </a:r>
            <a:endParaRPr lang="en-US" sz="1400" dirty="0"/>
          </a:p>
        </p:txBody>
      </p:sp>
      <p:sp>
        <p:nvSpPr>
          <p:cNvPr id="16" name="Text 11"/>
          <p:cNvSpPr/>
          <p:nvPr/>
        </p:nvSpPr>
        <p:spPr>
          <a:xfrm>
            <a:off x="4224528" y="1225296"/>
            <a:ext cx="448056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5B7F9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Bitume-polimero e membrane sintetiche</a:t>
            </a:r>
            <a:endParaRPr lang="en-US" sz="1100" dirty="0"/>
          </a:p>
        </p:txBody>
      </p:sp>
      <p:sp>
        <p:nvSpPr>
          <p:cNvPr id="17" name="Shape 12"/>
          <p:cNvSpPr/>
          <p:nvPr/>
        </p:nvSpPr>
        <p:spPr>
          <a:xfrm>
            <a:off x="3977640" y="2011680"/>
            <a:ext cx="4892040" cy="1097280"/>
          </a:xfrm>
          <a:prstGeom prst="roundRect">
            <a:avLst>
              <a:gd name="adj" fmla="val 6667"/>
            </a:avLst>
          </a:prstGeom>
          <a:solidFill>
            <a:srgbClr val="FFFFFF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18" name="Shape 13"/>
          <p:cNvSpPr/>
          <p:nvPr/>
        </p:nvSpPr>
        <p:spPr>
          <a:xfrm>
            <a:off x="3977640" y="2011680"/>
            <a:ext cx="164592" cy="1097280"/>
          </a:xfrm>
          <a:prstGeom prst="roundRect">
            <a:avLst>
              <a:gd name="adj" fmla="val 22222"/>
            </a:avLst>
          </a:prstGeom>
          <a:solidFill>
            <a:srgbClr val="0E9EBD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9" name="Text 14"/>
          <p:cNvSpPr/>
          <p:nvPr/>
        </p:nvSpPr>
        <p:spPr>
          <a:xfrm>
            <a:off x="4224528" y="2103120"/>
            <a:ext cx="448056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Norme</a:t>
            </a:r>
            <a:r>
              <a:rPr lang="en-US" sz="14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</a:t>
            </a:r>
            <a:r>
              <a:rPr lang="en-US" sz="1400" b="1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armonizzate</a:t>
            </a:r>
            <a:r>
              <a:rPr lang="en-US" sz="14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e </a:t>
            </a:r>
            <a:r>
              <a:rPr lang="en-US" sz="1400" b="1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caratteristiche</a:t>
            </a:r>
            <a:r>
              <a:rPr lang="en-US" sz="14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</a:t>
            </a:r>
            <a:r>
              <a:rPr lang="en-US" sz="1400" b="1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essenziali</a:t>
            </a:r>
            <a:endParaRPr lang="en-US" sz="1400" dirty="0"/>
          </a:p>
        </p:txBody>
      </p:sp>
      <p:sp>
        <p:nvSpPr>
          <p:cNvPr id="20" name="Text 15"/>
          <p:cNvSpPr/>
          <p:nvPr/>
        </p:nvSpPr>
        <p:spPr>
          <a:xfrm>
            <a:off x="4224528" y="2487168"/>
            <a:ext cx="448056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5B7F9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EN 13707 · EN 13956 – </a:t>
            </a:r>
            <a:r>
              <a:rPr lang="en-US" sz="1100" dirty="0" err="1">
                <a:solidFill>
                  <a:srgbClr val="5B7F9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Aspetti</a:t>
            </a:r>
            <a:r>
              <a:rPr lang="en-US" sz="1100" dirty="0">
                <a:solidFill>
                  <a:srgbClr val="5B7F9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di </a:t>
            </a:r>
            <a:r>
              <a:rPr lang="en-US" sz="1100" dirty="0" err="1">
                <a:solidFill>
                  <a:srgbClr val="5B7F9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sostenibilità</a:t>
            </a:r>
            <a:r>
              <a:rPr lang="en-US" sz="1100" dirty="0">
                <a:solidFill>
                  <a:srgbClr val="5B7F9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e </a:t>
            </a:r>
            <a:r>
              <a:rPr lang="en-US" sz="1100" dirty="0" err="1">
                <a:solidFill>
                  <a:srgbClr val="5B7F9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durabilità</a:t>
            </a:r>
            <a:endParaRPr lang="en-US" sz="1100" dirty="0"/>
          </a:p>
        </p:txBody>
      </p:sp>
      <p:sp>
        <p:nvSpPr>
          <p:cNvPr id="21" name="Shape 16"/>
          <p:cNvSpPr/>
          <p:nvPr/>
        </p:nvSpPr>
        <p:spPr>
          <a:xfrm>
            <a:off x="3977640" y="3273552"/>
            <a:ext cx="4892040" cy="1097280"/>
          </a:xfrm>
          <a:prstGeom prst="roundRect">
            <a:avLst>
              <a:gd name="adj" fmla="val 6667"/>
            </a:avLst>
          </a:prstGeom>
          <a:solidFill>
            <a:srgbClr val="FFFFFF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22" name="Shape 17"/>
          <p:cNvSpPr/>
          <p:nvPr/>
        </p:nvSpPr>
        <p:spPr>
          <a:xfrm>
            <a:off x="3977640" y="3273552"/>
            <a:ext cx="164592" cy="1097280"/>
          </a:xfrm>
          <a:prstGeom prst="roundRect">
            <a:avLst>
              <a:gd name="adj" fmla="val 22222"/>
            </a:avLst>
          </a:prstGeom>
          <a:solidFill>
            <a:srgbClr val="0E9EBD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23" name="Text 18"/>
          <p:cNvSpPr/>
          <p:nvPr/>
        </p:nvSpPr>
        <p:spPr>
          <a:xfrm>
            <a:off x="4224528" y="3364992"/>
            <a:ext cx="448056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Prestazioni</a:t>
            </a:r>
            <a:r>
              <a:rPr lang="en-US" sz="14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di </a:t>
            </a:r>
            <a:r>
              <a:rPr lang="en-US" sz="1400" b="1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sistema</a:t>
            </a:r>
            <a:endParaRPr lang="en-US" sz="1400" dirty="0"/>
          </a:p>
        </p:txBody>
      </p:sp>
      <p:sp>
        <p:nvSpPr>
          <p:cNvPr id="24" name="Text 19"/>
          <p:cNvSpPr/>
          <p:nvPr/>
        </p:nvSpPr>
        <p:spPr>
          <a:xfrm>
            <a:off x="4132055" y="3685032"/>
            <a:ext cx="4665505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rgbClr val="5B7F9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Comportamento</a:t>
            </a:r>
            <a:r>
              <a:rPr lang="en-US" sz="1100" dirty="0">
                <a:solidFill>
                  <a:srgbClr val="5B7F9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al fuoco </a:t>
            </a:r>
            <a:r>
              <a:rPr lang="en-US" sz="1100" dirty="0" err="1">
                <a:solidFill>
                  <a:srgbClr val="5B7F9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esterno</a:t>
            </a:r>
            <a:r>
              <a:rPr lang="en-US" sz="1100" dirty="0">
                <a:solidFill>
                  <a:srgbClr val="5B7F9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EN 13501-1 · EN 13501-5 · CEN/TS 1187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rgbClr val="5B7F9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Prestazione</a:t>
            </a:r>
            <a:r>
              <a:rPr lang="en-US" sz="1100" dirty="0">
                <a:solidFill>
                  <a:srgbClr val="5B7F9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100" dirty="0" err="1">
                <a:solidFill>
                  <a:srgbClr val="5B7F9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all’azione</a:t>
            </a:r>
            <a:r>
              <a:rPr lang="en-US" sz="1100" dirty="0">
                <a:solidFill>
                  <a:srgbClr val="5B7F9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del </a:t>
            </a:r>
            <a:r>
              <a:rPr lang="en-US" sz="1100" dirty="0" err="1">
                <a:solidFill>
                  <a:srgbClr val="5B7F9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vento</a:t>
            </a:r>
            <a:endParaRPr lang="en-US" sz="11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7">
            <a:extLst>
              <a:ext uri="{FF2B5EF4-FFF2-40B4-BE49-F238E27FC236}">
                <a16:creationId xmlns:a16="http://schemas.microsoft.com/office/drawing/2014/main" id="{DE0E3AF4-8F30-ACD7-9B29-AFC971A1D8A6}"/>
              </a:ext>
            </a:extLst>
          </p:cNvPr>
          <p:cNvSpPr/>
          <p:nvPr/>
        </p:nvSpPr>
        <p:spPr>
          <a:xfrm>
            <a:off x="148796" y="2091341"/>
            <a:ext cx="4730775" cy="766382"/>
          </a:xfrm>
          <a:prstGeom prst="roundRect">
            <a:avLst>
              <a:gd name="adj" fmla="val 9091"/>
            </a:avLst>
          </a:prstGeom>
          <a:solidFill>
            <a:schemeClr val="accent5">
              <a:lumMod val="40000"/>
              <a:lumOff val="60000"/>
            </a:schemeClr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15" name="Shape 7">
            <a:extLst>
              <a:ext uri="{FF2B5EF4-FFF2-40B4-BE49-F238E27FC236}">
                <a16:creationId xmlns:a16="http://schemas.microsoft.com/office/drawing/2014/main" id="{BE7002B0-C05E-4954-901B-3DE1011A2A0B}"/>
              </a:ext>
            </a:extLst>
          </p:cNvPr>
          <p:cNvSpPr/>
          <p:nvPr/>
        </p:nvSpPr>
        <p:spPr>
          <a:xfrm>
            <a:off x="148797" y="1217313"/>
            <a:ext cx="4730775" cy="766382"/>
          </a:xfrm>
          <a:prstGeom prst="roundRect">
            <a:avLst>
              <a:gd name="adj" fmla="val 9091"/>
            </a:avLst>
          </a:prstGeom>
          <a:solidFill>
            <a:srgbClr val="E8F6FB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2" name="Shape 0"/>
          <p:cNvSpPr/>
          <p:nvPr/>
        </p:nvSpPr>
        <p:spPr>
          <a:xfrm>
            <a:off x="0" y="0"/>
            <a:ext cx="9144000" cy="1051560"/>
          </a:xfrm>
          <a:prstGeom prst="rect">
            <a:avLst/>
          </a:prstGeom>
          <a:solidFill>
            <a:srgbClr val="1A3A6B"/>
          </a:solidFill>
          <a:ln w="12700">
            <a:solidFill>
              <a:srgbClr val="1A3A6B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4" name="Text 2"/>
          <p:cNvSpPr/>
          <p:nvPr/>
        </p:nvSpPr>
        <p:spPr>
          <a:xfrm>
            <a:off x="228600" y="91440"/>
            <a:ext cx="685800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Membrane </a:t>
            </a:r>
            <a:r>
              <a:rPr lang="en-US" sz="24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impermeabili</a:t>
            </a:r>
            <a:r>
              <a:rPr lang="en-US" sz="2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per </a:t>
            </a:r>
            <a:r>
              <a:rPr lang="en-US" sz="24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coperture</a:t>
            </a:r>
            <a:r>
              <a:rPr lang="en-US" sz="2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</a:p>
          <a:p>
            <a:pPr marL="0" indent="0">
              <a:buNone/>
            </a:pPr>
            <a:r>
              <a:rPr lang="en-US" sz="24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Norme</a:t>
            </a:r>
            <a:r>
              <a:rPr lang="en-US" sz="2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Armonizzate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206989" y="794487"/>
            <a:ext cx="86868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 err="1">
                <a:solidFill>
                  <a:srgbClr val="7EC8C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Norme</a:t>
            </a:r>
            <a:r>
              <a:rPr lang="en-US" sz="1200" dirty="0">
                <a:solidFill>
                  <a:srgbClr val="7EC8C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di prodotto per membrane </a:t>
            </a:r>
            <a:r>
              <a:rPr lang="en-US" sz="1200" dirty="0" err="1">
                <a:solidFill>
                  <a:srgbClr val="7EC8C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sintetiche</a:t>
            </a:r>
            <a:r>
              <a:rPr lang="en-US" sz="1200" dirty="0">
                <a:solidFill>
                  <a:srgbClr val="7EC8C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e </a:t>
            </a:r>
            <a:r>
              <a:rPr lang="en-US" sz="1200" dirty="0" err="1">
                <a:solidFill>
                  <a:srgbClr val="7EC8C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bituminose</a:t>
            </a:r>
            <a:r>
              <a:rPr lang="en-US" sz="1200" dirty="0">
                <a:solidFill>
                  <a:srgbClr val="7EC8C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per coperture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180109" y="2169514"/>
            <a:ext cx="4668153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La norma di prodotto per membrane sintetiche per coperture è </a:t>
            </a:r>
            <a:r>
              <a:rPr lang="en-US" sz="1800" b="1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EN 13956:2012</a:t>
            </a:r>
            <a:endParaRPr lang="en-US" sz="1800" b="1" dirty="0"/>
          </a:p>
        </p:txBody>
      </p:sp>
      <p:sp>
        <p:nvSpPr>
          <p:cNvPr id="8" name="Text 6"/>
          <p:cNvSpPr/>
          <p:nvPr/>
        </p:nvSpPr>
        <p:spPr>
          <a:xfrm>
            <a:off x="228600" y="2862360"/>
            <a:ext cx="8458200" cy="138597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spcAft>
                <a:spcPts val="1200"/>
              </a:spcAft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 marcatura CE (obbligatoria nel mercato europeo) è prevista dal Regolamento europeo sui prodotti da costruzione (CPR)</a:t>
            </a:r>
            <a:endParaRPr lang="en-US" sz="1400" dirty="0"/>
          </a:p>
          <a:p>
            <a:pPr marL="342900" indent="-342900">
              <a:spcAft>
                <a:spcPts val="1200"/>
              </a:spcAft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Si basa sulle caratteristiche essenziali riportate nell'Allegato ZA </a:t>
            </a:r>
          </a:p>
          <a:p>
            <a:pPr marL="342900" indent="-342900">
              <a:spcAft>
                <a:spcPts val="1200"/>
              </a:spcAft>
              <a:buSzPct val="100000"/>
              <a:buFontTx/>
              <a:buChar char="•"/>
            </a:pPr>
            <a:r>
              <a:rPr lang="en-US" sz="1400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Non esistono requisiti minimi nella norma di prodotto, ma è </a:t>
            </a:r>
            <a:r>
              <a:rPr lang="en-US" sz="1400" dirty="0" err="1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previsto</a:t>
            </a:r>
            <a:r>
              <a:rPr lang="en-US" sz="1400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400" dirty="0" err="1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l’obbligo</a:t>
            </a:r>
            <a:r>
              <a:rPr lang="en-US" sz="1400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di </a:t>
            </a:r>
            <a:r>
              <a:rPr lang="en-US" sz="1400" dirty="0" err="1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fornire</a:t>
            </a:r>
            <a:r>
              <a:rPr lang="en-US" sz="1400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la  Dichiarazione di Prestazione (</a:t>
            </a:r>
            <a:r>
              <a:rPr lang="en-US" sz="1400" dirty="0" err="1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DoP</a:t>
            </a:r>
            <a:r>
              <a:rPr lang="en-US" sz="1400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) da </a:t>
            </a:r>
            <a:r>
              <a:rPr lang="en-US" sz="1400" dirty="0" err="1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parte</a:t>
            </a:r>
            <a:r>
              <a:rPr lang="en-US" sz="1400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di chi </a:t>
            </a:r>
            <a:r>
              <a:rPr lang="en-US" sz="1400" dirty="0" err="1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immette</a:t>
            </a:r>
            <a:r>
              <a:rPr lang="en-US" sz="1400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il </a:t>
            </a:r>
            <a:r>
              <a:rPr lang="en-US" sz="1400" dirty="0" err="1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prodotto</a:t>
            </a:r>
            <a:r>
              <a:rPr lang="en-US" sz="1400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400" dirty="0" err="1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sul</a:t>
            </a:r>
            <a:r>
              <a:rPr lang="en-US" sz="1400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400" dirty="0" err="1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mercato</a:t>
            </a:r>
            <a:r>
              <a:rPr lang="en-US" sz="1400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. </a:t>
            </a:r>
          </a:p>
          <a:p>
            <a:pPr marL="342900" indent="-342900">
              <a:spcAft>
                <a:spcPts val="1200"/>
              </a:spcAft>
              <a:buSzPct val="100000"/>
              <a:buFontTx/>
              <a:buChar char="•"/>
            </a:pPr>
            <a:r>
              <a:rPr lang="en-US" sz="14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 </a:t>
            </a:r>
            <a:r>
              <a:rPr lang="en-US" sz="1400" dirty="0" err="1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DoP</a:t>
            </a:r>
            <a:r>
              <a:rPr lang="en-US" sz="14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(</a:t>
            </a:r>
            <a:r>
              <a:rPr lang="en-US" sz="1400" dirty="0" err="1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Dichiarazione</a:t>
            </a:r>
            <a:r>
              <a:rPr lang="en-US" sz="14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di </a:t>
            </a:r>
            <a:r>
              <a:rPr lang="en-US" sz="1400" dirty="0" err="1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Prestazione</a:t>
            </a:r>
            <a:r>
              <a:rPr lang="en-US" sz="14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) è il </a:t>
            </a:r>
            <a:r>
              <a:rPr lang="en-US" sz="1400" dirty="0" err="1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documento</a:t>
            </a:r>
            <a:r>
              <a:rPr lang="en-US" sz="14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400" dirty="0" err="1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obbligatorio</a:t>
            </a:r>
            <a:r>
              <a:rPr lang="en-US" sz="14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per la </a:t>
            </a:r>
            <a:r>
              <a:rPr lang="en-US" sz="1400" dirty="0" err="1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marcatura</a:t>
            </a:r>
            <a:r>
              <a:rPr lang="en-US" sz="14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CE ai sensi del Reg. UE 305/2011 (CPR).</a:t>
            </a:r>
            <a:endParaRPr lang="en-US" sz="1400" dirty="0"/>
          </a:p>
          <a:p>
            <a:pPr marL="342900" indent="-342900">
              <a:spcAft>
                <a:spcPts val="1200"/>
              </a:spcAft>
              <a:buSzPct val="100000"/>
              <a:buChar char="•"/>
            </a:pPr>
            <a:endParaRPr lang="en-US" sz="1400" dirty="0"/>
          </a:p>
        </p:txBody>
      </p:sp>
      <p:sp>
        <p:nvSpPr>
          <p:cNvPr id="9" name="Shape 7"/>
          <p:cNvSpPr/>
          <p:nvPr/>
        </p:nvSpPr>
        <p:spPr>
          <a:xfrm>
            <a:off x="0" y="4900786"/>
            <a:ext cx="9144000" cy="242714"/>
          </a:xfrm>
          <a:prstGeom prst="rect">
            <a:avLst/>
          </a:prstGeom>
          <a:solidFill>
            <a:srgbClr val="1A3A6B"/>
          </a:solidFill>
          <a:ln w="12700">
            <a:solidFill>
              <a:srgbClr val="1A3A6B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pic>
        <p:nvPicPr>
          <p:cNvPr id="11" name="Picture 5" descr="https://upload.wikimedia.org/wikipedia/commons/6/6c/Cen_LOGO.jpg">
            <a:extLst>
              <a:ext uri="{FF2B5EF4-FFF2-40B4-BE49-F238E27FC236}">
                <a16:creationId xmlns:a16="http://schemas.microsoft.com/office/drawing/2014/main" id="{6A86FBF5-C439-1A69-048D-275B0BE58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411" y="134295"/>
            <a:ext cx="905813" cy="717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5">
            <a:extLst>
              <a:ext uri="{FF2B5EF4-FFF2-40B4-BE49-F238E27FC236}">
                <a16:creationId xmlns:a16="http://schemas.microsoft.com/office/drawing/2014/main" id="{9F945AE2-E7A4-630E-5CFB-43B9AAC16296}"/>
              </a:ext>
            </a:extLst>
          </p:cNvPr>
          <p:cNvSpPr/>
          <p:nvPr/>
        </p:nvSpPr>
        <p:spPr>
          <a:xfrm>
            <a:off x="131618" y="1343615"/>
            <a:ext cx="5015346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800" dirty="0">
                <a:solidFill>
                  <a:srgbClr val="1A3A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 norma di prodotto per membrane </a:t>
            </a:r>
            <a:r>
              <a:rPr lang="en-US" sz="1800" dirty="0" err="1">
                <a:solidFill>
                  <a:srgbClr val="1A3A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bituminose</a:t>
            </a:r>
            <a:r>
              <a:rPr lang="en-US" sz="1800" dirty="0">
                <a:solidFill>
                  <a:srgbClr val="1A3A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per coperture è </a:t>
            </a:r>
            <a:r>
              <a:rPr lang="en-US" sz="1800" b="1" dirty="0">
                <a:solidFill>
                  <a:srgbClr val="1A3A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EN 13707:2004 + A2:2009</a:t>
            </a:r>
            <a:endParaRPr lang="en-US" sz="1800" b="1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5DECB8D5-8AC9-3986-0B31-1B3D5E307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6807" y="1232527"/>
            <a:ext cx="3906982" cy="766382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D4AD2B6E-5B0A-0DD2-E9C9-3238C0FD41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2988" y="2109997"/>
            <a:ext cx="3943827" cy="767569"/>
          </a:xfrm>
          <a:prstGeom prst="rect">
            <a:avLst/>
          </a:prstGeom>
        </p:spPr>
      </p:pic>
      <p:sp>
        <p:nvSpPr>
          <p:cNvPr id="3" name="Text 5">
            <a:extLst>
              <a:ext uri="{FF2B5EF4-FFF2-40B4-BE49-F238E27FC236}">
                <a16:creationId xmlns:a16="http://schemas.microsoft.com/office/drawing/2014/main" id="{60748CB9-1E81-3E48-5395-A7AD897DF824}"/>
              </a:ext>
            </a:extLst>
          </p:cNvPr>
          <p:cNvSpPr/>
          <p:nvPr/>
        </p:nvSpPr>
        <p:spPr>
          <a:xfrm>
            <a:off x="228600" y="4901184"/>
            <a:ext cx="3865552" cy="2423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C5DC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Gruppo PRIMI – SITEB  ·  Membrane Impermeabilizzanti per </a:t>
            </a:r>
            <a:r>
              <a:rPr lang="en-US" sz="850" dirty="0" err="1">
                <a:solidFill>
                  <a:srgbClr val="C5DC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Coperture</a:t>
            </a:r>
            <a:r>
              <a:rPr lang="en-US" sz="850" dirty="0">
                <a:solidFill>
                  <a:srgbClr val="C5DC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- </a:t>
            </a:r>
            <a:r>
              <a:rPr lang="en-US" sz="850" dirty="0" err="1">
                <a:solidFill>
                  <a:srgbClr val="C5DC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Caratteristiche</a:t>
            </a:r>
            <a:endParaRPr lang="en-US" sz="850" dirty="0"/>
          </a:p>
        </p:txBody>
      </p:sp>
      <p:pic>
        <p:nvPicPr>
          <p:cNvPr id="5" name="Image 0" descr="preencoded.png">
            <a:extLst>
              <a:ext uri="{FF2B5EF4-FFF2-40B4-BE49-F238E27FC236}">
                <a16:creationId xmlns:a16="http://schemas.microsoft.com/office/drawing/2014/main" id="{8E545BA5-6132-1E29-4359-F092C7E193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3256" y="108798"/>
            <a:ext cx="1298448" cy="768096"/>
          </a:xfrm>
          <a:prstGeom prst="rect">
            <a:avLst/>
          </a:prstGeom>
        </p:spPr>
      </p:pic>
      <p:pic>
        <p:nvPicPr>
          <p:cNvPr id="10" name="Image 1" descr="preencoded.png">
            <a:extLst>
              <a:ext uri="{FF2B5EF4-FFF2-40B4-BE49-F238E27FC236}">
                <a16:creationId xmlns:a16="http://schemas.microsoft.com/office/drawing/2014/main" id="{BF2F17BF-0389-5447-484D-E2B8436019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6520" y="106934"/>
            <a:ext cx="1234440" cy="73152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7FB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841248"/>
          </a:xfrm>
          <a:prstGeom prst="rect">
            <a:avLst/>
          </a:prstGeom>
          <a:solidFill>
            <a:srgbClr val="1A3F72"/>
          </a:solidFill>
          <a:ln w="12700">
            <a:solidFill>
              <a:srgbClr val="1A3F72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3" name="Text 1"/>
          <p:cNvSpPr/>
          <p:nvPr/>
        </p:nvSpPr>
        <p:spPr>
          <a:xfrm>
            <a:off x="201168" y="0"/>
            <a:ext cx="59436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22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EN 13707 – Membrane bituminose armate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201168" y="512064"/>
            <a:ext cx="59436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6DD5E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Caratteristiche essenziali e metodi di prova</a:t>
            </a:r>
            <a:endParaRPr lang="en-US" sz="11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36576"/>
            <a:ext cx="1298448" cy="768096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6520" y="54864"/>
            <a:ext cx="1234440" cy="731520"/>
          </a:xfrm>
          <a:prstGeom prst="rect">
            <a:avLst/>
          </a:prstGeom>
        </p:spPr>
      </p:pic>
      <p:sp>
        <p:nvSpPr>
          <p:cNvPr id="8" name="Shape 4"/>
          <p:cNvSpPr/>
          <p:nvPr/>
        </p:nvSpPr>
        <p:spPr>
          <a:xfrm>
            <a:off x="0" y="4901184"/>
            <a:ext cx="9144000" cy="242316"/>
          </a:xfrm>
          <a:prstGeom prst="rect">
            <a:avLst/>
          </a:prstGeom>
          <a:solidFill>
            <a:srgbClr val="1A3F72"/>
          </a:solidFill>
          <a:ln w="12700">
            <a:solidFill>
              <a:srgbClr val="1A3F72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0" name="Text 6"/>
          <p:cNvSpPr/>
          <p:nvPr/>
        </p:nvSpPr>
        <p:spPr>
          <a:xfrm>
            <a:off x="256032" y="932688"/>
            <a:ext cx="8631936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i="1" dirty="0">
                <a:solidFill>
                  <a:srgbClr val="0E9EB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ALCUNE DELLE PRINCIPALI CARATTERISTICHE ESSENZIALI</a:t>
            </a:r>
            <a:endParaRPr lang="en-US" sz="1100" dirty="0"/>
          </a:p>
        </p:txBody>
      </p:sp>
      <p:sp>
        <p:nvSpPr>
          <p:cNvPr id="11" name="Shape 7"/>
          <p:cNvSpPr/>
          <p:nvPr/>
        </p:nvSpPr>
        <p:spPr>
          <a:xfrm>
            <a:off x="256032" y="1261872"/>
            <a:ext cx="4169664" cy="804672"/>
          </a:xfrm>
          <a:prstGeom prst="roundRect">
            <a:avLst>
              <a:gd name="adj" fmla="val 9091"/>
            </a:avLst>
          </a:prstGeom>
          <a:solidFill>
            <a:srgbClr val="E8F6FB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12" name="Shape 8"/>
          <p:cNvSpPr/>
          <p:nvPr/>
        </p:nvSpPr>
        <p:spPr>
          <a:xfrm>
            <a:off x="329184" y="1353312"/>
            <a:ext cx="658368" cy="621792"/>
          </a:xfrm>
          <a:prstGeom prst="roundRect">
            <a:avLst>
              <a:gd name="adj" fmla="val 11765"/>
            </a:avLst>
          </a:prstGeom>
          <a:solidFill>
            <a:srgbClr val="1A3F72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13" name="Text 9"/>
          <p:cNvSpPr/>
          <p:nvPr/>
        </p:nvSpPr>
        <p:spPr>
          <a:xfrm>
            <a:off x="329184" y="1353312"/>
            <a:ext cx="658368" cy="6217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5.2.3</a:t>
            </a:r>
            <a:endParaRPr lang="en-US" sz="750" dirty="0"/>
          </a:p>
        </p:txBody>
      </p:sp>
      <p:sp>
        <p:nvSpPr>
          <p:cNvPr id="14" name="Text 10"/>
          <p:cNvSpPr/>
          <p:nvPr/>
        </p:nvSpPr>
        <p:spPr>
          <a:xfrm>
            <a:off x="1060704" y="1335024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Impermeabilità all'acqua</a:t>
            </a:r>
            <a:endParaRPr lang="en-US" sz="1150" dirty="0"/>
          </a:p>
        </p:txBody>
      </p:sp>
      <p:sp>
        <p:nvSpPr>
          <p:cNvPr id="15" name="Text 11"/>
          <p:cNvSpPr/>
          <p:nvPr/>
        </p:nvSpPr>
        <p:spPr>
          <a:xfrm>
            <a:off x="1060704" y="16642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5B7F9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EN 1928 – metodo A o B, 10 kPa – PASS</a:t>
            </a:r>
            <a:endParaRPr lang="en-US" sz="900" dirty="0"/>
          </a:p>
        </p:txBody>
      </p:sp>
      <p:sp>
        <p:nvSpPr>
          <p:cNvPr id="16" name="Shape 12"/>
          <p:cNvSpPr/>
          <p:nvPr/>
        </p:nvSpPr>
        <p:spPr>
          <a:xfrm>
            <a:off x="4700016" y="1261872"/>
            <a:ext cx="4169664" cy="804672"/>
          </a:xfrm>
          <a:prstGeom prst="roundRect">
            <a:avLst>
              <a:gd name="adj" fmla="val 9091"/>
            </a:avLst>
          </a:prstGeom>
          <a:solidFill>
            <a:srgbClr val="EDF9F5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17" name="Shape 13"/>
          <p:cNvSpPr/>
          <p:nvPr/>
        </p:nvSpPr>
        <p:spPr>
          <a:xfrm>
            <a:off x="4773168" y="1353312"/>
            <a:ext cx="658368" cy="621792"/>
          </a:xfrm>
          <a:prstGeom prst="roundRect">
            <a:avLst>
              <a:gd name="adj" fmla="val 11765"/>
            </a:avLst>
          </a:prstGeom>
          <a:solidFill>
            <a:srgbClr val="1A3F72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18" name="Text 14"/>
          <p:cNvSpPr/>
          <p:nvPr/>
        </p:nvSpPr>
        <p:spPr>
          <a:xfrm>
            <a:off x="4773168" y="1353312"/>
            <a:ext cx="658368" cy="6217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5.2.10</a:t>
            </a:r>
            <a:endParaRPr lang="en-US" sz="750" dirty="0"/>
          </a:p>
        </p:txBody>
      </p:sp>
      <p:sp>
        <p:nvSpPr>
          <p:cNvPr id="19" name="Text 15"/>
          <p:cNvSpPr/>
          <p:nvPr/>
        </p:nvSpPr>
        <p:spPr>
          <a:xfrm>
            <a:off x="5504688" y="1335024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Resistenza a trazione</a:t>
            </a:r>
            <a:endParaRPr lang="en-US" sz="1150" dirty="0"/>
          </a:p>
        </p:txBody>
      </p:sp>
      <p:sp>
        <p:nvSpPr>
          <p:cNvPr id="20" name="Text 16"/>
          <p:cNvSpPr/>
          <p:nvPr/>
        </p:nvSpPr>
        <p:spPr>
          <a:xfrm>
            <a:off x="5504688" y="16642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5B7F9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EN 12311-1 – forza max e allungamento</a:t>
            </a:r>
            <a:endParaRPr lang="en-US" sz="900" dirty="0"/>
          </a:p>
        </p:txBody>
      </p:sp>
      <p:sp>
        <p:nvSpPr>
          <p:cNvPr id="21" name="Shape 17"/>
          <p:cNvSpPr/>
          <p:nvPr/>
        </p:nvSpPr>
        <p:spPr>
          <a:xfrm>
            <a:off x="256032" y="2176272"/>
            <a:ext cx="4169664" cy="804672"/>
          </a:xfrm>
          <a:prstGeom prst="roundRect">
            <a:avLst>
              <a:gd name="adj" fmla="val 9091"/>
            </a:avLst>
          </a:prstGeom>
          <a:solidFill>
            <a:srgbClr val="E8F6FB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22" name="Shape 18"/>
          <p:cNvSpPr/>
          <p:nvPr/>
        </p:nvSpPr>
        <p:spPr>
          <a:xfrm>
            <a:off x="329184" y="2267712"/>
            <a:ext cx="658368" cy="621792"/>
          </a:xfrm>
          <a:prstGeom prst="roundRect">
            <a:avLst>
              <a:gd name="adj" fmla="val 11765"/>
            </a:avLst>
          </a:prstGeom>
          <a:solidFill>
            <a:srgbClr val="1A3F72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23" name="Text 19"/>
          <p:cNvSpPr/>
          <p:nvPr/>
        </p:nvSpPr>
        <p:spPr>
          <a:xfrm>
            <a:off x="329184" y="2267712"/>
            <a:ext cx="658368" cy="6217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5.2.13</a:t>
            </a:r>
            <a:endParaRPr lang="en-US" sz="750" dirty="0"/>
          </a:p>
        </p:txBody>
      </p:sp>
      <p:sp>
        <p:nvSpPr>
          <p:cNvPr id="24" name="Text 20"/>
          <p:cNvSpPr/>
          <p:nvPr/>
        </p:nvSpPr>
        <p:spPr>
          <a:xfrm>
            <a:off x="1060704" y="2249424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Stabilità</a:t>
            </a:r>
            <a:r>
              <a:rPr lang="en-US" sz="115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</a:t>
            </a:r>
            <a:r>
              <a:rPr lang="en-US" sz="1150" b="1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dimensionale</a:t>
            </a:r>
            <a:endParaRPr lang="en-US" sz="1150" dirty="0"/>
          </a:p>
        </p:txBody>
      </p:sp>
      <p:sp>
        <p:nvSpPr>
          <p:cNvPr id="25" name="Text 21"/>
          <p:cNvSpPr/>
          <p:nvPr/>
        </p:nvSpPr>
        <p:spPr>
          <a:xfrm>
            <a:off x="1060704" y="25786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5B7F9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EN 1107-1</a:t>
            </a:r>
            <a:endParaRPr lang="en-US" sz="900" dirty="0"/>
          </a:p>
        </p:txBody>
      </p:sp>
      <p:sp>
        <p:nvSpPr>
          <p:cNvPr id="26" name="Shape 22"/>
          <p:cNvSpPr/>
          <p:nvPr/>
        </p:nvSpPr>
        <p:spPr>
          <a:xfrm>
            <a:off x="4700016" y="2176272"/>
            <a:ext cx="4169664" cy="804672"/>
          </a:xfrm>
          <a:prstGeom prst="roundRect">
            <a:avLst>
              <a:gd name="adj" fmla="val 9091"/>
            </a:avLst>
          </a:prstGeom>
          <a:solidFill>
            <a:srgbClr val="EDF9F5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27" name="Shape 23"/>
          <p:cNvSpPr/>
          <p:nvPr/>
        </p:nvSpPr>
        <p:spPr>
          <a:xfrm>
            <a:off x="4773168" y="2267712"/>
            <a:ext cx="658368" cy="621792"/>
          </a:xfrm>
          <a:prstGeom prst="roundRect">
            <a:avLst>
              <a:gd name="adj" fmla="val 11765"/>
            </a:avLst>
          </a:prstGeom>
          <a:solidFill>
            <a:srgbClr val="1A3F72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28" name="Text 24"/>
          <p:cNvSpPr/>
          <p:nvPr/>
        </p:nvSpPr>
        <p:spPr>
          <a:xfrm>
            <a:off x="4773168" y="2267712"/>
            <a:ext cx="658368" cy="6217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5.2.17</a:t>
            </a:r>
            <a:endParaRPr lang="en-US" sz="750" dirty="0"/>
          </a:p>
        </p:txBody>
      </p:sp>
      <p:sp>
        <p:nvSpPr>
          <p:cNvPr id="29" name="Text 25"/>
          <p:cNvSpPr/>
          <p:nvPr/>
        </p:nvSpPr>
        <p:spPr>
          <a:xfrm>
            <a:off x="5504688" y="2249424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Flessibilità a bassa temperatura</a:t>
            </a:r>
            <a:endParaRPr lang="en-US" sz="1150" dirty="0"/>
          </a:p>
        </p:txBody>
      </p:sp>
      <p:sp>
        <p:nvSpPr>
          <p:cNvPr id="30" name="Text 26"/>
          <p:cNvSpPr/>
          <p:nvPr/>
        </p:nvSpPr>
        <p:spPr>
          <a:xfrm>
            <a:off x="5504688" y="25786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5B7F9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EN 1109 – valore ≤ MLV</a:t>
            </a:r>
            <a:endParaRPr lang="en-US" sz="900" dirty="0"/>
          </a:p>
        </p:txBody>
      </p:sp>
      <p:sp>
        <p:nvSpPr>
          <p:cNvPr id="31" name="Shape 27"/>
          <p:cNvSpPr/>
          <p:nvPr/>
        </p:nvSpPr>
        <p:spPr>
          <a:xfrm>
            <a:off x="256032" y="3090672"/>
            <a:ext cx="4169664" cy="804672"/>
          </a:xfrm>
          <a:prstGeom prst="roundRect">
            <a:avLst>
              <a:gd name="adj" fmla="val 9091"/>
            </a:avLst>
          </a:prstGeom>
          <a:solidFill>
            <a:srgbClr val="E8F6FB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32" name="Shape 28"/>
          <p:cNvSpPr/>
          <p:nvPr/>
        </p:nvSpPr>
        <p:spPr>
          <a:xfrm>
            <a:off x="329184" y="3182112"/>
            <a:ext cx="658368" cy="621792"/>
          </a:xfrm>
          <a:prstGeom prst="roundRect">
            <a:avLst>
              <a:gd name="adj" fmla="val 11765"/>
            </a:avLst>
          </a:prstGeom>
          <a:solidFill>
            <a:srgbClr val="1A3F72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33" name="Text 29"/>
          <p:cNvSpPr/>
          <p:nvPr/>
        </p:nvSpPr>
        <p:spPr>
          <a:xfrm>
            <a:off x="329184" y="3182112"/>
            <a:ext cx="658368" cy="6217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5.2.18</a:t>
            </a:r>
            <a:endParaRPr lang="en-US" sz="750" dirty="0"/>
          </a:p>
        </p:txBody>
      </p:sp>
      <p:sp>
        <p:nvSpPr>
          <p:cNvPr id="34" name="Text 30"/>
          <p:cNvSpPr/>
          <p:nvPr/>
        </p:nvSpPr>
        <p:spPr>
          <a:xfrm>
            <a:off x="1060704" y="3163824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Stabilità alla T° elevata</a:t>
            </a:r>
            <a:endParaRPr lang="en-US" sz="1150" dirty="0"/>
          </a:p>
        </p:txBody>
      </p:sp>
      <p:sp>
        <p:nvSpPr>
          <p:cNvPr id="35" name="Text 31"/>
          <p:cNvSpPr/>
          <p:nvPr/>
        </p:nvSpPr>
        <p:spPr>
          <a:xfrm>
            <a:off x="1060704" y="34930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5B7F9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EN 1110 – resistenza allo scorrimento</a:t>
            </a:r>
            <a:endParaRPr lang="en-US" sz="900" dirty="0"/>
          </a:p>
        </p:txBody>
      </p:sp>
      <p:sp>
        <p:nvSpPr>
          <p:cNvPr id="36" name="Shape 32"/>
          <p:cNvSpPr/>
          <p:nvPr/>
        </p:nvSpPr>
        <p:spPr>
          <a:xfrm>
            <a:off x="4700016" y="3090672"/>
            <a:ext cx="4169664" cy="804672"/>
          </a:xfrm>
          <a:prstGeom prst="roundRect">
            <a:avLst>
              <a:gd name="adj" fmla="val 9091"/>
            </a:avLst>
          </a:prstGeom>
          <a:solidFill>
            <a:srgbClr val="EDF9F5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37" name="Shape 33"/>
          <p:cNvSpPr/>
          <p:nvPr/>
        </p:nvSpPr>
        <p:spPr>
          <a:xfrm>
            <a:off x="4773168" y="3182112"/>
            <a:ext cx="658368" cy="621792"/>
          </a:xfrm>
          <a:prstGeom prst="roundRect">
            <a:avLst>
              <a:gd name="adj" fmla="val 11765"/>
            </a:avLst>
          </a:prstGeom>
          <a:solidFill>
            <a:srgbClr val="1A3F72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38" name="Text 34"/>
          <p:cNvSpPr/>
          <p:nvPr/>
        </p:nvSpPr>
        <p:spPr>
          <a:xfrm>
            <a:off x="4773168" y="3182112"/>
            <a:ext cx="658368" cy="6217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5.2.5.1</a:t>
            </a:r>
            <a:endParaRPr lang="en-US" sz="750" dirty="0"/>
          </a:p>
        </p:txBody>
      </p:sp>
      <p:sp>
        <p:nvSpPr>
          <p:cNvPr id="39" name="Text 35"/>
          <p:cNvSpPr/>
          <p:nvPr/>
        </p:nvSpPr>
        <p:spPr>
          <a:xfrm>
            <a:off x="5504688" y="3163824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Comportamento al fuoco </a:t>
            </a:r>
            <a:r>
              <a:rPr lang="en-US" sz="1150" b="1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esterno</a:t>
            </a:r>
            <a:r>
              <a:rPr lang="en-US" sz="115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(</a:t>
            </a:r>
            <a:r>
              <a:rPr lang="en-US" sz="1150" b="1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prestazione</a:t>
            </a:r>
            <a:r>
              <a:rPr lang="en-US" sz="115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di </a:t>
            </a:r>
            <a:r>
              <a:rPr lang="en-US" sz="1150" b="1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sistema</a:t>
            </a:r>
            <a:r>
              <a:rPr lang="en-US" sz="115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)</a:t>
            </a:r>
            <a:endParaRPr lang="en-US" sz="1150" dirty="0"/>
          </a:p>
        </p:txBody>
      </p:sp>
      <p:sp>
        <p:nvSpPr>
          <p:cNvPr id="40" name="Text 36"/>
          <p:cNvSpPr/>
          <p:nvPr/>
        </p:nvSpPr>
        <p:spPr>
          <a:xfrm>
            <a:off x="5504688" y="34930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5B7F9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CEN/TS 1187 – EN 13501-5 classe BROOF</a:t>
            </a:r>
            <a:endParaRPr lang="en-US" sz="900" dirty="0"/>
          </a:p>
        </p:txBody>
      </p:sp>
      <p:sp>
        <p:nvSpPr>
          <p:cNvPr id="41" name="Shape 37"/>
          <p:cNvSpPr/>
          <p:nvPr/>
        </p:nvSpPr>
        <p:spPr>
          <a:xfrm>
            <a:off x="256032" y="4005072"/>
            <a:ext cx="4169664" cy="804672"/>
          </a:xfrm>
          <a:prstGeom prst="roundRect">
            <a:avLst>
              <a:gd name="adj" fmla="val 9091"/>
            </a:avLst>
          </a:prstGeom>
          <a:solidFill>
            <a:srgbClr val="E8F6FB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42" name="Shape 38"/>
          <p:cNvSpPr/>
          <p:nvPr/>
        </p:nvSpPr>
        <p:spPr>
          <a:xfrm>
            <a:off x="329184" y="4096512"/>
            <a:ext cx="658368" cy="621792"/>
          </a:xfrm>
          <a:prstGeom prst="roundRect">
            <a:avLst>
              <a:gd name="adj" fmla="val 11765"/>
            </a:avLst>
          </a:prstGeom>
          <a:solidFill>
            <a:srgbClr val="1A3F72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43" name="Text 39"/>
          <p:cNvSpPr/>
          <p:nvPr/>
        </p:nvSpPr>
        <p:spPr>
          <a:xfrm>
            <a:off x="329184" y="4096512"/>
            <a:ext cx="658368" cy="6217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5.2.5.2</a:t>
            </a:r>
            <a:endParaRPr lang="en-US" sz="750" dirty="0"/>
          </a:p>
        </p:txBody>
      </p:sp>
      <p:sp>
        <p:nvSpPr>
          <p:cNvPr id="44" name="Text 40"/>
          <p:cNvSpPr/>
          <p:nvPr/>
        </p:nvSpPr>
        <p:spPr>
          <a:xfrm>
            <a:off x="1060704" y="4078224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Reazione al fuoco (</a:t>
            </a:r>
            <a:r>
              <a:rPr lang="en-US" sz="1150" b="1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limitata</a:t>
            </a:r>
            <a:r>
              <a:rPr lang="en-US" sz="115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alla </a:t>
            </a:r>
            <a:r>
              <a:rPr lang="en-US" sz="1150" b="1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classe</a:t>
            </a:r>
            <a:r>
              <a:rPr lang="en-US" sz="115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E)</a:t>
            </a:r>
            <a:endParaRPr lang="en-US" sz="1150" dirty="0"/>
          </a:p>
        </p:txBody>
      </p:sp>
      <p:sp>
        <p:nvSpPr>
          <p:cNvPr id="45" name="Text 41"/>
          <p:cNvSpPr/>
          <p:nvPr/>
        </p:nvSpPr>
        <p:spPr>
          <a:xfrm>
            <a:off x="1060704" y="44074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5B7F9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EN 13501-1 · EN ISO 11925-2</a:t>
            </a:r>
            <a:endParaRPr lang="en-US" sz="900" dirty="0"/>
          </a:p>
        </p:txBody>
      </p:sp>
      <p:sp>
        <p:nvSpPr>
          <p:cNvPr id="46" name="Shape 42"/>
          <p:cNvSpPr/>
          <p:nvPr/>
        </p:nvSpPr>
        <p:spPr>
          <a:xfrm>
            <a:off x="4700016" y="4005072"/>
            <a:ext cx="4169664" cy="804672"/>
          </a:xfrm>
          <a:prstGeom prst="roundRect">
            <a:avLst>
              <a:gd name="adj" fmla="val 9091"/>
            </a:avLst>
          </a:prstGeom>
          <a:solidFill>
            <a:srgbClr val="EDF9F5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47" name="Shape 43"/>
          <p:cNvSpPr/>
          <p:nvPr/>
        </p:nvSpPr>
        <p:spPr>
          <a:xfrm>
            <a:off x="4773168" y="4096512"/>
            <a:ext cx="658368" cy="621792"/>
          </a:xfrm>
          <a:prstGeom prst="roundRect">
            <a:avLst>
              <a:gd name="adj" fmla="val 11765"/>
            </a:avLst>
          </a:prstGeom>
          <a:solidFill>
            <a:srgbClr val="1A3F72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48" name="Text 44"/>
          <p:cNvSpPr/>
          <p:nvPr/>
        </p:nvSpPr>
        <p:spPr>
          <a:xfrm>
            <a:off x="4773168" y="4096512"/>
            <a:ext cx="658368" cy="6217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5.2.19</a:t>
            </a:r>
            <a:endParaRPr lang="en-US" sz="750" dirty="0"/>
          </a:p>
        </p:txBody>
      </p:sp>
      <p:sp>
        <p:nvSpPr>
          <p:cNvPr id="49" name="Text 45"/>
          <p:cNvSpPr/>
          <p:nvPr/>
        </p:nvSpPr>
        <p:spPr>
          <a:xfrm>
            <a:off x="5504688" y="4078224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Invecchiamento artificiale</a:t>
            </a:r>
            <a:endParaRPr lang="en-US" sz="1150" dirty="0"/>
          </a:p>
        </p:txBody>
      </p:sp>
      <p:sp>
        <p:nvSpPr>
          <p:cNvPr id="50" name="Text 46"/>
          <p:cNvSpPr/>
          <p:nvPr/>
        </p:nvSpPr>
        <p:spPr>
          <a:xfrm>
            <a:off x="5504688" y="44074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5B7F9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EN 1296 (12 sett.) </a:t>
            </a:r>
          </a:p>
          <a:p>
            <a:pPr marL="0" indent="0">
              <a:buNone/>
            </a:pPr>
            <a:r>
              <a:rPr lang="en-US" sz="900" dirty="0">
                <a:solidFill>
                  <a:srgbClr val="5B7F9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EN 1297  (1000h) </a:t>
            </a:r>
            <a:r>
              <a:rPr lang="en-US" sz="900" dirty="0">
                <a:solidFill>
                  <a:srgbClr val="5B7F96"/>
                </a:solidFill>
                <a:latin typeface="Calibri" pitchFamily="34" charset="0"/>
                <a:ea typeface="Calibri" pitchFamily="34" charset="-122"/>
                <a:cs typeface="Calibri" pitchFamily="34" charset="-120"/>
                <a:sym typeface="Wingdings" panose="05000000000000000000" pitchFamily="2" charset="2"/>
              </a:rPr>
              <a:t> membrane </a:t>
            </a:r>
            <a:r>
              <a:rPr lang="en-US" sz="900" dirty="0" err="1">
                <a:solidFill>
                  <a:srgbClr val="5B7F96"/>
                </a:solidFill>
                <a:latin typeface="Calibri" pitchFamily="34" charset="0"/>
                <a:ea typeface="Calibri" pitchFamily="34" charset="-122"/>
                <a:cs typeface="Calibri" pitchFamily="34" charset="-120"/>
                <a:sym typeface="Wingdings" panose="05000000000000000000" pitchFamily="2" charset="2"/>
              </a:rPr>
              <a:t>esposte</a:t>
            </a:r>
            <a:r>
              <a:rPr lang="en-US" sz="900" dirty="0">
                <a:solidFill>
                  <a:srgbClr val="5B7F96"/>
                </a:solidFill>
                <a:latin typeface="Calibri" pitchFamily="34" charset="0"/>
                <a:ea typeface="Calibri" pitchFamily="34" charset="-122"/>
                <a:cs typeface="Calibri" pitchFamily="34" charset="-120"/>
                <a:sym typeface="Wingdings" panose="05000000000000000000" pitchFamily="2" charset="2"/>
              </a:rPr>
              <a:t> UV</a:t>
            </a:r>
            <a:endParaRPr lang="en-US" sz="900" dirty="0"/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A6906CFB-FEBE-0ECE-2309-DEAF57A5679C}"/>
              </a:ext>
            </a:extLst>
          </p:cNvPr>
          <p:cNvSpPr/>
          <p:nvPr/>
        </p:nvSpPr>
        <p:spPr>
          <a:xfrm>
            <a:off x="228600" y="4901184"/>
            <a:ext cx="3865552" cy="2423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C5DC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Gruppo PRIMI – SITEB  ·  Membrane Impermeabilizzanti per </a:t>
            </a:r>
            <a:r>
              <a:rPr lang="en-US" sz="850" dirty="0" err="1">
                <a:solidFill>
                  <a:srgbClr val="C5DC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Coperture</a:t>
            </a:r>
            <a:r>
              <a:rPr lang="en-US" sz="850" dirty="0">
                <a:solidFill>
                  <a:srgbClr val="C5DC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- </a:t>
            </a:r>
            <a:r>
              <a:rPr lang="en-US" sz="850" dirty="0" err="1">
                <a:solidFill>
                  <a:srgbClr val="C5DC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Caratteristiche</a:t>
            </a:r>
            <a:endParaRPr lang="en-US" sz="8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841248"/>
          </a:xfrm>
          <a:prstGeom prst="rect">
            <a:avLst/>
          </a:prstGeom>
          <a:solidFill>
            <a:srgbClr val="1A3F72"/>
          </a:solidFill>
          <a:ln w="12700">
            <a:solidFill>
              <a:srgbClr val="1A3F72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3" name="Text 1"/>
          <p:cNvSpPr/>
          <p:nvPr/>
        </p:nvSpPr>
        <p:spPr>
          <a:xfrm>
            <a:off x="201168" y="0"/>
            <a:ext cx="59436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22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EN 13956 – Membrane sintetiche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201168" y="512064"/>
            <a:ext cx="59436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6DD5E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Caratteristiche essenziali e marcatura CE</a:t>
            </a:r>
            <a:endParaRPr lang="en-US" sz="11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36576"/>
            <a:ext cx="1298448" cy="768096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6520" y="54864"/>
            <a:ext cx="1234440" cy="731520"/>
          </a:xfrm>
          <a:prstGeom prst="rect">
            <a:avLst/>
          </a:prstGeom>
        </p:spPr>
      </p:pic>
      <p:sp>
        <p:nvSpPr>
          <p:cNvPr id="8" name="Shape 4"/>
          <p:cNvSpPr/>
          <p:nvPr/>
        </p:nvSpPr>
        <p:spPr>
          <a:xfrm>
            <a:off x="0" y="4901184"/>
            <a:ext cx="9144000" cy="242316"/>
          </a:xfrm>
          <a:prstGeom prst="rect">
            <a:avLst/>
          </a:prstGeom>
          <a:solidFill>
            <a:srgbClr val="1A3F72"/>
          </a:solidFill>
          <a:ln w="12700">
            <a:solidFill>
              <a:srgbClr val="1A3F72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1" name="Shape 7"/>
          <p:cNvSpPr/>
          <p:nvPr/>
        </p:nvSpPr>
        <p:spPr>
          <a:xfrm>
            <a:off x="256032" y="1126188"/>
            <a:ext cx="4169664" cy="804672"/>
          </a:xfrm>
          <a:prstGeom prst="roundRect">
            <a:avLst>
              <a:gd name="adj" fmla="val 9091"/>
            </a:avLst>
          </a:prstGeom>
          <a:solidFill>
            <a:srgbClr val="E8F6FB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12" name="Shape 8"/>
          <p:cNvSpPr/>
          <p:nvPr/>
        </p:nvSpPr>
        <p:spPr>
          <a:xfrm>
            <a:off x="329184" y="1217628"/>
            <a:ext cx="658368" cy="621792"/>
          </a:xfrm>
          <a:prstGeom prst="roundRect">
            <a:avLst>
              <a:gd name="adj" fmla="val 11765"/>
            </a:avLst>
          </a:prstGeom>
          <a:solidFill>
            <a:srgbClr val="0E9EBD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13" name="Text 9"/>
          <p:cNvSpPr/>
          <p:nvPr/>
        </p:nvSpPr>
        <p:spPr>
          <a:xfrm>
            <a:off x="329184" y="1217628"/>
            <a:ext cx="658368" cy="6217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5.2.3</a:t>
            </a:r>
            <a:endParaRPr lang="en-US" sz="750" dirty="0"/>
          </a:p>
        </p:txBody>
      </p:sp>
      <p:sp>
        <p:nvSpPr>
          <p:cNvPr id="14" name="Text 10"/>
          <p:cNvSpPr/>
          <p:nvPr/>
        </p:nvSpPr>
        <p:spPr>
          <a:xfrm>
            <a:off x="1060704" y="1199340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Impermeabilità all'acqua</a:t>
            </a:r>
            <a:endParaRPr lang="en-US" sz="1150" dirty="0"/>
          </a:p>
        </p:txBody>
      </p:sp>
      <p:sp>
        <p:nvSpPr>
          <p:cNvPr id="15" name="Text 11"/>
          <p:cNvSpPr/>
          <p:nvPr/>
        </p:nvSpPr>
        <p:spPr>
          <a:xfrm>
            <a:off x="1060704" y="1528524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5B7F9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EN 1928 – metodo B, 10 kPa – PASS</a:t>
            </a:r>
            <a:endParaRPr lang="en-US" sz="900" dirty="0"/>
          </a:p>
        </p:txBody>
      </p:sp>
      <p:sp>
        <p:nvSpPr>
          <p:cNvPr id="16" name="Shape 12"/>
          <p:cNvSpPr/>
          <p:nvPr/>
        </p:nvSpPr>
        <p:spPr>
          <a:xfrm>
            <a:off x="4700016" y="1126188"/>
            <a:ext cx="4169664" cy="804672"/>
          </a:xfrm>
          <a:prstGeom prst="roundRect">
            <a:avLst>
              <a:gd name="adj" fmla="val 9091"/>
            </a:avLst>
          </a:prstGeom>
          <a:solidFill>
            <a:srgbClr val="EDF9F5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17" name="Shape 13"/>
          <p:cNvSpPr/>
          <p:nvPr/>
        </p:nvSpPr>
        <p:spPr>
          <a:xfrm>
            <a:off x="4773168" y="1217628"/>
            <a:ext cx="658368" cy="621792"/>
          </a:xfrm>
          <a:prstGeom prst="roundRect">
            <a:avLst>
              <a:gd name="adj" fmla="val 11765"/>
            </a:avLst>
          </a:prstGeom>
          <a:solidFill>
            <a:srgbClr val="0E9EBD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18" name="Text 14"/>
          <p:cNvSpPr/>
          <p:nvPr/>
        </p:nvSpPr>
        <p:spPr>
          <a:xfrm>
            <a:off x="4773168" y="1217628"/>
            <a:ext cx="658368" cy="6217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5.2.9</a:t>
            </a:r>
            <a:endParaRPr lang="en-US" sz="750" dirty="0"/>
          </a:p>
        </p:txBody>
      </p:sp>
      <p:sp>
        <p:nvSpPr>
          <p:cNvPr id="19" name="Text 15"/>
          <p:cNvSpPr/>
          <p:nvPr/>
        </p:nvSpPr>
        <p:spPr>
          <a:xfrm>
            <a:off x="5504688" y="1199340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Resistenza a trazione</a:t>
            </a:r>
            <a:endParaRPr lang="en-US" sz="1150" dirty="0"/>
          </a:p>
        </p:txBody>
      </p:sp>
      <p:sp>
        <p:nvSpPr>
          <p:cNvPr id="20" name="Text 16"/>
          <p:cNvSpPr/>
          <p:nvPr/>
        </p:nvSpPr>
        <p:spPr>
          <a:xfrm>
            <a:off x="5504688" y="1528524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5B7F9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EN 12311-2 – metodo A o B</a:t>
            </a:r>
            <a:endParaRPr lang="en-US" sz="900" dirty="0"/>
          </a:p>
        </p:txBody>
      </p:sp>
      <p:sp>
        <p:nvSpPr>
          <p:cNvPr id="21" name="Shape 17"/>
          <p:cNvSpPr/>
          <p:nvPr/>
        </p:nvSpPr>
        <p:spPr>
          <a:xfrm>
            <a:off x="256032" y="2040588"/>
            <a:ext cx="4169664" cy="804672"/>
          </a:xfrm>
          <a:prstGeom prst="roundRect">
            <a:avLst>
              <a:gd name="adj" fmla="val 9091"/>
            </a:avLst>
          </a:prstGeom>
          <a:solidFill>
            <a:srgbClr val="E8F6FB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22" name="Shape 18"/>
          <p:cNvSpPr/>
          <p:nvPr/>
        </p:nvSpPr>
        <p:spPr>
          <a:xfrm>
            <a:off x="329184" y="2132028"/>
            <a:ext cx="658368" cy="621792"/>
          </a:xfrm>
          <a:prstGeom prst="roundRect">
            <a:avLst>
              <a:gd name="adj" fmla="val 11765"/>
            </a:avLst>
          </a:prstGeom>
          <a:solidFill>
            <a:srgbClr val="0E9EBD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23" name="Text 19"/>
          <p:cNvSpPr/>
          <p:nvPr/>
        </p:nvSpPr>
        <p:spPr>
          <a:xfrm>
            <a:off x="329184" y="2132028"/>
            <a:ext cx="658368" cy="6217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5.2.7</a:t>
            </a:r>
            <a:endParaRPr lang="en-US" sz="750" dirty="0"/>
          </a:p>
        </p:txBody>
      </p:sp>
      <p:sp>
        <p:nvSpPr>
          <p:cNvPr id="24" name="Text 20"/>
          <p:cNvSpPr/>
          <p:nvPr/>
        </p:nvSpPr>
        <p:spPr>
          <a:xfrm>
            <a:off x="1060704" y="2113740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Resistenza dei giunti</a:t>
            </a:r>
            <a:endParaRPr lang="en-US" sz="1150" dirty="0"/>
          </a:p>
        </p:txBody>
      </p:sp>
      <p:sp>
        <p:nvSpPr>
          <p:cNvPr id="25" name="Text 21"/>
          <p:cNvSpPr/>
          <p:nvPr/>
        </p:nvSpPr>
        <p:spPr>
          <a:xfrm>
            <a:off x="1060704" y="2442924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5B7F9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EN 12316-2 pelatura · EN 12317-2 taglio</a:t>
            </a:r>
            <a:endParaRPr lang="en-US" sz="900" dirty="0"/>
          </a:p>
        </p:txBody>
      </p:sp>
      <p:sp>
        <p:nvSpPr>
          <p:cNvPr id="26" name="Shape 22"/>
          <p:cNvSpPr/>
          <p:nvPr/>
        </p:nvSpPr>
        <p:spPr>
          <a:xfrm>
            <a:off x="4700016" y="2040588"/>
            <a:ext cx="4169664" cy="804672"/>
          </a:xfrm>
          <a:prstGeom prst="roundRect">
            <a:avLst>
              <a:gd name="adj" fmla="val 9091"/>
            </a:avLst>
          </a:prstGeom>
          <a:solidFill>
            <a:srgbClr val="EDF9F5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27" name="Shape 23"/>
          <p:cNvSpPr/>
          <p:nvPr/>
        </p:nvSpPr>
        <p:spPr>
          <a:xfrm>
            <a:off x="4773168" y="2132028"/>
            <a:ext cx="658368" cy="621792"/>
          </a:xfrm>
          <a:prstGeom prst="roundRect">
            <a:avLst>
              <a:gd name="adj" fmla="val 11765"/>
            </a:avLst>
          </a:prstGeom>
          <a:solidFill>
            <a:srgbClr val="0E9EBD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28" name="Text 24"/>
          <p:cNvSpPr/>
          <p:nvPr/>
        </p:nvSpPr>
        <p:spPr>
          <a:xfrm>
            <a:off x="4773168" y="2132028"/>
            <a:ext cx="658368" cy="6217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5.2.14</a:t>
            </a:r>
            <a:endParaRPr lang="en-US" sz="750" dirty="0"/>
          </a:p>
        </p:txBody>
      </p:sp>
      <p:sp>
        <p:nvSpPr>
          <p:cNvPr id="29" name="Text 25"/>
          <p:cNvSpPr/>
          <p:nvPr/>
        </p:nvSpPr>
        <p:spPr>
          <a:xfrm>
            <a:off x="5504688" y="2113740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Resistenza al </a:t>
            </a:r>
            <a:r>
              <a:rPr lang="en-US" sz="1150" b="1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punzonamento</a:t>
            </a:r>
            <a:r>
              <a:rPr lang="en-US" sz="115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</a:t>
            </a:r>
            <a:r>
              <a:rPr lang="en-US" sz="1150" b="1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dinamico</a:t>
            </a:r>
            <a:r>
              <a:rPr lang="en-US" sz="115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</a:t>
            </a:r>
            <a:endParaRPr lang="en-US" sz="1150" dirty="0"/>
          </a:p>
        </p:txBody>
      </p:sp>
      <p:sp>
        <p:nvSpPr>
          <p:cNvPr id="30" name="Text 26"/>
          <p:cNvSpPr/>
          <p:nvPr/>
        </p:nvSpPr>
        <p:spPr>
          <a:xfrm>
            <a:off x="5504688" y="2442924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5B7F9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EN 12691 met. A</a:t>
            </a:r>
            <a:endParaRPr lang="en-US" sz="900" dirty="0"/>
          </a:p>
        </p:txBody>
      </p:sp>
      <p:sp>
        <p:nvSpPr>
          <p:cNvPr id="31" name="Shape 27"/>
          <p:cNvSpPr/>
          <p:nvPr/>
        </p:nvSpPr>
        <p:spPr>
          <a:xfrm>
            <a:off x="256032" y="2954988"/>
            <a:ext cx="4169664" cy="804672"/>
          </a:xfrm>
          <a:prstGeom prst="roundRect">
            <a:avLst>
              <a:gd name="adj" fmla="val 9091"/>
            </a:avLst>
          </a:prstGeom>
          <a:solidFill>
            <a:srgbClr val="E8F6FB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32" name="Shape 28"/>
          <p:cNvSpPr/>
          <p:nvPr/>
        </p:nvSpPr>
        <p:spPr>
          <a:xfrm>
            <a:off x="329184" y="3046428"/>
            <a:ext cx="658368" cy="621792"/>
          </a:xfrm>
          <a:prstGeom prst="roundRect">
            <a:avLst>
              <a:gd name="adj" fmla="val 11765"/>
            </a:avLst>
          </a:prstGeom>
          <a:solidFill>
            <a:srgbClr val="0E9EBD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33" name="Text 29"/>
          <p:cNvSpPr/>
          <p:nvPr/>
        </p:nvSpPr>
        <p:spPr>
          <a:xfrm>
            <a:off x="329184" y="3046428"/>
            <a:ext cx="658368" cy="6217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5.2.16</a:t>
            </a:r>
            <a:endParaRPr lang="en-US" sz="750" dirty="0"/>
          </a:p>
        </p:txBody>
      </p:sp>
      <p:sp>
        <p:nvSpPr>
          <p:cNvPr id="34" name="Text 30"/>
          <p:cNvSpPr/>
          <p:nvPr/>
        </p:nvSpPr>
        <p:spPr>
          <a:xfrm>
            <a:off x="1060704" y="3028140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Durabilità – esposizione UV</a:t>
            </a:r>
            <a:endParaRPr lang="en-US" sz="1150" dirty="0"/>
          </a:p>
        </p:txBody>
      </p:sp>
      <p:sp>
        <p:nvSpPr>
          <p:cNvPr id="35" name="Text 31"/>
          <p:cNvSpPr/>
          <p:nvPr/>
        </p:nvSpPr>
        <p:spPr>
          <a:xfrm>
            <a:off x="1060704" y="3357324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5B7F9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EN 1297 – 1000 h, esame visivo</a:t>
            </a:r>
            <a:endParaRPr lang="en-US" sz="900" dirty="0"/>
          </a:p>
        </p:txBody>
      </p:sp>
      <p:sp>
        <p:nvSpPr>
          <p:cNvPr id="36" name="Shape 32"/>
          <p:cNvSpPr/>
          <p:nvPr/>
        </p:nvSpPr>
        <p:spPr>
          <a:xfrm>
            <a:off x="4700016" y="2954988"/>
            <a:ext cx="4169664" cy="804672"/>
          </a:xfrm>
          <a:prstGeom prst="roundRect">
            <a:avLst>
              <a:gd name="adj" fmla="val 9091"/>
            </a:avLst>
          </a:prstGeom>
          <a:solidFill>
            <a:srgbClr val="EDF9F5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37" name="Shape 33"/>
          <p:cNvSpPr/>
          <p:nvPr/>
        </p:nvSpPr>
        <p:spPr>
          <a:xfrm>
            <a:off x="4773168" y="3046428"/>
            <a:ext cx="658368" cy="621792"/>
          </a:xfrm>
          <a:prstGeom prst="roundRect">
            <a:avLst>
              <a:gd name="adj" fmla="val 11765"/>
            </a:avLst>
          </a:prstGeom>
          <a:solidFill>
            <a:srgbClr val="0E9EBD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38" name="Text 34"/>
          <p:cNvSpPr/>
          <p:nvPr/>
        </p:nvSpPr>
        <p:spPr>
          <a:xfrm>
            <a:off x="4773168" y="3046428"/>
            <a:ext cx="658368" cy="6217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5.2.15</a:t>
            </a:r>
            <a:endParaRPr lang="en-US" sz="750" dirty="0"/>
          </a:p>
        </p:txBody>
      </p:sp>
      <p:sp>
        <p:nvSpPr>
          <p:cNvPr id="39" name="Text 35"/>
          <p:cNvSpPr/>
          <p:nvPr/>
        </p:nvSpPr>
        <p:spPr>
          <a:xfrm>
            <a:off x="5504688" y="3028140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Piegatura a bassa temperatura</a:t>
            </a:r>
            <a:endParaRPr lang="en-US" sz="1150" dirty="0"/>
          </a:p>
        </p:txBody>
      </p:sp>
      <p:sp>
        <p:nvSpPr>
          <p:cNvPr id="40" name="Text 36"/>
          <p:cNvSpPr/>
          <p:nvPr/>
        </p:nvSpPr>
        <p:spPr>
          <a:xfrm>
            <a:off x="5504688" y="3357324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5B7F9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EN 495-5 – superficie superiore</a:t>
            </a:r>
            <a:endParaRPr lang="en-US" sz="900" dirty="0"/>
          </a:p>
        </p:txBody>
      </p:sp>
      <p:sp>
        <p:nvSpPr>
          <p:cNvPr id="41" name="Shape 37"/>
          <p:cNvSpPr/>
          <p:nvPr/>
        </p:nvSpPr>
        <p:spPr>
          <a:xfrm>
            <a:off x="256032" y="3869388"/>
            <a:ext cx="4169664" cy="804672"/>
          </a:xfrm>
          <a:prstGeom prst="roundRect">
            <a:avLst>
              <a:gd name="adj" fmla="val 9091"/>
            </a:avLst>
          </a:prstGeom>
          <a:solidFill>
            <a:srgbClr val="E8F6FB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42" name="Shape 38"/>
          <p:cNvSpPr/>
          <p:nvPr/>
        </p:nvSpPr>
        <p:spPr>
          <a:xfrm>
            <a:off x="329184" y="3960828"/>
            <a:ext cx="658368" cy="621792"/>
          </a:xfrm>
          <a:prstGeom prst="roundRect">
            <a:avLst>
              <a:gd name="adj" fmla="val 11765"/>
            </a:avLst>
          </a:prstGeom>
          <a:solidFill>
            <a:srgbClr val="0E9EBD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43" name="Text 39"/>
          <p:cNvSpPr/>
          <p:nvPr/>
        </p:nvSpPr>
        <p:spPr>
          <a:xfrm>
            <a:off x="329184" y="3960828"/>
            <a:ext cx="658368" cy="6217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5.2.5.1</a:t>
            </a:r>
            <a:endParaRPr lang="en-US" sz="750" dirty="0"/>
          </a:p>
        </p:txBody>
      </p:sp>
      <p:sp>
        <p:nvSpPr>
          <p:cNvPr id="44" name="Text 40"/>
          <p:cNvSpPr/>
          <p:nvPr/>
        </p:nvSpPr>
        <p:spPr>
          <a:xfrm>
            <a:off x="1060704" y="3942540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Fuoco </a:t>
            </a:r>
            <a:r>
              <a:rPr lang="en-US" sz="1150" b="1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esterno</a:t>
            </a:r>
            <a:r>
              <a:rPr lang="en-US" sz="115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: </a:t>
            </a:r>
            <a:r>
              <a:rPr lang="en-US" sz="1150" b="1" u="sng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classificazione</a:t>
            </a:r>
            <a:r>
              <a:rPr lang="en-US" sz="1150" b="1" u="sng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</a:t>
            </a:r>
            <a:r>
              <a:rPr lang="en-US" sz="1150" b="1" u="sng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limitata</a:t>
            </a:r>
            <a:r>
              <a:rPr lang="en-US" sz="1150" b="1" u="sng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alla </a:t>
            </a:r>
            <a:r>
              <a:rPr lang="en-US" sz="1150" b="1" u="sng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classe</a:t>
            </a:r>
            <a:r>
              <a:rPr lang="en-US" sz="1150" b="1" u="sng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F</a:t>
            </a:r>
            <a:endParaRPr lang="en-US" sz="1150" u="sng" dirty="0"/>
          </a:p>
        </p:txBody>
      </p:sp>
      <p:sp>
        <p:nvSpPr>
          <p:cNvPr id="45" name="Text 41"/>
          <p:cNvSpPr/>
          <p:nvPr/>
        </p:nvSpPr>
        <p:spPr>
          <a:xfrm>
            <a:off x="1060704" y="4271724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5B7F9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CEN/TS 1187 – EN 13501-5</a:t>
            </a:r>
            <a:endParaRPr lang="en-US" sz="900" dirty="0"/>
          </a:p>
        </p:txBody>
      </p:sp>
      <p:sp>
        <p:nvSpPr>
          <p:cNvPr id="46" name="Shape 42"/>
          <p:cNvSpPr/>
          <p:nvPr/>
        </p:nvSpPr>
        <p:spPr>
          <a:xfrm>
            <a:off x="4700016" y="3869388"/>
            <a:ext cx="4169664" cy="804672"/>
          </a:xfrm>
          <a:prstGeom prst="roundRect">
            <a:avLst>
              <a:gd name="adj" fmla="val 9091"/>
            </a:avLst>
          </a:prstGeom>
          <a:solidFill>
            <a:srgbClr val="EDF9F5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47" name="Shape 43"/>
          <p:cNvSpPr/>
          <p:nvPr/>
        </p:nvSpPr>
        <p:spPr>
          <a:xfrm>
            <a:off x="4773168" y="3960828"/>
            <a:ext cx="658368" cy="621792"/>
          </a:xfrm>
          <a:prstGeom prst="roundRect">
            <a:avLst>
              <a:gd name="adj" fmla="val 11765"/>
            </a:avLst>
          </a:prstGeom>
          <a:solidFill>
            <a:srgbClr val="0E9EBD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48" name="Text 44"/>
          <p:cNvSpPr/>
          <p:nvPr/>
        </p:nvSpPr>
        <p:spPr>
          <a:xfrm>
            <a:off x="4773168" y="3960828"/>
            <a:ext cx="658368" cy="6217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5.2.5.2</a:t>
            </a:r>
            <a:endParaRPr lang="en-US" sz="750" dirty="0"/>
          </a:p>
        </p:txBody>
      </p:sp>
      <p:sp>
        <p:nvSpPr>
          <p:cNvPr id="49" name="Text 45"/>
          <p:cNvSpPr/>
          <p:nvPr/>
        </p:nvSpPr>
        <p:spPr>
          <a:xfrm>
            <a:off x="5504688" y="3942540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Reazione al fuoco: </a:t>
            </a:r>
            <a:r>
              <a:rPr lang="en-US" sz="1150" b="1" u="sng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limitato</a:t>
            </a:r>
            <a:r>
              <a:rPr lang="en-US" sz="1150" b="1" u="sng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alla </a:t>
            </a:r>
            <a:r>
              <a:rPr lang="en-US" sz="1150" b="1" u="sng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classe</a:t>
            </a:r>
            <a:r>
              <a:rPr lang="en-US" sz="1150" b="1" u="sng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E</a:t>
            </a:r>
            <a:endParaRPr lang="en-US" sz="1150" u="sng" dirty="0"/>
          </a:p>
        </p:txBody>
      </p:sp>
      <p:sp>
        <p:nvSpPr>
          <p:cNvPr id="50" name="Text 46"/>
          <p:cNvSpPr/>
          <p:nvPr/>
        </p:nvSpPr>
        <p:spPr>
          <a:xfrm>
            <a:off x="5504688" y="4271724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5B7F9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EN 13501-1 · EN ISO 11925-2</a:t>
            </a:r>
            <a:endParaRPr lang="en-US" sz="900" dirty="0"/>
          </a:p>
        </p:txBody>
      </p:sp>
      <p:sp>
        <p:nvSpPr>
          <p:cNvPr id="51" name="Shape 47"/>
          <p:cNvSpPr/>
          <p:nvPr/>
        </p:nvSpPr>
        <p:spPr>
          <a:xfrm>
            <a:off x="256032" y="4701198"/>
            <a:ext cx="8631936" cy="182880"/>
          </a:xfrm>
          <a:prstGeom prst="roundRect">
            <a:avLst>
              <a:gd name="adj" fmla="val 40000"/>
            </a:avLst>
          </a:prstGeom>
          <a:solidFill>
            <a:srgbClr val="0E9EBD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52" name="Text 48"/>
          <p:cNvSpPr/>
          <p:nvPr/>
        </p:nvSpPr>
        <p:spPr>
          <a:xfrm>
            <a:off x="274320" y="4700608"/>
            <a:ext cx="8631936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EN 13707 e EN 13956 costituiscono la base obbligatoria per la marcatura CE delle membrane</a:t>
            </a:r>
            <a:endParaRPr lang="en-US" sz="850" dirty="0"/>
          </a:p>
        </p:txBody>
      </p:sp>
      <p:sp>
        <p:nvSpPr>
          <p:cNvPr id="53" name="Text 6">
            <a:extLst>
              <a:ext uri="{FF2B5EF4-FFF2-40B4-BE49-F238E27FC236}">
                <a16:creationId xmlns:a16="http://schemas.microsoft.com/office/drawing/2014/main" id="{972129DB-D51B-2C52-E343-BAFE7C17127D}"/>
              </a:ext>
            </a:extLst>
          </p:cNvPr>
          <p:cNvSpPr/>
          <p:nvPr/>
        </p:nvSpPr>
        <p:spPr>
          <a:xfrm>
            <a:off x="256032" y="932688"/>
            <a:ext cx="8631936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i="1" dirty="0">
                <a:solidFill>
                  <a:srgbClr val="0E9EB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ALCUNE DELLE PRINCIPALI CARATTERISTICHE ESSENZIALI</a:t>
            </a:r>
            <a:endParaRPr lang="en-US" sz="1100" dirty="0"/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C5AC6C41-A13E-BC20-660B-E8D43D650538}"/>
              </a:ext>
            </a:extLst>
          </p:cNvPr>
          <p:cNvSpPr/>
          <p:nvPr/>
        </p:nvSpPr>
        <p:spPr>
          <a:xfrm>
            <a:off x="228600" y="4901184"/>
            <a:ext cx="3865552" cy="2423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C5DC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Gruppo PRIMI – SITEB  ·  Membrane Impermeabilizzanti per </a:t>
            </a:r>
            <a:r>
              <a:rPr lang="en-US" sz="850" dirty="0" err="1">
                <a:solidFill>
                  <a:srgbClr val="C5DC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Coperture</a:t>
            </a:r>
            <a:r>
              <a:rPr lang="en-US" sz="850" dirty="0">
                <a:solidFill>
                  <a:srgbClr val="C5DC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- </a:t>
            </a:r>
            <a:r>
              <a:rPr lang="en-US" sz="850" dirty="0" err="1">
                <a:solidFill>
                  <a:srgbClr val="C5DC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Caratteristiche</a:t>
            </a:r>
            <a:endParaRPr lang="en-US" sz="8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21140" cy="925830"/>
          </a:xfrm>
          <a:prstGeom prst="rect">
            <a:avLst/>
          </a:prstGeom>
          <a:solidFill>
            <a:srgbClr val="1A3A5C"/>
          </a:solidFill>
          <a:ln w="12700">
            <a:solidFill>
              <a:srgbClr val="1A3A5C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6" name="Text 4"/>
          <p:cNvSpPr/>
          <p:nvPr/>
        </p:nvSpPr>
        <p:spPr>
          <a:xfrm>
            <a:off x="7132320" y="82296"/>
            <a:ext cx="82296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825" b="1" dirty="0">
                <a:solidFill>
                  <a:srgbClr val="1A3A5C"/>
                </a:solidFill>
              </a:rPr>
              <a:t>SITEB</a:t>
            </a:r>
            <a:endParaRPr lang="en-US" sz="825" dirty="0"/>
          </a:p>
        </p:txBody>
      </p:sp>
      <p:sp>
        <p:nvSpPr>
          <p:cNvPr id="8" name="Text 6"/>
          <p:cNvSpPr/>
          <p:nvPr/>
        </p:nvSpPr>
        <p:spPr>
          <a:xfrm>
            <a:off x="8058150" y="82296"/>
            <a:ext cx="85725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825" b="1" dirty="0">
                <a:solidFill>
                  <a:srgbClr val="1A3A5C"/>
                </a:solidFill>
              </a:rPr>
              <a:t>PRIMI</a:t>
            </a:r>
            <a:endParaRPr lang="en-US" sz="825" dirty="0"/>
          </a:p>
        </p:txBody>
      </p:sp>
      <p:sp>
        <p:nvSpPr>
          <p:cNvPr id="9" name="Shape 7"/>
          <p:cNvSpPr/>
          <p:nvPr/>
        </p:nvSpPr>
        <p:spPr>
          <a:xfrm>
            <a:off x="0" y="925830"/>
            <a:ext cx="9121140" cy="3874770"/>
          </a:xfrm>
          <a:prstGeom prst="rect">
            <a:avLst/>
          </a:prstGeom>
          <a:solidFill>
            <a:srgbClr val="EDF2F7"/>
          </a:solidFill>
          <a:ln w="12700">
            <a:solidFill>
              <a:srgbClr val="EDF2F7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0" name="Shape 8"/>
          <p:cNvSpPr/>
          <p:nvPr/>
        </p:nvSpPr>
        <p:spPr>
          <a:xfrm>
            <a:off x="194310" y="1028700"/>
            <a:ext cx="4320540" cy="1577340"/>
          </a:xfrm>
          <a:prstGeom prst="roundRect">
            <a:avLst>
              <a:gd name="adj" fmla="val 4348"/>
            </a:avLst>
          </a:prstGeom>
          <a:solidFill>
            <a:srgbClr val="FFFFFF"/>
          </a:solidFill>
          <a:ln w="9525">
            <a:solidFill>
              <a:srgbClr val="C8D8E8"/>
            </a:solidFill>
            <a:prstDash val="solid"/>
          </a:ln>
          <a:effectLst>
            <a:outerShdw blurRad="76200" dist="25400" dir="27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46" y="1083564"/>
            <a:ext cx="192024" cy="192024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500634" y="1076706"/>
            <a:ext cx="3909060" cy="2057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100" b="1" dirty="0">
                <a:solidFill>
                  <a:srgbClr val="1A3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EPD – Dichiarazione Ambientale di Prodotto</a:t>
            </a:r>
            <a:endParaRPr lang="en-US" sz="1100" dirty="0"/>
          </a:p>
        </p:txBody>
      </p:sp>
      <p:sp>
        <p:nvSpPr>
          <p:cNvPr id="13" name="Shape 10"/>
          <p:cNvSpPr/>
          <p:nvPr/>
        </p:nvSpPr>
        <p:spPr>
          <a:xfrm>
            <a:off x="253746" y="1316736"/>
            <a:ext cx="4149090" cy="185166"/>
          </a:xfrm>
          <a:prstGeom prst="roundRect">
            <a:avLst>
              <a:gd name="adj" fmla="val 14815"/>
            </a:avLst>
          </a:prstGeom>
          <a:solidFill>
            <a:srgbClr val="1A3A5C"/>
          </a:solidFill>
          <a:ln w="12700">
            <a:solidFill>
              <a:srgbClr val="1A3A5C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4" name="Text 11"/>
          <p:cNvSpPr/>
          <p:nvPr/>
        </p:nvSpPr>
        <p:spPr>
          <a:xfrm>
            <a:off x="253746" y="1316736"/>
            <a:ext cx="4149090" cy="18516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8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EN 15804 / ISO 14025</a:t>
            </a:r>
            <a:endParaRPr lang="en-US" sz="800" dirty="0"/>
          </a:p>
        </p:txBody>
      </p:sp>
      <p:sp>
        <p:nvSpPr>
          <p:cNvPr id="15" name="Text 12"/>
          <p:cNvSpPr/>
          <p:nvPr/>
        </p:nvSpPr>
        <p:spPr>
          <a:xfrm>
            <a:off x="253746" y="1543050"/>
            <a:ext cx="4183380" cy="1014984"/>
          </a:xfrm>
          <a:prstGeom prst="rect">
            <a:avLst/>
          </a:prstGeom>
          <a:noFill/>
          <a:ln/>
        </p:spPr>
        <p:txBody>
          <a:bodyPr wrap="square" lIns="38100" tIns="57150" rIns="57150" bIns="38100" rtlCol="0" anchor="t"/>
          <a:lstStyle/>
          <a:p>
            <a:pPr marL="257175" indent="-257175">
              <a:spcAft>
                <a:spcPts val="150"/>
              </a:spcAft>
              <a:buSzPct val="100000"/>
              <a:buChar char="•"/>
            </a:pPr>
            <a:r>
              <a:rPr lang="en-US" sz="9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Quantifica gli impatti ambientali sull'intero ciclo di vita (LCA).</a:t>
            </a:r>
            <a:endParaRPr lang="en-US" sz="900" dirty="0"/>
          </a:p>
          <a:p>
            <a:pPr marL="257175" indent="-257175">
              <a:spcAft>
                <a:spcPts val="150"/>
              </a:spcAft>
              <a:buSzPct val="100000"/>
              <a:buChar char="•"/>
            </a:pPr>
            <a:r>
              <a:rPr lang="en-US" sz="9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Nei CAM Edilizia (DM 24/11/2025, in vigore dal 02/02/2026) è un criterio premiante, non obbligatorio: contribuisce al punteggio tecnico nelle gare con offerta economicamente più vantaggiosa.</a:t>
            </a:r>
            <a:endParaRPr lang="en-US" sz="900" dirty="0"/>
          </a:p>
          <a:p>
            <a:pPr marL="257175" indent="-257175">
              <a:spcAft>
                <a:spcPts val="150"/>
              </a:spcAft>
              <a:buSzPct val="100000"/>
              <a:buChar char="•"/>
            </a:pPr>
            <a:r>
              <a:rPr lang="en-US" sz="9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Verificata da ente terzo accreditato: EPD Italy, IBU, BRE.</a:t>
            </a:r>
            <a:endParaRPr lang="en-US" sz="900" dirty="0"/>
          </a:p>
          <a:p>
            <a:pPr marL="257175" indent="-257175">
              <a:spcAft>
                <a:spcPts val="150"/>
              </a:spcAft>
              <a:buSzPct val="100000"/>
              <a:buChar char="•"/>
            </a:pPr>
            <a:r>
              <a:rPr lang="en-US" sz="9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Principali indicatori: GWP (CO₂eq), energia primaria, consumo idrico, rifiuti.</a:t>
            </a:r>
            <a:endParaRPr lang="en-US" sz="900" dirty="0"/>
          </a:p>
        </p:txBody>
      </p:sp>
      <p:sp>
        <p:nvSpPr>
          <p:cNvPr id="16" name="Shape 13"/>
          <p:cNvSpPr/>
          <p:nvPr/>
        </p:nvSpPr>
        <p:spPr>
          <a:xfrm>
            <a:off x="4657725" y="1028700"/>
            <a:ext cx="4320540" cy="1577340"/>
          </a:xfrm>
          <a:prstGeom prst="roundRect">
            <a:avLst>
              <a:gd name="adj" fmla="val 4348"/>
            </a:avLst>
          </a:prstGeom>
          <a:solidFill>
            <a:srgbClr val="FFFFFF"/>
          </a:solidFill>
          <a:ln w="9525">
            <a:solidFill>
              <a:srgbClr val="C8D8E8"/>
            </a:solidFill>
            <a:prstDash val="solid"/>
          </a:ln>
          <a:effectLst>
            <a:outerShdw blurRad="76200" dist="25400" dir="27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pic>
        <p:nvPicPr>
          <p:cNvPr id="1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1446" y="1083564"/>
            <a:ext cx="192024" cy="192024"/>
          </a:xfrm>
          <a:prstGeom prst="rect">
            <a:avLst/>
          </a:prstGeom>
        </p:spPr>
      </p:pic>
      <p:sp>
        <p:nvSpPr>
          <p:cNvPr id="18" name="Text 14"/>
          <p:cNvSpPr/>
          <p:nvPr/>
        </p:nvSpPr>
        <p:spPr>
          <a:xfrm>
            <a:off x="4958334" y="1076706"/>
            <a:ext cx="3909060" cy="2057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100" b="1" dirty="0">
                <a:solidFill>
                  <a:srgbClr val="1A3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CAM Edilizia – Indice SRI</a:t>
            </a:r>
            <a:endParaRPr lang="en-US" sz="1100" dirty="0"/>
          </a:p>
        </p:txBody>
      </p:sp>
      <p:sp>
        <p:nvSpPr>
          <p:cNvPr id="19" name="Shape 15"/>
          <p:cNvSpPr/>
          <p:nvPr/>
        </p:nvSpPr>
        <p:spPr>
          <a:xfrm>
            <a:off x="4711446" y="1316736"/>
            <a:ext cx="4149090" cy="185166"/>
          </a:xfrm>
          <a:prstGeom prst="roundRect">
            <a:avLst>
              <a:gd name="adj" fmla="val 14815"/>
            </a:avLst>
          </a:prstGeom>
          <a:solidFill>
            <a:srgbClr val="0A7C6E"/>
          </a:solidFill>
          <a:ln w="12700">
            <a:solidFill>
              <a:srgbClr val="0A7C6E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20" name="Text 16"/>
          <p:cNvSpPr/>
          <p:nvPr/>
        </p:nvSpPr>
        <p:spPr>
          <a:xfrm>
            <a:off x="4711446" y="1316736"/>
            <a:ext cx="4149090" cy="18516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8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Solar Reflectance Index</a:t>
            </a:r>
            <a:endParaRPr lang="en-US" sz="800" dirty="0"/>
          </a:p>
        </p:txBody>
      </p:sp>
      <p:sp>
        <p:nvSpPr>
          <p:cNvPr id="21" name="Text 17"/>
          <p:cNvSpPr/>
          <p:nvPr/>
        </p:nvSpPr>
        <p:spPr>
          <a:xfrm>
            <a:off x="4711446" y="1543050"/>
            <a:ext cx="4183380" cy="1014984"/>
          </a:xfrm>
          <a:prstGeom prst="rect">
            <a:avLst/>
          </a:prstGeom>
          <a:noFill/>
          <a:ln/>
        </p:spPr>
        <p:txBody>
          <a:bodyPr wrap="square" lIns="38100" tIns="57150" rIns="57150" bIns="38100" rtlCol="0" anchor="t"/>
          <a:lstStyle/>
          <a:p>
            <a:pPr marL="257175" indent="-257175">
              <a:spcAft>
                <a:spcPts val="150"/>
              </a:spcAft>
              <a:buSzPct val="100000"/>
              <a:buChar char="•"/>
            </a:pPr>
            <a:r>
              <a:rPr lang="en-US" sz="9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Specifica tecnica prevista nei CAM Edilizia (DM 24/11/2025) per appalti pubblici.</a:t>
            </a:r>
            <a:endParaRPr lang="en-US" sz="900" dirty="0"/>
          </a:p>
          <a:p>
            <a:pPr marL="257175" indent="-257175">
              <a:spcAft>
                <a:spcPts val="150"/>
              </a:spcAft>
              <a:buSzPct val="100000"/>
              <a:buChar char="•"/>
            </a:pPr>
            <a:r>
              <a:rPr lang="en-US" sz="9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SRI ≥ 76 per coperture con pendenza ≤ 15% (coperture piane).</a:t>
            </a:r>
            <a:endParaRPr lang="en-US" sz="900" dirty="0"/>
          </a:p>
          <a:p>
            <a:pPr marL="257175" indent="-257175">
              <a:spcAft>
                <a:spcPts val="150"/>
              </a:spcAft>
              <a:buSzPct val="100000"/>
              <a:buChar char="•"/>
            </a:pPr>
            <a:r>
              <a:rPr lang="en-US" sz="9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SRI ≥ 29 per coperture con pendenza &gt; 15% (falde inclinate).</a:t>
            </a:r>
            <a:endParaRPr lang="en-US" sz="900" dirty="0"/>
          </a:p>
          <a:p>
            <a:pPr marL="257175" indent="-257175">
              <a:spcAft>
                <a:spcPts val="150"/>
              </a:spcAft>
              <a:buSzPct val="100000"/>
              <a:buChar char="•"/>
            </a:pPr>
            <a:r>
              <a:rPr lang="en-US" sz="9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Calcolato con ASTM E1980 su riflettanza (C1549) ed emissività (C1371).</a:t>
            </a:r>
            <a:endParaRPr lang="en-US" sz="900" dirty="0"/>
          </a:p>
        </p:txBody>
      </p:sp>
      <p:sp>
        <p:nvSpPr>
          <p:cNvPr id="22" name="Shape 18"/>
          <p:cNvSpPr/>
          <p:nvPr/>
        </p:nvSpPr>
        <p:spPr>
          <a:xfrm>
            <a:off x="171450" y="2708910"/>
            <a:ext cx="4320540" cy="1817370"/>
          </a:xfrm>
          <a:prstGeom prst="roundRect">
            <a:avLst>
              <a:gd name="adj" fmla="val 3774"/>
            </a:avLst>
          </a:prstGeom>
          <a:solidFill>
            <a:srgbClr val="FFFFFF"/>
          </a:solidFill>
          <a:ln w="9525">
            <a:solidFill>
              <a:srgbClr val="C8D8E8"/>
            </a:solidFill>
            <a:prstDash val="solid"/>
          </a:ln>
          <a:effectLst>
            <a:outerShdw blurRad="76200" dist="25400" dir="27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pic>
        <p:nvPicPr>
          <p:cNvPr id="2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746" y="2763774"/>
            <a:ext cx="192024" cy="192024"/>
          </a:xfrm>
          <a:prstGeom prst="rect">
            <a:avLst/>
          </a:prstGeom>
        </p:spPr>
      </p:pic>
      <p:sp>
        <p:nvSpPr>
          <p:cNvPr id="24" name="Text 19"/>
          <p:cNvSpPr/>
          <p:nvPr/>
        </p:nvSpPr>
        <p:spPr>
          <a:xfrm>
            <a:off x="500634" y="2756916"/>
            <a:ext cx="3909060" cy="2057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100" b="1" dirty="0">
                <a:solidFill>
                  <a:srgbClr val="1A3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Assenza di Sostanze Pericolose</a:t>
            </a:r>
            <a:endParaRPr lang="en-US" sz="1100" dirty="0"/>
          </a:p>
        </p:txBody>
      </p:sp>
      <p:sp>
        <p:nvSpPr>
          <p:cNvPr id="25" name="Shape 20"/>
          <p:cNvSpPr/>
          <p:nvPr/>
        </p:nvSpPr>
        <p:spPr>
          <a:xfrm>
            <a:off x="253746" y="2996946"/>
            <a:ext cx="4149090" cy="185166"/>
          </a:xfrm>
          <a:prstGeom prst="roundRect">
            <a:avLst>
              <a:gd name="adj" fmla="val 14815"/>
            </a:avLst>
          </a:prstGeom>
          <a:solidFill>
            <a:srgbClr val="5A3A8C"/>
          </a:solidFill>
          <a:ln w="12700">
            <a:solidFill>
              <a:srgbClr val="5A3A8C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26" name="Text 21"/>
          <p:cNvSpPr/>
          <p:nvPr/>
        </p:nvSpPr>
        <p:spPr>
          <a:xfrm>
            <a:off x="253746" y="2996946"/>
            <a:ext cx="4149090" cy="18516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8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REACH / SVHC</a:t>
            </a:r>
            <a:endParaRPr lang="en-US" sz="800" dirty="0"/>
          </a:p>
        </p:txBody>
      </p:sp>
      <p:sp>
        <p:nvSpPr>
          <p:cNvPr id="27" name="Text 22"/>
          <p:cNvSpPr/>
          <p:nvPr/>
        </p:nvSpPr>
        <p:spPr>
          <a:xfrm>
            <a:off x="253746" y="3223260"/>
            <a:ext cx="4183380" cy="1255014"/>
          </a:xfrm>
          <a:prstGeom prst="rect">
            <a:avLst/>
          </a:prstGeom>
          <a:noFill/>
          <a:ln/>
        </p:spPr>
        <p:txBody>
          <a:bodyPr wrap="square" lIns="38100" tIns="57150" rIns="57150" bIns="38100" rtlCol="0" anchor="t"/>
          <a:lstStyle/>
          <a:p>
            <a:pPr marL="257175" indent="-257175">
              <a:spcAft>
                <a:spcPts val="150"/>
              </a:spcAft>
              <a:buSzPct val="100000"/>
              <a:buChar char="•"/>
            </a:pPr>
            <a:r>
              <a:rPr lang="en-US" sz="9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Le membrane prodotte dal Gruppo PRIMI non contengono sostanze pericolose né sostanze SVHC candidate alla lista di autorizzazione REACH.</a:t>
            </a:r>
            <a:endParaRPr lang="en-US" sz="900" dirty="0"/>
          </a:p>
          <a:p>
            <a:pPr marL="257175" indent="-257175">
              <a:spcAft>
                <a:spcPts val="150"/>
              </a:spcAft>
              <a:buSzPct val="100000"/>
              <a:buChar char="•"/>
            </a:pPr>
            <a:r>
              <a:rPr lang="en-US" sz="9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Le membrane sono "articoli" ai sensi del REACH: obbligo di comunicazione se contengono sostanze SVHC &gt; 0,1% (w/w).</a:t>
            </a:r>
            <a:endParaRPr lang="en-US" sz="900" dirty="0"/>
          </a:p>
          <a:p>
            <a:pPr marL="257175" indent="-257175">
              <a:spcAft>
                <a:spcPts val="150"/>
              </a:spcAft>
              <a:buSzPct val="100000"/>
              <a:buChar char="•"/>
            </a:pPr>
            <a:r>
              <a:rPr lang="en-US" sz="9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Le SDS non sono richieste per gli articoli, salvo presenza di sostanze pericolose rilasciabili in condizioni d'uso </a:t>
            </a:r>
            <a:r>
              <a:rPr lang="en-US" sz="900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normali</a:t>
            </a:r>
            <a:r>
              <a:rPr lang="en-US" sz="9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.</a:t>
            </a:r>
            <a:endParaRPr lang="en-US" sz="900" dirty="0"/>
          </a:p>
        </p:txBody>
      </p:sp>
      <p:sp>
        <p:nvSpPr>
          <p:cNvPr id="28" name="Shape 23"/>
          <p:cNvSpPr/>
          <p:nvPr/>
        </p:nvSpPr>
        <p:spPr>
          <a:xfrm>
            <a:off x="4629150" y="2708910"/>
            <a:ext cx="4320540" cy="1817370"/>
          </a:xfrm>
          <a:prstGeom prst="roundRect">
            <a:avLst>
              <a:gd name="adj" fmla="val 3774"/>
            </a:avLst>
          </a:prstGeom>
          <a:solidFill>
            <a:srgbClr val="FFFFFF"/>
          </a:solidFill>
          <a:ln w="9525">
            <a:solidFill>
              <a:srgbClr val="C8D8E8"/>
            </a:solidFill>
            <a:prstDash val="solid"/>
          </a:ln>
          <a:effectLst>
            <a:outerShdw blurRad="76200" dist="25400" dir="27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pic>
        <p:nvPicPr>
          <p:cNvPr id="2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1446" y="2763774"/>
            <a:ext cx="192024" cy="192024"/>
          </a:xfrm>
          <a:prstGeom prst="rect">
            <a:avLst/>
          </a:prstGeom>
        </p:spPr>
      </p:pic>
      <p:sp>
        <p:nvSpPr>
          <p:cNvPr id="30" name="Text 24"/>
          <p:cNvSpPr/>
          <p:nvPr/>
        </p:nvSpPr>
        <p:spPr>
          <a:xfrm>
            <a:off x="4958334" y="2756916"/>
            <a:ext cx="3909060" cy="2057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100" b="1" dirty="0">
                <a:solidFill>
                  <a:srgbClr val="1A3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Riciclabilità Post Consumo</a:t>
            </a:r>
            <a:endParaRPr lang="en-US" sz="1100" dirty="0"/>
          </a:p>
        </p:txBody>
      </p:sp>
      <p:sp>
        <p:nvSpPr>
          <p:cNvPr id="31" name="Shape 25"/>
          <p:cNvSpPr/>
          <p:nvPr/>
        </p:nvSpPr>
        <p:spPr>
          <a:xfrm>
            <a:off x="4711446" y="2996946"/>
            <a:ext cx="4149090" cy="185166"/>
          </a:xfrm>
          <a:prstGeom prst="roundRect">
            <a:avLst>
              <a:gd name="adj" fmla="val 14815"/>
            </a:avLst>
          </a:prstGeom>
          <a:solidFill>
            <a:srgbClr val="2A7C3A"/>
          </a:solidFill>
          <a:ln w="12700">
            <a:solidFill>
              <a:srgbClr val="2A7C3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32" name="Text 26"/>
          <p:cNvSpPr/>
          <p:nvPr/>
        </p:nvSpPr>
        <p:spPr>
          <a:xfrm>
            <a:off x="4711446" y="2996946"/>
            <a:ext cx="4149090" cy="18516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8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End of Life / Economia Circolare</a:t>
            </a:r>
            <a:endParaRPr lang="en-US" sz="800" dirty="0"/>
          </a:p>
        </p:txBody>
      </p:sp>
      <p:sp>
        <p:nvSpPr>
          <p:cNvPr id="33" name="Shape 27"/>
          <p:cNvSpPr/>
          <p:nvPr/>
        </p:nvSpPr>
        <p:spPr>
          <a:xfrm>
            <a:off x="4711446" y="3844395"/>
            <a:ext cx="4149090" cy="630936"/>
          </a:xfrm>
          <a:prstGeom prst="roundRect">
            <a:avLst>
              <a:gd name="adj" fmla="val 6522"/>
            </a:avLst>
          </a:prstGeom>
          <a:solidFill>
            <a:srgbClr val="FFF8E1"/>
          </a:solidFill>
          <a:ln w="19050">
            <a:solidFill>
              <a:srgbClr val="F59E0B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34" name="Text 28"/>
          <p:cNvSpPr/>
          <p:nvPr/>
        </p:nvSpPr>
        <p:spPr>
          <a:xfrm>
            <a:off x="4677156" y="3134106"/>
            <a:ext cx="4183380" cy="548640"/>
          </a:xfrm>
          <a:prstGeom prst="rect">
            <a:avLst/>
          </a:prstGeom>
          <a:noFill/>
          <a:ln/>
        </p:spPr>
        <p:txBody>
          <a:bodyPr wrap="square" lIns="28575" tIns="57150" rIns="57150" bIns="28575" rtlCol="0" anchor="t"/>
          <a:lstStyle/>
          <a:p>
            <a:pPr marL="257175" indent="-257175">
              <a:spcAft>
                <a:spcPts val="150"/>
              </a:spcAft>
              <a:buSzPct val="100000"/>
              <a:buChar char="•"/>
            </a:pPr>
            <a:r>
              <a:rPr lang="en-US" sz="9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Le membrane bituminose/sintetiche a fine vita </a:t>
            </a:r>
            <a:r>
              <a:rPr lang="en-US" sz="900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possono</a:t>
            </a:r>
            <a:r>
              <a:rPr lang="en-US" sz="9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recuperate come </a:t>
            </a:r>
            <a:r>
              <a:rPr lang="en-US" sz="900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materiale</a:t>
            </a:r>
            <a:r>
              <a:rPr lang="en-US" sz="9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900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secondario</a:t>
            </a:r>
            <a:r>
              <a:rPr lang="en-US" sz="9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.</a:t>
            </a:r>
            <a:endParaRPr lang="en-US" sz="900" dirty="0"/>
          </a:p>
          <a:p>
            <a:pPr marL="257175" indent="-257175">
              <a:spcAft>
                <a:spcPts val="150"/>
              </a:spcAft>
              <a:buSzPct val="100000"/>
              <a:buChar char="•"/>
            </a:pPr>
            <a:r>
              <a:rPr lang="en-US" sz="9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In Germania, Paesi Bassi e UK: filiere consolidate con tassi di recupero fino al 90%; i materiali contribuiscono a ridurre il GWP dichiarato in EPD e CAM.</a:t>
            </a:r>
            <a:endParaRPr lang="en-US" sz="900" dirty="0"/>
          </a:p>
        </p:txBody>
      </p:sp>
      <p:sp>
        <p:nvSpPr>
          <p:cNvPr id="35" name="Text 29"/>
          <p:cNvSpPr/>
          <p:nvPr/>
        </p:nvSpPr>
        <p:spPr>
          <a:xfrm>
            <a:off x="4766310" y="3838684"/>
            <a:ext cx="4059936" cy="603504"/>
          </a:xfrm>
          <a:prstGeom prst="rect">
            <a:avLst/>
          </a:prstGeom>
          <a:noFill/>
          <a:ln/>
        </p:spPr>
        <p:txBody>
          <a:bodyPr wrap="square" lIns="38100" tIns="57150" rIns="57150" bIns="38100" rtlCol="0" anchor="ctr"/>
          <a:lstStyle/>
          <a:p>
            <a:r>
              <a:rPr lang="en-US" sz="900" b="1" dirty="0">
                <a:solidFill>
                  <a:srgbClr val="92400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⚠  In Italia il quadro normativo ostacola il recupero: </a:t>
            </a:r>
            <a:r>
              <a:rPr lang="en-US" sz="900" dirty="0">
                <a:solidFill>
                  <a:srgbClr val="78350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le membrane sono classificate come rifiuto speciale (CER 17 03). La normativa vigente (D.Lgs. 152/2006) non prevede ancora criteri End of Waste specifici, rendendo il riciclo industriale di fatto inattuabile — a differenza degli altri Paesi UE.</a:t>
            </a:r>
            <a:endParaRPr lang="en-US" sz="900" dirty="0"/>
          </a:p>
        </p:txBody>
      </p:sp>
      <p:sp>
        <p:nvSpPr>
          <p:cNvPr id="36" name="Shape 30"/>
          <p:cNvSpPr/>
          <p:nvPr/>
        </p:nvSpPr>
        <p:spPr>
          <a:xfrm>
            <a:off x="0" y="4834890"/>
            <a:ext cx="9121140" cy="308610"/>
          </a:xfrm>
          <a:prstGeom prst="rect">
            <a:avLst/>
          </a:prstGeom>
          <a:solidFill>
            <a:srgbClr val="1A3A5C"/>
          </a:solidFill>
          <a:ln w="12700">
            <a:solidFill>
              <a:srgbClr val="1A3A5C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37" name="Text 31"/>
          <p:cNvSpPr/>
          <p:nvPr/>
        </p:nvSpPr>
        <p:spPr>
          <a:xfrm>
            <a:off x="205740" y="4834890"/>
            <a:ext cx="8709660" cy="3086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750" dirty="0">
                <a:solidFill>
                  <a:srgbClr val="AAC8E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Gruppo PRIMI – SITEB  ·  Membrane Impermeabilizzanti per Coperture  ·  Caratteristiche</a:t>
            </a:r>
            <a:endParaRPr lang="en-US" sz="750" dirty="0"/>
          </a:p>
        </p:txBody>
      </p:sp>
      <p:pic>
        <p:nvPicPr>
          <p:cNvPr id="38" name="Image 0" descr="preencoded.png">
            <a:extLst>
              <a:ext uri="{FF2B5EF4-FFF2-40B4-BE49-F238E27FC236}">
                <a16:creationId xmlns:a16="http://schemas.microsoft.com/office/drawing/2014/main" id="{303B88D6-A8A0-4C5F-58E1-3793CAEEA3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9088" y="64008"/>
            <a:ext cx="1225296" cy="749808"/>
          </a:xfrm>
          <a:prstGeom prst="rect">
            <a:avLst/>
          </a:prstGeom>
        </p:spPr>
      </p:pic>
      <p:pic>
        <p:nvPicPr>
          <p:cNvPr id="39" name="Image 1" descr="preencoded.png">
            <a:extLst>
              <a:ext uri="{FF2B5EF4-FFF2-40B4-BE49-F238E27FC236}">
                <a16:creationId xmlns:a16="http://schemas.microsoft.com/office/drawing/2014/main" id="{DF4A2BB5-8CED-2E59-E77F-16DC156941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8392" y="9144"/>
            <a:ext cx="1325880" cy="804672"/>
          </a:xfrm>
          <a:prstGeom prst="rect">
            <a:avLst/>
          </a:prstGeom>
        </p:spPr>
      </p:pic>
      <p:sp>
        <p:nvSpPr>
          <p:cNvPr id="40" name="Text 1">
            <a:extLst>
              <a:ext uri="{FF2B5EF4-FFF2-40B4-BE49-F238E27FC236}">
                <a16:creationId xmlns:a16="http://schemas.microsoft.com/office/drawing/2014/main" id="{0B70E309-766C-39CC-66F1-2A7E6A176A35}"/>
              </a:ext>
            </a:extLst>
          </p:cNvPr>
          <p:cNvSpPr/>
          <p:nvPr/>
        </p:nvSpPr>
        <p:spPr>
          <a:xfrm>
            <a:off x="201168" y="0"/>
            <a:ext cx="60350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22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Sostenibilità delle membrane per coperture</a:t>
            </a:r>
            <a:endParaRPr lang="en-US" sz="2200" dirty="0"/>
          </a:p>
        </p:txBody>
      </p:sp>
      <p:sp>
        <p:nvSpPr>
          <p:cNvPr id="41" name="Text 2">
            <a:extLst>
              <a:ext uri="{FF2B5EF4-FFF2-40B4-BE49-F238E27FC236}">
                <a16:creationId xmlns:a16="http://schemas.microsoft.com/office/drawing/2014/main" id="{E79FDF77-B076-7DE0-F9EF-D821272DC9B5}"/>
              </a:ext>
            </a:extLst>
          </p:cNvPr>
          <p:cNvSpPr/>
          <p:nvPr/>
        </p:nvSpPr>
        <p:spPr>
          <a:xfrm>
            <a:off x="201168" y="512064"/>
            <a:ext cx="603504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6DD5E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Aspetti ambientali e criteri green per membrane bituminose e sintetiche</a:t>
            </a:r>
            <a:endParaRPr lang="en-US" sz="11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1"/>
          <p:cNvSpPr/>
          <p:nvPr/>
        </p:nvSpPr>
        <p:spPr>
          <a:xfrm>
            <a:off x="248954" y="3007788"/>
            <a:ext cx="1573947" cy="1811100"/>
          </a:xfrm>
          <a:prstGeom prst="roundRect">
            <a:avLst>
              <a:gd name="adj" fmla="val 7407"/>
            </a:avLst>
          </a:prstGeom>
          <a:solidFill>
            <a:srgbClr val="1F5480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 dirty="0"/>
          </a:p>
        </p:txBody>
      </p:sp>
      <p:sp>
        <p:nvSpPr>
          <p:cNvPr id="2" name="Shape 0"/>
          <p:cNvSpPr/>
          <p:nvPr/>
        </p:nvSpPr>
        <p:spPr>
          <a:xfrm>
            <a:off x="0" y="0"/>
            <a:ext cx="9144000" cy="841248"/>
          </a:xfrm>
          <a:prstGeom prst="rect">
            <a:avLst/>
          </a:prstGeom>
          <a:solidFill>
            <a:srgbClr val="1A3F72"/>
          </a:solidFill>
          <a:ln w="12700">
            <a:solidFill>
              <a:srgbClr val="1A3F72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3" name="Text 1"/>
          <p:cNvSpPr/>
          <p:nvPr/>
        </p:nvSpPr>
        <p:spPr>
          <a:xfrm>
            <a:off x="201168" y="0"/>
            <a:ext cx="59436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22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Durabilità delle membrane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201168" y="512064"/>
            <a:ext cx="59436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6DD5E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Fattori di degrado e prove di invecchiamento</a:t>
            </a:r>
            <a:endParaRPr lang="en-US" sz="11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36576"/>
            <a:ext cx="1298448" cy="768096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6520" y="54864"/>
            <a:ext cx="1234440" cy="731520"/>
          </a:xfrm>
          <a:prstGeom prst="rect">
            <a:avLst/>
          </a:prstGeom>
        </p:spPr>
      </p:pic>
      <p:sp>
        <p:nvSpPr>
          <p:cNvPr id="8" name="Shape 4"/>
          <p:cNvSpPr/>
          <p:nvPr/>
        </p:nvSpPr>
        <p:spPr>
          <a:xfrm>
            <a:off x="0" y="4901184"/>
            <a:ext cx="9144000" cy="242316"/>
          </a:xfrm>
          <a:prstGeom prst="rect">
            <a:avLst/>
          </a:prstGeom>
          <a:solidFill>
            <a:srgbClr val="1A3F72"/>
          </a:solidFill>
          <a:ln w="12700">
            <a:solidFill>
              <a:srgbClr val="1A3F72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3" name="Shape 8"/>
          <p:cNvSpPr/>
          <p:nvPr/>
        </p:nvSpPr>
        <p:spPr>
          <a:xfrm>
            <a:off x="1926139" y="3014096"/>
            <a:ext cx="1573947" cy="1804791"/>
          </a:xfrm>
          <a:prstGeom prst="roundRect">
            <a:avLst>
              <a:gd name="adj" fmla="val 7407"/>
            </a:avLst>
          </a:prstGeom>
          <a:solidFill>
            <a:srgbClr val="1F5480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14" name="Text 9"/>
          <p:cNvSpPr/>
          <p:nvPr/>
        </p:nvSpPr>
        <p:spPr>
          <a:xfrm>
            <a:off x="276681" y="3749997"/>
            <a:ext cx="1883664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Formulazione</a:t>
            </a:r>
            <a:r>
              <a:rPr lang="en-US" sz="12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e </a:t>
            </a:r>
          </a:p>
          <a:p>
            <a:pPr marL="0" indent="0">
              <a:buNone/>
            </a:pPr>
            <a:r>
              <a:rPr lang="en-US" sz="12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design di </a:t>
            </a:r>
            <a:r>
              <a:rPr lang="en-US" sz="1200" b="1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prodotto</a:t>
            </a:r>
            <a:r>
              <a:rPr lang="en-US" sz="12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:</a:t>
            </a:r>
          </a:p>
          <a:p>
            <a:pPr marL="0" indent="0">
              <a:buNone/>
            </a:pPr>
            <a:endParaRPr lang="en-US" sz="1200" b="1" dirty="0">
              <a:solidFill>
                <a:srgbClr val="FFFFFF"/>
              </a:solidFill>
              <a:latin typeface="Cambria" pitchFamily="34" charset="0"/>
              <a:ea typeface="Cambria" pitchFamily="34" charset="-122"/>
              <a:cs typeface="Cambria" pitchFamily="34" charset="-12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</a:rPr>
              <a:t>Composizione</a:t>
            </a:r>
            <a:endParaRPr lang="en-US" sz="1200" dirty="0">
              <a:solidFill>
                <a:srgbClr val="FFFFFF"/>
              </a:solidFill>
              <a:latin typeface="Cambria" pitchFamily="34" charset="0"/>
              <a:ea typeface="Cambria" pitchFamily="34" charset="-12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</a:rPr>
              <a:t>Colore</a:t>
            </a:r>
            <a:endParaRPr lang="en-US" sz="1200" dirty="0">
              <a:solidFill>
                <a:srgbClr val="FFFFFF"/>
              </a:solidFill>
              <a:latin typeface="Cambria" pitchFamily="34" charset="0"/>
              <a:ea typeface="Cambria" pitchFamily="34" charset="-12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</a:rPr>
              <a:t>Tipo di </a:t>
            </a:r>
            <a:r>
              <a:rPr lang="en-US" sz="1200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</a:rPr>
              <a:t>armatura</a:t>
            </a:r>
            <a:endParaRPr lang="en-US" sz="1200" dirty="0">
              <a:solidFill>
                <a:srgbClr val="FFFFFF"/>
              </a:solidFill>
              <a:latin typeface="Cambria" pitchFamily="34" charset="0"/>
              <a:ea typeface="Cambria" pitchFamily="34" charset="-12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</a:rPr>
              <a:t>Spessore</a:t>
            </a:r>
            <a:endParaRPr lang="en-US" sz="1200" dirty="0">
              <a:solidFill>
                <a:srgbClr val="FFFFFF"/>
              </a:solidFill>
              <a:latin typeface="Cambria" pitchFamily="34" charset="0"/>
              <a:ea typeface="Cambria" pitchFamily="34" charset="-12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</a:rPr>
              <a:t>Etc</a:t>
            </a:r>
            <a:r>
              <a:rPr lang="en-US" sz="1200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</a:rPr>
              <a:t>…</a:t>
            </a:r>
          </a:p>
          <a:p>
            <a:pPr marL="0" indent="0">
              <a:buNone/>
            </a:pPr>
            <a:endParaRPr lang="en-US" sz="1200" dirty="0">
              <a:solidFill>
                <a:srgbClr val="FFFFFF"/>
              </a:solidFill>
              <a:latin typeface="Cambria" pitchFamily="34" charset="0"/>
              <a:ea typeface="Cambria" pitchFamily="34" charset="-122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330364" y="3667184"/>
            <a:ext cx="1883664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sz="950" dirty="0"/>
          </a:p>
        </p:txBody>
      </p:sp>
      <p:sp>
        <p:nvSpPr>
          <p:cNvPr id="17" name="Text 12"/>
          <p:cNvSpPr/>
          <p:nvPr/>
        </p:nvSpPr>
        <p:spPr>
          <a:xfrm>
            <a:off x="1946641" y="3153485"/>
            <a:ext cx="1601378" cy="130530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sz="1200" b="1" dirty="0">
              <a:solidFill>
                <a:srgbClr val="FFFFFF"/>
              </a:solidFill>
              <a:latin typeface="Cambria" pitchFamily="34" charset="0"/>
              <a:ea typeface="Cambria" pitchFamily="34" charset="-122"/>
              <a:cs typeface="Cambria" pitchFamily="34" charset="-120"/>
            </a:endParaRPr>
          </a:p>
          <a:p>
            <a:pPr marL="0" indent="0">
              <a:buNone/>
            </a:pPr>
            <a:r>
              <a:rPr lang="en-US" sz="1200" b="1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Progettazione</a:t>
            </a:r>
            <a:endParaRPr lang="en-US" sz="1200" b="1" dirty="0">
              <a:solidFill>
                <a:srgbClr val="FFFFFF"/>
              </a:solidFill>
              <a:latin typeface="Cambria" pitchFamily="34" charset="0"/>
              <a:ea typeface="Cambria" pitchFamily="34" charset="-122"/>
              <a:cs typeface="Cambria" pitchFamily="34" charset="-120"/>
            </a:endParaRPr>
          </a:p>
          <a:p>
            <a:pPr marL="0" indent="0">
              <a:buNone/>
            </a:pPr>
            <a:endParaRPr lang="en-US" sz="1200" b="1" dirty="0">
              <a:solidFill>
                <a:srgbClr val="FFFFFF"/>
              </a:solidFill>
              <a:latin typeface="Cambria" pitchFamily="34" charset="0"/>
              <a:ea typeface="Cambria" pitchFamily="34" charset="-122"/>
              <a:cs typeface="Cambria" pitchFamily="34" charset="-12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Uso del </a:t>
            </a:r>
            <a:r>
              <a:rPr lang="en-US" sz="1200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prodotto</a:t>
            </a:r>
            <a:r>
              <a:rPr lang="en-US" sz="1200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corretto</a:t>
            </a:r>
            <a:r>
              <a:rPr lang="en-US" sz="1200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per </a:t>
            </a:r>
            <a:r>
              <a:rPr lang="en-US" sz="1200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uso</a:t>
            </a:r>
            <a:r>
              <a:rPr lang="en-US" sz="1200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specifico</a:t>
            </a:r>
            <a:endParaRPr lang="en-US" sz="1200" dirty="0">
              <a:solidFill>
                <a:srgbClr val="FFFFFF"/>
              </a:solidFill>
              <a:latin typeface="Cambria" pitchFamily="34" charset="0"/>
              <a:ea typeface="Cambria" pitchFamily="34" charset="-122"/>
              <a:cs typeface="Cambria" pitchFamily="34" charset="-12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Progettazione</a:t>
            </a:r>
            <a:r>
              <a:rPr lang="en-US" sz="1200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sistema</a:t>
            </a:r>
            <a:r>
              <a:rPr lang="en-US" sz="1200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impermeabile</a:t>
            </a:r>
            <a:endParaRPr lang="en-US" sz="1200" dirty="0"/>
          </a:p>
        </p:txBody>
      </p:sp>
      <p:sp>
        <p:nvSpPr>
          <p:cNvPr id="18" name="Text 13"/>
          <p:cNvSpPr/>
          <p:nvPr/>
        </p:nvSpPr>
        <p:spPr>
          <a:xfrm>
            <a:off x="2269482" y="3710772"/>
            <a:ext cx="1883664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sz="950" dirty="0"/>
          </a:p>
        </p:txBody>
      </p:sp>
      <p:sp>
        <p:nvSpPr>
          <p:cNvPr id="19" name="Shape 14"/>
          <p:cNvSpPr/>
          <p:nvPr/>
        </p:nvSpPr>
        <p:spPr>
          <a:xfrm>
            <a:off x="5298948" y="3006721"/>
            <a:ext cx="1582056" cy="1803133"/>
          </a:xfrm>
          <a:prstGeom prst="roundRect">
            <a:avLst>
              <a:gd name="adj" fmla="val 7407"/>
            </a:avLst>
          </a:prstGeom>
          <a:solidFill>
            <a:srgbClr val="1F5480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22" name="Shape 17"/>
          <p:cNvSpPr/>
          <p:nvPr/>
        </p:nvSpPr>
        <p:spPr>
          <a:xfrm>
            <a:off x="3613872" y="3018872"/>
            <a:ext cx="1582056" cy="1804791"/>
          </a:xfrm>
          <a:prstGeom prst="roundRect">
            <a:avLst>
              <a:gd name="adj" fmla="val 7407"/>
            </a:avLst>
          </a:prstGeom>
          <a:solidFill>
            <a:srgbClr val="1F5480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 dirty="0"/>
          </a:p>
        </p:txBody>
      </p:sp>
      <p:sp>
        <p:nvSpPr>
          <p:cNvPr id="23" name="Text 18"/>
          <p:cNvSpPr/>
          <p:nvPr/>
        </p:nvSpPr>
        <p:spPr>
          <a:xfrm>
            <a:off x="3775813" y="3089650"/>
            <a:ext cx="1883664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Applicazione</a:t>
            </a:r>
            <a:endParaRPr lang="en-US" sz="1200" dirty="0"/>
          </a:p>
        </p:txBody>
      </p:sp>
      <p:sp>
        <p:nvSpPr>
          <p:cNvPr id="25" name="Text 20"/>
          <p:cNvSpPr/>
          <p:nvPr/>
        </p:nvSpPr>
        <p:spPr>
          <a:xfrm>
            <a:off x="228600" y="897147"/>
            <a:ext cx="8631936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Prove di </a:t>
            </a:r>
            <a:r>
              <a:rPr lang="en-US" sz="1300" b="1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durabilità</a:t>
            </a:r>
            <a:r>
              <a:rPr lang="en-US" sz="13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(</a:t>
            </a:r>
            <a:r>
              <a:rPr lang="en-US" sz="1300" b="1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principali</a:t>
            </a:r>
            <a:r>
              <a:rPr lang="en-US" sz="13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</a:t>
            </a:r>
            <a:r>
              <a:rPr lang="en-US" sz="1300" b="1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norme</a:t>
            </a:r>
            <a:r>
              <a:rPr lang="en-US" sz="13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di riferimento)</a:t>
            </a:r>
            <a:endParaRPr lang="en-US" sz="1300" dirty="0"/>
          </a:p>
        </p:txBody>
      </p:sp>
      <p:sp>
        <p:nvSpPr>
          <p:cNvPr id="26" name="Shape 21"/>
          <p:cNvSpPr/>
          <p:nvPr/>
        </p:nvSpPr>
        <p:spPr>
          <a:xfrm>
            <a:off x="330364" y="1303759"/>
            <a:ext cx="4169664" cy="566928"/>
          </a:xfrm>
          <a:prstGeom prst="roundRect">
            <a:avLst>
              <a:gd name="adj" fmla="val 12903"/>
            </a:avLst>
          </a:prstGeom>
          <a:solidFill>
            <a:srgbClr val="E8F6FB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27" name="Shape 22"/>
          <p:cNvSpPr/>
          <p:nvPr/>
        </p:nvSpPr>
        <p:spPr>
          <a:xfrm>
            <a:off x="356616" y="1376911"/>
            <a:ext cx="731520" cy="420624"/>
          </a:xfrm>
          <a:prstGeom prst="roundRect">
            <a:avLst>
              <a:gd name="adj" fmla="val 17391"/>
            </a:avLst>
          </a:prstGeom>
          <a:solidFill>
            <a:srgbClr val="0E9EBD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28" name="Text 23"/>
          <p:cNvSpPr/>
          <p:nvPr/>
        </p:nvSpPr>
        <p:spPr>
          <a:xfrm>
            <a:off x="356616" y="1376911"/>
            <a:ext cx="73152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EN 1296</a:t>
            </a:r>
            <a:endParaRPr lang="en-US" sz="850" dirty="0"/>
          </a:p>
        </p:txBody>
      </p:sp>
      <p:sp>
        <p:nvSpPr>
          <p:cNvPr id="29" name="Text 24"/>
          <p:cNvSpPr/>
          <p:nvPr/>
        </p:nvSpPr>
        <p:spPr>
          <a:xfrm>
            <a:off x="1563624" y="1449338"/>
            <a:ext cx="31546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Invecchiamento termico</a:t>
            </a:r>
            <a:endParaRPr lang="en-US" sz="1200" dirty="0"/>
          </a:p>
        </p:txBody>
      </p:sp>
      <p:sp>
        <p:nvSpPr>
          <p:cNvPr id="30" name="Text 25"/>
          <p:cNvSpPr/>
          <p:nvPr/>
        </p:nvSpPr>
        <p:spPr>
          <a:xfrm>
            <a:off x="1161288" y="1596367"/>
            <a:ext cx="31546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endParaRPr lang="en-US" sz="850" dirty="0"/>
          </a:p>
        </p:txBody>
      </p:sp>
      <p:sp>
        <p:nvSpPr>
          <p:cNvPr id="31" name="Shape 26"/>
          <p:cNvSpPr/>
          <p:nvPr/>
        </p:nvSpPr>
        <p:spPr>
          <a:xfrm>
            <a:off x="4745736" y="1303759"/>
            <a:ext cx="4169664" cy="566928"/>
          </a:xfrm>
          <a:prstGeom prst="roundRect">
            <a:avLst>
              <a:gd name="adj" fmla="val 12903"/>
            </a:avLst>
          </a:prstGeom>
          <a:solidFill>
            <a:srgbClr val="EDF9F5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32" name="Shape 27"/>
          <p:cNvSpPr/>
          <p:nvPr/>
        </p:nvSpPr>
        <p:spPr>
          <a:xfrm>
            <a:off x="4800600" y="1376911"/>
            <a:ext cx="731520" cy="420624"/>
          </a:xfrm>
          <a:prstGeom prst="roundRect">
            <a:avLst>
              <a:gd name="adj" fmla="val 17391"/>
            </a:avLst>
          </a:prstGeom>
          <a:solidFill>
            <a:srgbClr val="0E9EBD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33" name="Text 28"/>
          <p:cNvSpPr/>
          <p:nvPr/>
        </p:nvSpPr>
        <p:spPr>
          <a:xfrm>
            <a:off x="4800600" y="1376911"/>
            <a:ext cx="73152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EN 1297</a:t>
            </a:r>
            <a:endParaRPr lang="en-US" sz="850" dirty="0"/>
          </a:p>
        </p:txBody>
      </p:sp>
      <p:sp>
        <p:nvSpPr>
          <p:cNvPr id="34" name="Text 29"/>
          <p:cNvSpPr/>
          <p:nvPr/>
        </p:nvSpPr>
        <p:spPr>
          <a:xfrm>
            <a:off x="6364814" y="1447042"/>
            <a:ext cx="31546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UV + calore + acqua</a:t>
            </a:r>
            <a:endParaRPr lang="en-US" sz="1200" dirty="0"/>
          </a:p>
        </p:txBody>
      </p:sp>
      <p:sp>
        <p:nvSpPr>
          <p:cNvPr id="46" name="Text 20">
            <a:extLst>
              <a:ext uri="{FF2B5EF4-FFF2-40B4-BE49-F238E27FC236}">
                <a16:creationId xmlns:a16="http://schemas.microsoft.com/office/drawing/2014/main" id="{E09A6B60-4667-11E9-02A0-FC0595271F74}"/>
              </a:ext>
            </a:extLst>
          </p:cNvPr>
          <p:cNvSpPr/>
          <p:nvPr/>
        </p:nvSpPr>
        <p:spPr>
          <a:xfrm>
            <a:off x="193204" y="2233947"/>
            <a:ext cx="8631936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>
              <a:buAutoNum type="arabicParenR"/>
            </a:pPr>
            <a:r>
              <a:rPr lang="en-US" sz="13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Le prove di </a:t>
            </a:r>
            <a:r>
              <a:rPr lang="en-US" sz="1300" b="1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invecchiamento</a:t>
            </a:r>
            <a:r>
              <a:rPr lang="en-US" sz="13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</a:t>
            </a:r>
            <a:r>
              <a:rPr lang="en-US" sz="1300" b="1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sono</a:t>
            </a:r>
            <a:r>
              <a:rPr lang="en-US" sz="13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da </a:t>
            </a:r>
            <a:r>
              <a:rPr lang="en-US" sz="1300" b="1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considerarsi</a:t>
            </a:r>
            <a:r>
              <a:rPr lang="en-US" sz="13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screening test  (</a:t>
            </a:r>
            <a:r>
              <a:rPr lang="en-US" sz="1300" b="1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verifiche</a:t>
            </a:r>
            <a:r>
              <a:rPr lang="en-US" sz="13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comparative)</a:t>
            </a:r>
          </a:p>
          <a:p>
            <a:pPr marL="342900" indent="-342900">
              <a:buAutoNum type="arabicParenR"/>
            </a:pPr>
            <a:r>
              <a:rPr lang="en-US" sz="13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Non </a:t>
            </a:r>
            <a:r>
              <a:rPr lang="en-US" sz="1300" b="1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c’é</a:t>
            </a:r>
            <a:r>
              <a:rPr lang="en-US" sz="13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</a:t>
            </a:r>
            <a:r>
              <a:rPr lang="en-US" sz="1300" b="1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nessuna</a:t>
            </a:r>
            <a:r>
              <a:rPr lang="en-US" sz="13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</a:t>
            </a:r>
            <a:r>
              <a:rPr lang="en-US" sz="1300" b="1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correlazione</a:t>
            </a:r>
            <a:r>
              <a:rPr lang="en-US" sz="13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</a:t>
            </a:r>
            <a:r>
              <a:rPr lang="en-US" sz="1300" b="1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dimostrata</a:t>
            </a:r>
            <a:r>
              <a:rPr lang="en-US" sz="13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</a:t>
            </a:r>
            <a:r>
              <a:rPr lang="en-US" sz="1300" b="1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tra</a:t>
            </a:r>
            <a:r>
              <a:rPr lang="en-US" sz="13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</a:t>
            </a:r>
            <a:r>
              <a:rPr lang="en-US" sz="1300" b="1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durata</a:t>
            </a:r>
            <a:r>
              <a:rPr lang="en-US" sz="13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delle prove e </a:t>
            </a:r>
            <a:r>
              <a:rPr lang="en-US" sz="1300" b="1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durabilità</a:t>
            </a:r>
            <a:r>
              <a:rPr lang="en-US" sz="13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</a:t>
            </a:r>
            <a:r>
              <a:rPr lang="en-US" sz="1300" b="1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reale</a:t>
            </a:r>
            <a:r>
              <a:rPr lang="en-US" sz="13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delle membrane </a:t>
            </a:r>
            <a:r>
              <a:rPr lang="en-US" sz="1300" b="1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impermeabili</a:t>
            </a:r>
            <a:r>
              <a:rPr lang="en-US" sz="13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applicate (</a:t>
            </a:r>
            <a:r>
              <a:rPr lang="en-US" sz="1300" b="1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vedi</a:t>
            </a:r>
            <a:r>
              <a:rPr lang="en-US" sz="13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</a:t>
            </a:r>
            <a:r>
              <a:rPr lang="en-US" sz="1300" b="1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norme</a:t>
            </a:r>
            <a:r>
              <a:rPr lang="en-US" sz="13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</a:t>
            </a:r>
            <a:r>
              <a:rPr lang="en-US" sz="1300" b="1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armonizzate</a:t>
            </a:r>
            <a:r>
              <a:rPr lang="en-US" sz="13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)</a:t>
            </a:r>
          </a:p>
          <a:p>
            <a:pPr marL="342900" indent="-342900">
              <a:buAutoNum type="arabicParenR"/>
            </a:pPr>
            <a:r>
              <a:rPr lang="en-US" sz="13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La </a:t>
            </a:r>
            <a:r>
              <a:rPr lang="en-US" sz="1300" b="1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durabilità</a:t>
            </a:r>
            <a:r>
              <a:rPr lang="en-US" sz="13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non é un </a:t>
            </a:r>
            <a:r>
              <a:rPr lang="en-US" sz="1300" b="1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concetto</a:t>
            </a:r>
            <a:r>
              <a:rPr lang="en-US" sz="13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“</a:t>
            </a:r>
            <a:r>
              <a:rPr lang="en-US" sz="1300" b="1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assoluto</a:t>
            </a:r>
            <a:r>
              <a:rPr lang="en-US" sz="13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” ma </a:t>
            </a:r>
            <a:r>
              <a:rPr lang="en-US" sz="1300" b="1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dipendente</a:t>
            </a:r>
            <a:r>
              <a:rPr lang="en-US" sz="13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da </a:t>
            </a:r>
            <a:r>
              <a:rPr lang="en-US" sz="1300" b="1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diversi</a:t>
            </a:r>
            <a:r>
              <a:rPr lang="en-US" sz="13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</a:t>
            </a:r>
            <a:r>
              <a:rPr lang="en-US" sz="1300" b="1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fattori</a:t>
            </a:r>
            <a:r>
              <a:rPr lang="en-US" sz="13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:</a:t>
            </a:r>
          </a:p>
        </p:txBody>
      </p:sp>
      <p:sp>
        <p:nvSpPr>
          <p:cNvPr id="47" name="Text 12">
            <a:extLst>
              <a:ext uri="{FF2B5EF4-FFF2-40B4-BE49-F238E27FC236}">
                <a16:creationId xmlns:a16="http://schemas.microsoft.com/office/drawing/2014/main" id="{90A913CE-0D45-7129-7DFA-2C64BD435092}"/>
              </a:ext>
            </a:extLst>
          </p:cNvPr>
          <p:cNvSpPr/>
          <p:nvPr/>
        </p:nvSpPr>
        <p:spPr>
          <a:xfrm>
            <a:off x="5298948" y="3343516"/>
            <a:ext cx="1883664" cy="74155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Condizioni</a:t>
            </a:r>
            <a:r>
              <a:rPr lang="en-US" sz="12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esterne</a:t>
            </a:r>
            <a:endParaRPr lang="en-US" sz="1200" b="1" dirty="0">
              <a:solidFill>
                <a:srgbClr val="FFFFFF"/>
              </a:solidFill>
              <a:latin typeface="Cambria" pitchFamily="34" charset="0"/>
              <a:ea typeface="Cambria" pitchFamily="34" charset="-122"/>
              <a:cs typeface="Cambria" pitchFamily="34" charset="-120"/>
            </a:endParaRPr>
          </a:p>
          <a:p>
            <a:pPr marL="0" indent="0">
              <a:buNone/>
            </a:pPr>
            <a:r>
              <a:rPr lang="en-US" sz="12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zona </a:t>
            </a:r>
            <a:r>
              <a:rPr lang="en-US" sz="1200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geografica</a:t>
            </a:r>
            <a:endParaRPr lang="en-US" sz="1200" dirty="0">
              <a:solidFill>
                <a:srgbClr val="FFFFFF"/>
              </a:solidFill>
              <a:latin typeface="Cambria" pitchFamily="34" charset="0"/>
              <a:ea typeface="Cambria" pitchFamily="34" charset="-122"/>
              <a:cs typeface="Cambria" pitchFamily="34" charset="-12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irraggiamento</a:t>
            </a:r>
            <a:r>
              <a:rPr lang="en-US" sz="1200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Temperature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</a:rPr>
              <a:t>Etc</a:t>
            </a:r>
            <a:r>
              <a:rPr lang="en-US" sz="1200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</a:rPr>
              <a:t>…</a:t>
            </a:r>
            <a:endParaRPr lang="en-US" sz="1200" dirty="0"/>
          </a:p>
        </p:txBody>
      </p:sp>
      <p:sp>
        <p:nvSpPr>
          <p:cNvPr id="48" name="Text 12">
            <a:extLst>
              <a:ext uri="{FF2B5EF4-FFF2-40B4-BE49-F238E27FC236}">
                <a16:creationId xmlns:a16="http://schemas.microsoft.com/office/drawing/2014/main" id="{ADB927A5-FC26-6CC9-B527-1C13C1A46AC6}"/>
              </a:ext>
            </a:extLst>
          </p:cNvPr>
          <p:cNvSpPr/>
          <p:nvPr/>
        </p:nvSpPr>
        <p:spPr>
          <a:xfrm>
            <a:off x="3645582" y="3700716"/>
            <a:ext cx="1716416" cy="74155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Prescrizioni</a:t>
            </a:r>
            <a:r>
              <a:rPr lang="en-US" sz="1200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normative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</a:rPr>
              <a:t>Prescrizioni</a:t>
            </a:r>
            <a:r>
              <a:rPr lang="en-US" sz="1200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</a:rPr>
              <a:t>dei</a:t>
            </a:r>
            <a:r>
              <a:rPr lang="en-US" sz="1200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</a:rPr>
              <a:t>produttori</a:t>
            </a:r>
            <a:endParaRPr lang="en-US" sz="1200" dirty="0">
              <a:solidFill>
                <a:srgbClr val="FFFFFF"/>
              </a:solidFill>
              <a:latin typeface="Cambria" pitchFamily="34" charset="0"/>
              <a:ea typeface="Cambria" pitchFamily="34" charset="-12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</a:rPr>
              <a:t>Buona </a:t>
            </a:r>
            <a:r>
              <a:rPr lang="en-US" sz="1200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</a:rPr>
              <a:t>pratica</a:t>
            </a:r>
            <a:endParaRPr lang="en-US" sz="1200" dirty="0">
              <a:solidFill>
                <a:srgbClr val="FFFFFF"/>
              </a:solidFill>
              <a:latin typeface="Cambria" pitchFamily="34" charset="0"/>
              <a:ea typeface="Cambria" pitchFamily="34" charset="-12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</a:rPr>
              <a:t>Collaudi</a:t>
            </a:r>
            <a:r>
              <a:rPr lang="en-US" sz="1200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</a:rPr>
              <a:t>/</a:t>
            </a:r>
            <a:r>
              <a:rPr lang="en-US" sz="1200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</a:rPr>
              <a:t>verifiche</a:t>
            </a:r>
            <a:endParaRPr lang="en-US" sz="1200" dirty="0"/>
          </a:p>
        </p:txBody>
      </p:sp>
      <p:sp>
        <p:nvSpPr>
          <p:cNvPr id="49" name="Shape 14">
            <a:extLst>
              <a:ext uri="{FF2B5EF4-FFF2-40B4-BE49-F238E27FC236}">
                <a16:creationId xmlns:a16="http://schemas.microsoft.com/office/drawing/2014/main" id="{3D4C057D-B08A-39D7-A4B6-6A4679379884}"/>
              </a:ext>
            </a:extLst>
          </p:cNvPr>
          <p:cNvSpPr/>
          <p:nvPr/>
        </p:nvSpPr>
        <p:spPr>
          <a:xfrm>
            <a:off x="7000247" y="3005573"/>
            <a:ext cx="1582056" cy="1803133"/>
          </a:xfrm>
          <a:prstGeom prst="roundRect">
            <a:avLst>
              <a:gd name="adj" fmla="val 7407"/>
            </a:avLst>
          </a:prstGeom>
          <a:solidFill>
            <a:srgbClr val="1F5480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50" name="Text 12">
            <a:extLst>
              <a:ext uri="{FF2B5EF4-FFF2-40B4-BE49-F238E27FC236}">
                <a16:creationId xmlns:a16="http://schemas.microsoft.com/office/drawing/2014/main" id="{E3DD3B22-9133-8FAA-90B1-27966B770BA7}"/>
              </a:ext>
            </a:extLst>
          </p:cNvPr>
          <p:cNvSpPr/>
          <p:nvPr/>
        </p:nvSpPr>
        <p:spPr>
          <a:xfrm>
            <a:off x="7059168" y="3280766"/>
            <a:ext cx="1765972" cy="74155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Manutenzione</a:t>
            </a:r>
            <a:endParaRPr lang="en-US" sz="1200" b="1" dirty="0">
              <a:solidFill>
                <a:srgbClr val="FFFFFF"/>
              </a:solidFill>
              <a:latin typeface="Cambria" pitchFamily="34" charset="0"/>
              <a:ea typeface="Cambria" pitchFamily="34" charset="-122"/>
              <a:cs typeface="Cambria" pitchFamily="34" charset="-120"/>
            </a:endParaRPr>
          </a:p>
          <a:p>
            <a:pPr marL="0" indent="0">
              <a:buNone/>
            </a:pPr>
            <a:r>
              <a:rPr lang="en-US" sz="12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Piano di </a:t>
            </a:r>
            <a:r>
              <a:rPr lang="en-US" sz="1200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manutenzione</a:t>
            </a:r>
            <a:endParaRPr lang="en-US" sz="1200" dirty="0">
              <a:solidFill>
                <a:srgbClr val="FFFFFF"/>
              </a:solidFill>
              <a:latin typeface="Cambria" pitchFamily="34" charset="0"/>
              <a:ea typeface="Cambria" pitchFamily="34" charset="-122"/>
              <a:cs typeface="Cambria" pitchFamily="34" charset="-12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51" name="Text 31">
            <a:extLst>
              <a:ext uri="{FF2B5EF4-FFF2-40B4-BE49-F238E27FC236}">
                <a16:creationId xmlns:a16="http://schemas.microsoft.com/office/drawing/2014/main" id="{DAF6D06D-D19A-14E0-89AE-448EF9ECB595}"/>
              </a:ext>
            </a:extLst>
          </p:cNvPr>
          <p:cNvSpPr/>
          <p:nvPr/>
        </p:nvSpPr>
        <p:spPr>
          <a:xfrm>
            <a:off x="205740" y="4834890"/>
            <a:ext cx="8709660" cy="3086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750" dirty="0">
                <a:solidFill>
                  <a:srgbClr val="AAC8E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Gruppo PRIMI – SITEB  ·  Membrane Impermeabilizzanti per Coperture  ·  Caratteristiche</a:t>
            </a:r>
            <a:endParaRPr lang="en-US" sz="7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46D402-E3A5-D7CF-0FD3-EB4021883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72A74C0B-9704-34FC-DAA8-C9CD281C45C9}"/>
              </a:ext>
            </a:extLst>
          </p:cNvPr>
          <p:cNvSpPr/>
          <p:nvPr/>
        </p:nvSpPr>
        <p:spPr>
          <a:xfrm>
            <a:off x="0" y="0"/>
            <a:ext cx="9144000" cy="841248"/>
          </a:xfrm>
          <a:prstGeom prst="rect">
            <a:avLst/>
          </a:prstGeom>
          <a:solidFill>
            <a:srgbClr val="1A3F72"/>
          </a:solidFill>
          <a:ln w="12700">
            <a:solidFill>
              <a:srgbClr val="1A3F72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1B53C5C9-B252-4E46-8996-F77BCCB320A7}"/>
              </a:ext>
            </a:extLst>
          </p:cNvPr>
          <p:cNvSpPr/>
          <p:nvPr/>
        </p:nvSpPr>
        <p:spPr>
          <a:xfrm>
            <a:off x="201168" y="145611"/>
            <a:ext cx="59436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22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Classe di </a:t>
            </a:r>
            <a:r>
              <a:rPr lang="en-US" sz="2200" b="1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reazione</a:t>
            </a:r>
            <a:r>
              <a:rPr lang="en-US" sz="22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al fuoco </a:t>
            </a:r>
          </a:p>
          <a:p>
            <a:pPr marL="0" indent="0">
              <a:buNone/>
            </a:pPr>
            <a:r>
              <a:rPr lang="en-US" sz="22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EN ISO 11925-2 EN 13501-1</a:t>
            </a:r>
            <a:endParaRPr lang="en-US" sz="2200" dirty="0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4732F8BA-7A13-BA67-43A9-A901DBA051F4}"/>
              </a:ext>
            </a:extLst>
          </p:cNvPr>
          <p:cNvSpPr/>
          <p:nvPr/>
        </p:nvSpPr>
        <p:spPr>
          <a:xfrm>
            <a:off x="192024" y="600387"/>
            <a:ext cx="59436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6DD5E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Classificazione del sistema di copertura</a:t>
            </a:r>
            <a:endParaRPr lang="en-US" sz="1100" dirty="0"/>
          </a:p>
        </p:txBody>
      </p:sp>
      <p:pic>
        <p:nvPicPr>
          <p:cNvPr id="5" name="Image 0" descr="preencoded.png">
            <a:extLst>
              <a:ext uri="{FF2B5EF4-FFF2-40B4-BE49-F238E27FC236}">
                <a16:creationId xmlns:a16="http://schemas.microsoft.com/office/drawing/2014/main" id="{3F4767AE-AD72-ADA4-998F-D1205C52B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36576"/>
            <a:ext cx="1298448" cy="768096"/>
          </a:xfrm>
          <a:prstGeom prst="rect">
            <a:avLst/>
          </a:prstGeom>
        </p:spPr>
      </p:pic>
      <p:pic>
        <p:nvPicPr>
          <p:cNvPr id="6" name="Image 1" descr="preencoded.png">
            <a:extLst>
              <a:ext uri="{FF2B5EF4-FFF2-40B4-BE49-F238E27FC236}">
                <a16:creationId xmlns:a16="http://schemas.microsoft.com/office/drawing/2014/main" id="{BFF1D999-E88D-7011-8C35-A9D200C7F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6520" y="54864"/>
            <a:ext cx="1234440" cy="731520"/>
          </a:xfrm>
          <a:prstGeom prst="rect">
            <a:avLst/>
          </a:prstGeom>
        </p:spPr>
      </p:pic>
      <p:sp>
        <p:nvSpPr>
          <p:cNvPr id="8" name="Shape 4">
            <a:extLst>
              <a:ext uri="{FF2B5EF4-FFF2-40B4-BE49-F238E27FC236}">
                <a16:creationId xmlns:a16="http://schemas.microsoft.com/office/drawing/2014/main" id="{8C3245FA-F5B7-9B95-C2B8-AF09A0AFA479}"/>
              </a:ext>
            </a:extLst>
          </p:cNvPr>
          <p:cNvSpPr/>
          <p:nvPr/>
        </p:nvSpPr>
        <p:spPr>
          <a:xfrm>
            <a:off x="0" y="4901184"/>
            <a:ext cx="9144000" cy="242316"/>
          </a:xfrm>
          <a:prstGeom prst="rect">
            <a:avLst/>
          </a:prstGeom>
          <a:solidFill>
            <a:srgbClr val="1A3F72"/>
          </a:solidFill>
          <a:ln w="12700">
            <a:solidFill>
              <a:srgbClr val="1A3F72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02FB9A1-6858-3604-C9F3-96B5143CF4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4586" y="1684803"/>
            <a:ext cx="6501245" cy="2726771"/>
          </a:xfrm>
          <a:prstGeom prst="rect">
            <a:avLst/>
          </a:prstGeom>
        </p:spPr>
      </p:pic>
      <p:sp>
        <p:nvSpPr>
          <p:cNvPr id="12" name="Text 7">
            <a:extLst>
              <a:ext uri="{FF2B5EF4-FFF2-40B4-BE49-F238E27FC236}">
                <a16:creationId xmlns:a16="http://schemas.microsoft.com/office/drawing/2014/main" id="{956BCE04-D222-6230-C0E3-718C916DCDFA}"/>
              </a:ext>
            </a:extLst>
          </p:cNvPr>
          <p:cNvSpPr/>
          <p:nvPr/>
        </p:nvSpPr>
        <p:spPr>
          <a:xfrm>
            <a:off x="2387969" y="1379355"/>
            <a:ext cx="6577861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Classificazione</a:t>
            </a:r>
            <a:r>
              <a:rPr lang="en-US" sz="13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secondo EN 13501-1 </a:t>
            </a:r>
            <a:r>
              <a:rPr lang="en-US" sz="1300" b="1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Euroclassi</a:t>
            </a:r>
            <a:r>
              <a:rPr lang="en-US" sz="13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(</a:t>
            </a:r>
            <a:r>
              <a:rPr lang="en-US" sz="1300" b="1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limitata</a:t>
            </a:r>
            <a:r>
              <a:rPr lang="en-US" sz="13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</a:t>
            </a:r>
            <a:r>
              <a:rPr lang="en-US" sz="1300" b="1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all’euroclasse</a:t>
            </a:r>
            <a:r>
              <a:rPr lang="en-US" sz="13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E)</a:t>
            </a:r>
            <a:endParaRPr lang="en-US" sz="1300" dirty="0"/>
          </a:p>
        </p:txBody>
      </p:sp>
      <p:sp>
        <p:nvSpPr>
          <p:cNvPr id="13" name="Text 7">
            <a:extLst>
              <a:ext uri="{FF2B5EF4-FFF2-40B4-BE49-F238E27FC236}">
                <a16:creationId xmlns:a16="http://schemas.microsoft.com/office/drawing/2014/main" id="{7E21C41B-F605-6517-38A6-1739DA41C03C}"/>
              </a:ext>
            </a:extLst>
          </p:cNvPr>
          <p:cNvSpPr/>
          <p:nvPr/>
        </p:nvSpPr>
        <p:spPr>
          <a:xfrm>
            <a:off x="148867" y="867109"/>
            <a:ext cx="6048202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Metodo</a:t>
            </a:r>
            <a:r>
              <a:rPr lang="en-US" sz="14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di </a:t>
            </a:r>
            <a:r>
              <a:rPr lang="en-US" sz="1400" b="1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prova</a:t>
            </a:r>
            <a:r>
              <a:rPr lang="en-US" sz="14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EN ISO 11995-2 ; </a:t>
            </a:r>
            <a:r>
              <a:rPr lang="en-US" sz="1400" b="1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Classificazione</a:t>
            </a:r>
            <a:r>
              <a:rPr lang="en-US" sz="14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secondo EN 13501-1</a:t>
            </a:r>
            <a:endParaRPr lang="en-US" sz="1400" dirty="0"/>
          </a:p>
        </p:txBody>
      </p:sp>
      <p:sp>
        <p:nvSpPr>
          <p:cNvPr id="15" name="Shape 34">
            <a:extLst>
              <a:ext uri="{FF2B5EF4-FFF2-40B4-BE49-F238E27FC236}">
                <a16:creationId xmlns:a16="http://schemas.microsoft.com/office/drawing/2014/main" id="{963F3E12-C210-6086-D9D2-7BD7399DD3DE}"/>
              </a:ext>
            </a:extLst>
          </p:cNvPr>
          <p:cNvSpPr/>
          <p:nvPr/>
        </p:nvSpPr>
        <p:spPr>
          <a:xfrm>
            <a:off x="228600" y="1661852"/>
            <a:ext cx="2032462" cy="1851802"/>
          </a:xfrm>
          <a:prstGeom prst="roundRect">
            <a:avLst>
              <a:gd name="adj" fmla="val 4762"/>
            </a:avLst>
          </a:prstGeom>
          <a:solidFill>
            <a:srgbClr val="E8F6FB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16" name="Text 35">
            <a:extLst>
              <a:ext uri="{FF2B5EF4-FFF2-40B4-BE49-F238E27FC236}">
                <a16:creationId xmlns:a16="http://schemas.microsoft.com/office/drawing/2014/main" id="{EDF36BFC-6D4C-2084-A7D2-B0005661C70E}"/>
              </a:ext>
            </a:extLst>
          </p:cNvPr>
          <p:cNvSpPr/>
          <p:nvPr/>
        </p:nvSpPr>
        <p:spPr>
          <a:xfrm>
            <a:off x="426443" y="1636775"/>
            <a:ext cx="1636776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Prova EN ISO 11925-2</a:t>
            </a:r>
            <a:endParaRPr lang="en-US" sz="1200" dirty="0"/>
          </a:p>
        </p:txBody>
      </p:sp>
      <p:sp>
        <p:nvSpPr>
          <p:cNvPr id="17" name="Text 36">
            <a:extLst>
              <a:ext uri="{FF2B5EF4-FFF2-40B4-BE49-F238E27FC236}">
                <a16:creationId xmlns:a16="http://schemas.microsoft.com/office/drawing/2014/main" id="{5EBB689A-DDDE-EE6C-F441-8E2F4BB6CF04}"/>
              </a:ext>
            </a:extLst>
          </p:cNvPr>
          <p:cNvSpPr/>
          <p:nvPr/>
        </p:nvSpPr>
        <p:spPr>
          <a:xfrm>
            <a:off x="167016" y="2169344"/>
            <a:ext cx="1993531" cy="1051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>
              <a:spcAft>
                <a:spcPts val="500"/>
              </a:spcAft>
              <a:buSzPct val="100000"/>
              <a:buChar char="•"/>
            </a:pPr>
            <a:r>
              <a:rPr lang="en-US" sz="105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Fiamma </a:t>
            </a:r>
            <a:r>
              <a:rPr lang="en-US" sz="1050" dirty="0" err="1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singola</a:t>
            </a:r>
            <a:r>
              <a:rPr lang="en-US" sz="105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(150 mm) · 15 secondi di esposizione</a:t>
            </a:r>
            <a:endParaRPr lang="en-US" sz="1050" dirty="0"/>
          </a:p>
          <a:p>
            <a:pPr marL="342900" indent="-342900">
              <a:spcAft>
                <a:spcPts val="500"/>
              </a:spcAft>
              <a:buSzPct val="100000"/>
              <a:buChar char="•"/>
            </a:pPr>
            <a:r>
              <a:rPr lang="en-US" sz="105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Campione libero senza </a:t>
            </a:r>
            <a:r>
              <a:rPr lang="en-US" sz="1050" dirty="0" err="1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supporto</a:t>
            </a:r>
            <a:r>
              <a:rPr lang="en-US" sz="105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</a:p>
          <a:p>
            <a:pPr marL="342900" indent="-342900">
              <a:spcAft>
                <a:spcPts val="500"/>
              </a:spcAft>
              <a:buSzPct val="100000"/>
              <a:buChar char="•"/>
            </a:pPr>
            <a:r>
              <a:rPr lang="en-US" sz="1050" dirty="0" err="1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Valutazione</a:t>
            </a:r>
            <a:r>
              <a:rPr lang="en-US" sz="105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: altezza fiamma e </a:t>
            </a:r>
            <a:r>
              <a:rPr lang="en-US" sz="1050" dirty="0" err="1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gocce</a:t>
            </a:r>
            <a:r>
              <a:rPr lang="en-US" sz="105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050" dirty="0" err="1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accese</a:t>
            </a:r>
            <a:endParaRPr lang="en-US" sz="1050" dirty="0">
              <a:solidFill>
                <a:srgbClr val="1A3F72"/>
              </a:solidFill>
              <a:latin typeface="Calibri" pitchFamily="34" charset="0"/>
              <a:ea typeface="Calibri" pitchFamily="34" charset="-122"/>
              <a:cs typeface="Calibri" pitchFamily="34" charset="-120"/>
            </a:endParaRPr>
          </a:p>
          <a:p>
            <a:pPr marL="342900" indent="-342900">
              <a:spcAft>
                <a:spcPts val="500"/>
              </a:spcAft>
              <a:buSzPct val="100000"/>
              <a:buChar char="•"/>
            </a:pPr>
            <a:r>
              <a:rPr lang="en-US" sz="1050" dirty="0" err="1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Estendibilità</a:t>
            </a:r>
            <a:r>
              <a:rPr lang="en-US" sz="105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050" dirty="0" err="1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dei</a:t>
            </a:r>
            <a:r>
              <a:rPr lang="en-US" sz="105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050" dirty="0" err="1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risultati</a:t>
            </a:r>
            <a:r>
              <a:rPr lang="en-US" sz="105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da </a:t>
            </a:r>
            <a:r>
              <a:rPr lang="en-US" sz="1050" dirty="0" err="1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norme</a:t>
            </a:r>
            <a:r>
              <a:rPr lang="en-US" sz="105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050" dirty="0" err="1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armonizzate</a:t>
            </a:r>
            <a:endParaRPr lang="en-US" sz="105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11E21C09-91C0-9ED1-C045-3EF79C59353C}"/>
              </a:ext>
            </a:extLst>
          </p:cNvPr>
          <p:cNvSpPr/>
          <p:nvPr/>
        </p:nvSpPr>
        <p:spPr>
          <a:xfrm>
            <a:off x="2464586" y="3054926"/>
            <a:ext cx="6450814" cy="45872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noFill/>
            </a:endParaRPr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BA26FAB4-253D-2BB9-04C0-903B27C91D18}"/>
              </a:ext>
            </a:extLst>
          </p:cNvPr>
          <p:cNvSpPr/>
          <p:nvPr/>
        </p:nvSpPr>
        <p:spPr>
          <a:xfrm>
            <a:off x="228600" y="4901184"/>
            <a:ext cx="3865552" cy="2423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C5DC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Gruppo PRIMI – SITEB  ·  Membrane Impermeabilizzanti per </a:t>
            </a:r>
            <a:r>
              <a:rPr lang="en-US" sz="850" dirty="0" err="1">
                <a:solidFill>
                  <a:srgbClr val="C5DC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Coperture</a:t>
            </a:r>
            <a:r>
              <a:rPr lang="en-US" sz="850" dirty="0">
                <a:solidFill>
                  <a:srgbClr val="C5DC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- </a:t>
            </a:r>
            <a:r>
              <a:rPr lang="en-US" sz="850" dirty="0" err="1">
                <a:solidFill>
                  <a:srgbClr val="C5DC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Caratteristiche</a:t>
            </a:r>
            <a:endParaRPr lang="en-US" sz="85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4D02EEA-0BDA-89ED-2B65-435495D49404}"/>
              </a:ext>
            </a:extLst>
          </p:cNvPr>
          <p:cNvSpPr txBox="1"/>
          <p:nvPr/>
        </p:nvSpPr>
        <p:spPr>
          <a:xfrm>
            <a:off x="2777577" y="3248454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</a:rPr>
              <a:t>*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1E3D60C-43FC-E2D4-69DB-6EADDD09860A}"/>
              </a:ext>
            </a:extLst>
          </p:cNvPr>
          <p:cNvSpPr txBox="1"/>
          <p:nvPr/>
        </p:nvSpPr>
        <p:spPr>
          <a:xfrm>
            <a:off x="167016" y="4616174"/>
            <a:ext cx="25506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/>
              <a:t>* Da testare (atto delegato Commissione Europea)</a:t>
            </a:r>
          </a:p>
        </p:txBody>
      </p:sp>
    </p:spTree>
    <p:extLst>
      <p:ext uri="{BB962C8B-B14F-4D97-AF65-F5344CB8AC3E}">
        <p14:creationId xmlns:p14="http://schemas.microsoft.com/office/powerpoint/2010/main" val="3575040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939250"/>
          </a:xfrm>
          <a:prstGeom prst="rect">
            <a:avLst/>
          </a:prstGeom>
          <a:solidFill>
            <a:srgbClr val="1A3F72"/>
          </a:solidFill>
          <a:ln w="12700">
            <a:solidFill>
              <a:srgbClr val="1A3F72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4" name="Text 2"/>
          <p:cNvSpPr/>
          <p:nvPr/>
        </p:nvSpPr>
        <p:spPr>
          <a:xfrm>
            <a:off x="228600" y="109728"/>
            <a:ext cx="722376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Standard europei per la valutazione delle </a:t>
            </a:r>
          </a:p>
          <a:p>
            <a:pPr marL="0" indent="0" algn="l">
              <a:buNone/>
            </a:pPr>
            <a:r>
              <a:rPr lang="en-US" sz="2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prestazioni</a:t>
            </a:r>
            <a:r>
              <a:rPr lang="en-US" sz="2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al fuoco esterno per coperture</a:t>
            </a:r>
            <a:endParaRPr 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228599" y="676656"/>
            <a:ext cx="3346409" cy="3383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6DBEB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Classificazione del sistema di copertura</a:t>
            </a:r>
            <a:endParaRPr lang="en-US" sz="1300" dirty="0"/>
          </a:p>
        </p:txBody>
      </p:sp>
      <p:sp>
        <p:nvSpPr>
          <p:cNvPr id="7" name="Shape 4"/>
          <p:cNvSpPr/>
          <p:nvPr/>
        </p:nvSpPr>
        <p:spPr>
          <a:xfrm>
            <a:off x="0" y="4873752"/>
            <a:ext cx="9144000" cy="274320"/>
          </a:xfrm>
          <a:prstGeom prst="rect">
            <a:avLst/>
          </a:prstGeom>
          <a:solidFill>
            <a:srgbClr val="1A3F72"/>
          </a:solidFill>
          <a:ln w="12700">
            <a:solidFill>
              <a:srgbClr val="1A3F72"/>
            </a:solidFill>
            <a:prstDash val="solid"/>
          </a:ln>
        </p:spPr>
        <p:txBody>
          <a:bodyPr/>
          <a:lstStyle/>
          <a:p>
            <a:endParaRPr lang="it-IT" dirty="0"/>
          </a:p>
        </p:txBody>
      </p:sp>
      <p:sp>
        <p:nvSpPr>
          <p:cNvPr id="9" name="Text 6"/>
          <p:cNvSpPr/>
          <p:nvPr/>
        </p:nvSpPr>
        <p:spPr>
          <a:xfrm>
            <a:off x="140803" y="1287604"/>
            <a:ext cx="6062472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>
              <a:buSzPct val="100000"/>
              <a:buChar char="•"/>
            </a:pPr>
            <a:r>
              <a:rPr lang="en-US" b="1" dirty="0">
                <a:solidFill>
                  <a:srgbClr val="1A3F72"/>
                </a:solidFill>
                <a:ea typeface="Cambria" panose="02040503050406030204" pitchFamily="18" charset="0"/>
                <a:cs typeface="Calibri" pitchFamily="34" charset="-120"/>
              </a:rPr>
              <a:t>TEST T1, T2, T3, T4 ESEGUITI SECONDO CEN/TS 1187</a:t>
            </a:r>
          </a:p>
          <a:p>
            <a:pPr>
              <a:buSzPct val="100000"/>
            </a:pPr>
            <a:r>
              <a:rPr lang="en-US" sz="1200" b="1" dirty="0">
                <a:solidFill>
                  <a:srgbClr val="1A3F72"/>
                </a:solidFill>
                <a:ea typeface="Cambria" panose="02040503050406030204" pitchFamily="18" charset="0"/>
                <a:cs typeface="Calibri" pitchFamily="34" charset="-120"/>
              </a:rPr>
              <a:t>          (norma </a:t>
            </a:r>
            <a:r>
              <a:rPr lang="en-US" sz="1200" b="1" dirty="0" err="1">
                <a:solidFill>
                  <a:srgbClr val="1A3F72"/>
                </a:solidFill>
                <a:ea typeface="Cambria" panose="02040503050406030204" pitchFamily="18" charset="0"/>
                <a:cs typeface="Calibri" pitchFamily="34" charset="-120"/>
              </a:rPr>
              <a:t>attuamente</a:t>
            </a:r>
            <a:r>
              <a:rPr lang="en-US" sz="1200" b="1" dirty="0">
                <a:solidFill>
                  <a:srgbClr val="1A3F72"/>
                </a:solidFill>
                <a:ea typeface="Cambria" panose="02040503050406030204" pitchFamily="18" charset="0"/>
                <a:cs typeface="Calibri" pitchFamily="34" charset="-120"/>
              </a:rPr>
              <a:t> in </a:t>
            </a:r>
            <a:r>
              <a:rPr lang="en-US" sz="1200" b="1" dirty="0" err="1">
                <a:solidFill>
                  <a:srgbClr val="1A3F72"/>
                </a:solidFill>
                <a:ea typeface="Cambria" panose="02040503050406030204" pitchFamily="18" charset="0"/>
                <a:cs typeface="Calibri" pitchFamily="34" charset="-120"/>
              </a:rPr>
              <a:t>revisione</a:t>
            </a:r>
            <a:r>
              <a:rPr lang="en-US" sz="1200" b="1" dirty="0">
                <a:solidFill>
                  <a:srgbClr val="1A3F72"/>
                </a:solidFill>
                <a:ea typeface="Cambria" panose="02040503050406030204" pitchFamily="18" charset="0"/>
                <a:cs typeface="Calibri" pitchFamily="34" charset="-120"/>
              </a:rPr>
              <a:t> CEN TC 127 WG5)</a:t>
            </a:r>
          </a:p>
          <a:p>
            <a:pPr>
              <a:buSzPct val="100000"/>
            </a:pPr>
            <a:endParaRPr lang="en-US" sz="800" dirty="0">
              <a:ea typeface="Cambria" panose="02040503050406030204" pitchFamily="18" charset="0"/>
            </a:endParaRPr>
          </a:p>
          <a:p>
            <a:pPr marL="342900" indent="-342900">
              <a:spcAft>
                <a:spcPts val="200"/>
              </a:spcAft>
              <a:buSzPct val="100000"/>
              <a:buChar char="•"/>
            </a:pPr>
            <a:r>
              <a:rPr lang="en-US" b="1" dirty="0">
                <a:solidFill>
                  <a:srgbClr val="1A3F72"/>
                </a:solidFill>
                <a:ea typeface="Cambria" panose="02040503050406030204" pitchFamily="18" charset="0"/>
                <a:cs typeface="Calibri" pitchFamily="34" charset="-120"/>
              </a:rPr>
              <a:t>CLASSIFICAZIONE SECONDO EN 13501-5</a:t>
            </a:r>
          </a:p>
          <a:p>
            <a:pPr>
              <a:spcAft>
                <a:spcPts val="200"/>
              </a:spcAft>
              <a:buSzPct val="100000"/>
            </a:pPr>
            <a:endParaRPr lang="en-US" sz="800" dirty="0">
              <a:ea typeface="Cambria" panose="02040503050406030204" pitchFamily="18" charset="0"/>
            </a:endParaRPr>
          </a:p>
          <a:p>
            <a:pPr marL="342900" indent="-342900">
              <a:spcAft>
                <a:spcPts val="200"/>
              </a:spcAft>
              <a:buSzPct val="100000"/>
              <a:buChar char="•"/>
            </a:pPr>
            <a:r>
              <a:rPr lang="en-US" b="1" dirty="0">
                <a:solidFill>
                  <a:srgbClr val="1A3F72"/>
                </a:solidFill>
                <a:ea typeface="Cambria" panose="02040503050406030204" pitchFamily="18" charset="0"/>
                <a:cs typeface="Calibri" pitchFamily="34" charset="-120"/>
              </a:rPr>
              <a:t>REGOLE DI APPLICAZIONE ESTESA SECONDO CEN TS 16459</a:t>
            </a:r>
            <a:endParaRPr lang="en-US" dirty="0">
              <a:ea typeface="Cambria" panose="02040503050406030204" pitchFamily="18" charset="0"/>
            </a:endParaRPr>
          </a:p>
        </p:txBody>
      </p:sp>
      <p:sp>
        <p:nvSpPr>
          <p:cNvPr id="25" name="Text 16"/>
          <p:cNvSpPr/>
          <p:nvPr/>
        </p:nvSpPr>
        <p:spPr>
          <a:xfrm>
            <a:off x="194841" y="3328095"/>
            <a:ext cx="6255327" cy="6583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spcAft>
                <a:spcPts val="100"/>
              </a:spcAft>
              <a:buNone/>
            </a:pPr>
            <a:r>
              <a:rPr lang="en-US" sz="160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1. </a:t>
            </a:r>
            <a:r>
              <a:rPr lang="en-US" sz="1600" u="sng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Sono test di Sistema (</a:t>
            </a:r>
            <a:r>
              <a:rPr lang="en-US" sz="1600" u="sng" dirty="0" err="1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quindi</a:t>
            </a:r>
            <a:r>
              <a:rPr lang="en-US" sz="1600" u="sng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la </a:t>
            </a:r>
            <a:r>
              <a:rPr lang="en-US" sz="1600" u="sng" dirty="0" err="1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classificazione</a:t>
            </a:r>
            <a:r>
              <a:rPr lang="en-US" sz="1600" u="sng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non é </a:t>
            </a:r>
            <a:r>
              <a:rPr lang="en-US" sz="1600" u="sng" dirty="0" err="1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riferita</a:t>
            </a:r>
            <a:r>
              <a:rPr lang="en-US" sz="1600" u="sng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alla sola membrana ma a </a:t>
            </a:r>
            <a:r>
              <a:rPr lang="en-US" sz="1600" u="sng" dirty="0" err="1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tutto</a:t>
            </a:r>
            <a:r>
              <a:rPr lang="en-US" sz="1600" u="sng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il </a:t>
            </a:r>
            <a:r>
              <a:rPr lang="en-US" sz="1600" u="sng" dirty="0" err="1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sistema</a:t>
            </a:r>
            <a:r>
              <a:rPr lang="en-US" sz="160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)</a:t>
            </a:r>
          </a:p>
          <a:p>
            <a:pPr marL="0" indent="0">
              <a:spcAft>
                <a:spcPts val="100"/>
              </a:spcAft>
              <a:buNone/>
            </a:pPr>
            <a:endParaRPr lang="en-US" sz="1600" dirty="0"/>
          </a:p>
          <a:p>
            <a:pPr marL="0" indent="0">
              <a:spcAft>
                <a:spcPts val="100"/>
              </a:spcAft>
              <a:buNone/>
            </a:pPr>
            <a:r>
              <a:rPr lang="en-US" sz="160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2. Non esiste una gerarchia tra i test, ma sono </a:t>
            </a:r>
            <a:r>
              <a:rPr lang="en-US" sz="1600" dirty="0" err="1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tecnicamente</a:t>
            </a:r>
            <a:r>
              <a:rPr lang="en-US" sz="160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diversi</a:t>
            </a:r>
            <a:endParaRPr lang="en-US" sz="1600" dirty="0">
              <a:solidFill>
                <a:srgbClr val="1A3F72"/>
              </a:solidFill>
              <a:latin typeface="Calibri" pitchFamily="34" charset="0"/>
              <a:ea typeface="Calibri" pitchFamily="34" charset="-122"/>
              <a:cs typeface="Calibri" pitchFamily="34" charset="-120"/>
            </a:endParaRPr>
          </a:p>
          <a:p>
            <a:pPr marL="0" indent="0">
              <a:spcAft>
                <a:spcPts val="100"/>
              </a:spcAft>
              <a:buNone/>
            </a:pPr>
            <a:endParaRPr lang="en-US" sz="1600" dirty="0"/>
          </a:p>
          <a:p>
            <a:pPr>
              <a:spcAft>
                <a:spcPts val="100"/>
              </a:spcAft>
            </a:pPr>
            <a:r>
              <a:rPr lang="en-US" sz="160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3. i criteri </a:t>
            </a:r>
            <a:r>
              <a:rPr lang="en-US" sz="1600" dirty="0" err="1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sono</a:t>
            </a:r>
            <a:r>
              <a:rPr lang="en-US" sz="160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passa</a:t>
            </a:r>
            <a:r>
              <a:rPr lang="en-US" sz="160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/non </a:t>
            </a:r>
            <a:r>
              <a:rPr lang="en-US" sz="1600" dirty="0" err="1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passa</a:t>
            </a:r>
            <a:r>
              <a:rPr lang="en-US" sz="160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con </a:t>
            </a:r>
            <a:r>
              <a:rPr lang="en-US" sz="1600" dirty="0" err="1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pendenze</a:t>
            </a:r>
            <a:r>
              <a:rPr lang="en-US" sz="160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stabilite</a:t>
            </a:r>
            <a:r>
              <a:rPr lang="en-US" sz="160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da norma</a:t>
            </a:r>
            <a:endParaRPr lang="en-US" sz="1600" dirty="0"/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11F445CC-6CF5-E114-48DE-E994F125D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6130" y="1022623"/>
            <a:ext cx="2553029" cy="1990810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F87A81D3-DE8C-3DC2-CE04-1FEED340C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130" y="3250251"/>
            <a:ext cx="2553029" cy="1436842"/>
          </a:xfrm>
          <a:prstGeom prst="rect">
            <a:avLst/>
          </a:prstGeom>
        </p:spPr>
      </p:pic>
      <p:sp>
        <p:nvSpPr>
          <p:cNvPr id="10" name="Text 5">
            <a:extLst>
              <a:ext uri="{FF2B5EF4-FFF2-40B4-BE49-F238E27FC236}">
                <a16:creationId xmlns:a16="http://schemas.microsoft.com/office/drawing/2014/main" id="{20BF0925-F8FB-1C46-9F51-42ED9B5DDEF1}"/>
              </a:ext>
            </a:extLst>
          </p:cNvPr>
          <p:cNvSpPr/>
          <p:nvPr/>
        </p:nvSpPr>
        <p:spPr>
          <a:xfrm>
            <a:off x="228600" y="4901184"/>
            <a:ext cx="3865552" cy="2423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C5DC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Gruppo PRIMI – SITEB  ·  Membrane Impermeabilizzanti per </a:t>
            </a:r>
            <a:r>
              <a:rPr lang="en-US" sz="850" dirty="0" err="1">
                <a:solidFill>
                  <a:srgbClr val="C5DC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Coperture</a:t>
            </a:r>
            <a:r>
              <a:rPr lang="en-US" sz="850" dirty="0">
                <a:solidFill>
                  <a:srgbClr val="C5DC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- </a:t>
            </a:r>
            <a:r>
              <a:rPr lang="en-US" sz="850" dirty="0" err="1">
                <a:solidFill>
                  <a:srgbClr val="C5DC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Caratteristiche</a:t>
            </a:r>
            <a:endParaRPr lang="en-US" sz="850" dirty="0"/>
          </a:p>
        </p:txBody>
      </p:sp>
      <p:pic>
        <p:nvPicPr>
          <p:cNvPr id="8" name="Image 0" descr="preencoded.png">
            <a:extLst>
              <a:ext uri="{FF2B5EF4-FFF2-40B4-BE49-F238E27FC236}">
                <a16:creationId xmlns:a16="http://schemas.microsoft.com/office/drawing/2014/main" id="{3DB1BC67-9EE2-7AB7-CE34-A1C56BBF29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9088" y="64008"/>
            <a:ext cx="1225296" cy="749808"/>
          </a:xfrm>
          <a:prstGeom prst="rect">
            <a:avLst/>
          </a:prstGeom>
        </p:spPr>
      </p:pic>
      <p:pic>
        <p:nvPicPr>
          <p:cNvPr id="11" name="Image 1" descr="preencoded.png">
            <a:extLst>
              <a:ext uri="{FF2B5EF4-FFF2-40B4-BE49-F238E27FC236}">
                <a16:creationId xmlns:a16="http://schemas.microsoft.com/office/drawing/2014/main" id="{D16F1671-7EC8-5031-38CC-3853D7609C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8392" y="9144"/>
            <a:ext cx="1325880" cy="804672"/>
          </a:xfrm>
          <a:prstGeom prst="rect">
            <a:avLst/>
          </a:prstGeom>
        </p:spPr>
      </p:pic>
      <p:sp>
        <p:nvSpPr>
          <p:cNvPr id="12" name="Text 3">
            <a:extLst>
              <a:ext uri="{FF2B5EF4-FFF2-40B4-BE49-F238E27FC236}">
                <a16:creationId xmlns:a16="http://schemas.microsoft.com/office/drawing/2014/main" id="{DE15648D-A320-EA59-B069-B59658EAD317}"/>
              </a:ext>
            </a:extLst>
          </p:cNvPr>
          <p:cNvSpPr/>
          <p:nvPr/>
        </p:nvSpPr>
        <p:spPr>
          <a:xfrm>
            <a:off x="6309011" y="2918650"/>
            <a:ext cx="804770" cy="3383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800" b="1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Test </a:t>
            </a:r>
            <a:r>
              <a:rPr lang="en-US" sz="800" b="1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Broof</a:t>
            </a:r>
            <a:r>
              <a:rPr lang="en-US" sz="800" b="1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T1</a:t>
            </a:r>
            <a:endParaRPr lang="en-US" sz="800" b="1" dirty="0"/>
          </a:p>
        </p:txBody>
      </p:sp>
      <p:sp>
        <p:nvSpPr>
          <p:cNvPr id="13" name="Text 3">
            <a:extLst>
              <a:ext uri="{FF2B5EF4-FFF2-40B4-BE49-F238E27FC236}">
                <a16:creationId xmlns:a16="http://schemas.microsoft.com/office/drawing/2014/main" id="{6CD3DF6C-F71D-5C61-D8EB-2CD47FB04D80}"/>
              </a:ext>
            </a:extLst>
          </p:cNvPr>
          <p:cNvSpPr/>
          <p:nvPr/>
        </p:nvSpPr>
        <p:spPr>
          <a:xfrm>
            <a:off x="6309011" y="4600767"/>
            <a:ext cx="804770" cy="3383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800" b="1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Test </a:t>
            </a:r>
            <a:r>
              <a:rPr lang="en-US" sz="800" b="1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Broof</a:t>
            </a:r>
            <a:r>
              <a:rPr lang="en-US" sz="800" b="1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T3</a:t>
            </a:r>
            <a:endParaRPr lang="en-US" sz="800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7FB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841248"/>
          </a:xfrm>
          <a:prstGeom prst="rect">
            <a:avLst/>
          </a:prstGeom>
          <a:solidFill>
            <a:srgbClr val="1A3F72"/>
          </a:solidFill>
          <a:ln w="12700">
            <a:solidFill>
              <a:srgbClr val="1A3F72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3" name="Text 1"/>
          <p:cNvSpPr/>
          <p:nvPr/>
        </p:nvSpPr>
        <p:spPr>
          <a:xfrm>
            <a:off x="186403" y="-34931"/>
            <a:ext cx="6260117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22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CEN/TS 1187 – Metodi di prova al fuoco esterno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201168" y="512064"/>
            <a:ext cx="59436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6DD5E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 quattro metodi e la loro origine storica</a:t>
            </a:r>
            <a:endParaRPr lang="en-US" sz="11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36576"/>
            <a:ext cx="1298448" cy="768096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6520" y="54864"/>
            <a:ext cx="1234440" cy="731520"/>
          </a:xfrm>
          <a:prstGeom prst="rect">
            <a:avLst/>
          </a:prstGeom>
        </p:spPr>
      </p:pic>
      <p:sp>
        <p:nvSpPr>
          <p:cNvPr id="8" name="Shape 4"/>
          <p:cNvSpPr/>
          <p:nvPr/>
        </p:nvSpPr>
        <p:spPr>
          <a:xfrm>
            <a:off x="0" y="4901184"/>
            <a:ext cx="9144000" cy="242316"/>
          </a:xfrm>
          <a:prstGeom prst="rect">
            <a:avLst/>
          </a:prstGeom>
          <a:solidFill>
            <a:srgbClr val="1A3F72"/>
          </a:solidFill>
          <a:ln w="12700">
            <a:solidFill>
              <a:srgbClr val="1A3F72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0" name="Shape 6"/>
          <p:cNvSpPr/>
          <p:nvPr/>
        </p:nvSpPr>
        <p:spPr>
          <a:xfrm>
            <a:off x="256032" y="932688"/>
            <a:ext cx="4169664" cy="1874520"/>
          </a:xfrm>
          <a:prstGeom prst="roundRect">
            <a:avLst>
              <a:gd name="adj" fmla="val 3902"/>
            </a:avLst>
          </a:prstGeom>
          <a:solidFill>
            <a:srgbClr val="1A3F72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13" name="Text 8"/>
          <p:cNvSpPr/>
          <p:nvPr/>
        </p:nvSpPr>
        <p:spPr>
          <a:xfrm>
            <a:off x="420624" y="1024128"/>
            <a:ext cx="274320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Metodo T1</a:t>
            </a:r>
            <a:endParaRPr lang="en-US" sz="2200" dirty="0"/>
          </a:p>
        </p:txBody>
      </p:sp>
      <p:sp>
        <p:nvSpPr>
          <p:cNvPr id="15" name="Text 10"/>
          <p:cNvSpPr/>
          <p:nvPr/>
        </p:nvSpPr>
        <p:spPr>
          <a:xfrm>
            <a:off x="338328" y="1456178"/>
            <a:ext cx="2168054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Tizzoni</a:t>
            </a:r>
            <a:r>
              <a:rPr lang="en-US" sz="1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ardenti</a:t>
            </a:r>
            <a:r>
              <a:rPr lang="en-US" sz="1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(600 g di </a:t>
            </a:r>
            <a:r>
              <a:rPr lang="en-US" sz="1200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lana</a:t>
            </a:r>
            <a:r>
              <a:rPr lang="en-US" sz="1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di legno in cestello 300×300 mm)</a:t>
            </a:r>
            <a:endParaRPr lang="en-US" sz="1200" dirty="0"/>
          </a:p>
        </p:txBody>
      </p:sp>
      <p:sp>
        <p:nvSpPr>
          <p:cNvPr id="16" name="Text 11"/>
          <p:cNvSpPr/>
          <p:nvPr/>
        </p:nvSpPr>
        <p:spPr>
          <a:xfrm>
            <a:off x="338328" y="2038917"/>
            <a:ext cx="2525176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 err="1">
                <a:solidFill>
                  <a:srgbClr val="C0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Inclinazione</a:t>
            </a:r>
            <a:r>
              <a:rPr lang="en-US" sz="1200" dirty="0">
                <a:solidFill>
                  <a:srgbClr val="C0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: </a:t>
            </a:r>
          </a:p>
          <a:p>
            <a:pPr marL="0" indent="0">
              <a:buNone/>
            </a:pPr>
            <a:r>
              <a:rPr lang="en-US" sz="1200" dirty="0">
                <a:solidFill>
                  <a:srgbClr val="C0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15° (</a:t>
            </a:r>
            <a:r>
              <a:rPr lang="en-US" sz="1200" dirty="0" err="1">
                <a:solidFill>
                  <a:srgbClr val="C0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applicazione</a:t>
            </a:r>
            <a:r>
              <a:rPr lang="en-US" sz="1200" dirty="0">
                <a:solidFill>
                  <a:srgbClr val="C0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&lt; 20°)</a:t>
            </a:r>
          </a:p>
          <a:p>
            <a:pPr marL="0" indent="0">
              <a:buNone/>
            </a:pPr>
            <a:r>
              <a:rPr lang="en-US" sz="1200" dirty="0">
                <a:solidFill>
                  <a:srgbClr val="C0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45°   </a:t>
            </a:r>
          </a:p>
          <a:p>
            <a:pPr marL="0" indent="0">
              <a:buNone/>
            </a:pPr>
            <a:r>
              <a:rPr lang="en-US" sz="1200" dirty="0" err="1">
                <a:solidFill>
                  <a:srgbClr val="C0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Durata</a:t>
            </a:r>
            <a:r>
              <a:rPr lang="en-US" sz="1200" dirty="0">
                <a:solidFill>
                  <a:srgbClr val="C0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60 min</a:t>
            </a:r>
            <a:endParaRPr lang="en-US" sz="1200" dirty="0"/>
          </a:p>
        </p:txBody>
      </p:sp>
      <p:sp>
        <p:nvSpPr>
          <p:cNvPr id="17" name="Text 12"/>
          <p:cNvSpPr/>
          <p:nvPr/>
        </p:nvSpPr>
        <p:spPr>
          <a:xfrm>
            <a:off x="419976" y="2515707"/>
            <a:ext cx="38404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F8D34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↗ Germania, Paesi Bassi, Belgio, Spagna, Europa Est</a:t>
            </a:r>
            <a:endParaRPr lang="en-US" sz="950" dirty="0"/>
          </a:p>
        </p:txBody>
      </p:sp>
      <p:sp>
        <p:nvSpPr>
          <p:cNvPr id="18" name="Shape 13"/>
          <p:cNvSpPr/>
          <p:nvPr/>
        </p:nvSpPr>
        <p:spPr>
          <a:xfrm>
            <a:off x="4700016" y="932688"/>
            <a:ext cx="4169664" cy="1874520"/>
          </a:xfrm>
          <a:prstGeom prst="roundRect">
            <a:avLst>
              <a:gd name="adj" fmla="val 3902"/>
            </a:avLst>
          </a:prstGeom>
          <a:solidFill>
            <a:srgbClr val="1A6080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21" name="Text 15"/>
          <p:cNvSpPr/>
          <p:nvPr/>
        </p:nvSpPr>
        <p:spPr>
          <a:xfrm>
            <a:off x="4864608" y="1024128"/>
            <a:ext cx="274320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Metodo T2</a:t>
            </a:r>
            <a:endParaRPr lang="en-US" sz="2200" dirty="0"/>
          </a:p>
        </p:txBody>
      </p:sp>
      <p:sp>
        <p:nvSpPr>
          <p:cNvPr id="23" name="Text 17"/>
          <p:cNvSpPr/>
          <p:nvPr/>
        </p:nvSpPr>
        <p:spPr>
          <a:xfrm>
            <a:off x="4864608" y="1515689"/>
            <a:ext cx="2713314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Tizzoni</a:t>
            </a:r>
            <a:r>
              <a:rPr lang="en-US" sz="1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ardenti</a:t>
            </a:r>
            <a:r>
              <a:rPr lang="en-US" sz="1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+ vento (crib di legno 100×100 mm, 40 g)</a:t>
            </a:r>
            <a:endParaRPr lang="en-US" sz="1200" dirty="0"/>
          </a:p>
        </p:txBody>
      </p:sp>
      <p:sp>
        <p:nvSpPr>
          <p:cNvPr id="24" name="Text 18"/>
          <p:cNvSpPr/>
          <p:nvPr/>
        </p:nvSpPr>
        <p:spPr>
          <a:xfrm>
            <a:off x="4864608" y="2047704"/>
            <a:ext cx="2621874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 err="1">
                <a:solidFill>
                  <a:srgbClr val="C0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Inclinazione</a:t>
            </a:r>
            <a:r>
              <a:rPr lang="en-US" sz="1200" dirty="0">
                <a:solidFill>
                  <a:srgbClr val="C0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: 30°  (</a:t>
            </a:r>
            <a:r>
              <a:rPr lang="en-US" sz="1200" dirty="0" err="1">
                <a:solidFill>
                  <a:srgbClr val="C0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applicazione</a:t>
            </a:r>
            <a:r>
              <a:rPr lang="en-US" sz="1200" dirty="0">
                <a:solidFill>
                  <a:srgbClr val="C0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≥ 0°)</a:t>
            </a:r>
          </a:p>
          <a:p>
            <a:pPr marL="0" indent="0">
              <a:buNone/>
            </a:pPr>
            <a:r>
              <a:rPr lang="en-US" sz="1200" dirty="0">
                <a:solidFill>
                  <a:srgbClr val="C0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Vento 2 e 4 m/s  ·  </a:t>
            </a:r>
          </a:p>
          <a:p>
            <a:pPr marL="0" indent="0">
              <a:buNone/>
            </a:pPr>
            <a:r>
              <a:rPr lang="en-US" sz="1200" dirty="0" err="1">
                <a:solidFill>
                  <a:srgbClr val="C0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Durata</a:t>
            </a:r>
            <a:r>
              <a:rPr lang="en-US" sz="1200" dirty="0">
                <a:solidFill>
                  <a:srgbClr val="C0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15 min</a:t>
            </a:r>
            <a:endParaRPr lang="en-US" sz="1200" dirty="0"/>
          </a:p>
        </p:txBody>
      </p:sp>
      <p:sp>
        <p:nvSpPr>
          <p:cNvPr id="25" name="Text 19"/>
          <p:cNvSpPr/>
          <p:nvPr/>
        </p:nvSpPr>
        <p:spPr>
          <a:xfrm>
            <a:off x="4883544" y="2543140"/>
            <a:ext cx="38404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F8D34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↗ Scandinavia</a:t>
            </a:r>
            <a:endParaRPr lang="en-US" sz="950" dirty="0"/>
          </a:p>
        </p:txBody>
      </p:sp>
      <p:sp>
        <p:nvSpPr>
          <p:cNvPr id="26" name="Shape 20"/>
          <p:cNvSpPr/>
          <p:nvPr/>
        </p:nvSpPr>
        <p:spPr>
          <a:xfrm>
            <a:off x="257983" y="2971800"/>
            <a:ext cx="4169664" cy="1874520"/>
          </a:xfrm>
          <a:prstGeom prst="roundRect">
            <a:avLst>
              <a:gd name="adj" fmla="val 3902"/>
            </a:avLst>
          </a:prstGeom>
          <a:solidFill>
            <a:srgbClr val="0E9EBD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29" name="Text 22"/>
          <p:cNvSpPr/>
          <p:nvPr/>
        </p:nvSpPr>
        <p:spPr>
          <a:xfrm>
            <a:off x="420624" y="3054096"/>
            <a:ext cx="274320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Metodo T3</a:t>
            </a:r>
            <a:endParaRPr lang="en-US" sz="2200" dirty="0"/>
          </a:p>
        </p:txBody>
      </p:sp>
      <p:sp>
        <p:nvSpPr>
          <p:cNvPr id="31" name="Text 24"/>
          <p:cNvSpPr/>
          <p:nvPr/>
        </p:nvSpPr>
        <p:spPr>
          <a:xfrm>
            <a:off x="351668" y="3506724"/>
            <a:ext cx="2054363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Tizzoni</a:t>
            </a:r>
            <a:r>
              <a:rPr lang="en-US" sz="1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ardenti</a:t>
            </a:r>
            <a:r>
              <a:rPr lang="en-US" sz="1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+ vento + irraggiamento (flusso 10–12,5 kW/m²)</a:t>
            </a:r>
            <a:endParaRPr lang="en-US" sz="1200" dirty="0"/>
          </a:p>
        </p:txBody>
      </p:sp>
      <p:sp>
        <p:nvSpPr>
          <p:cNvPr id="32" name="Text 25"/>
          <p:cNvSpPr/>
          <p:nvPr/>
        </p:nvSpPr>
        <p:spPr>
          <a:xfrm>
            <a:off x="338328" y="4197096"/>
            <a:ext cx="1861262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 err="1">
                <a:solidFill>
                  <a:srgbClr val="C0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Inclinazione</a:t>
            </a:r>
            <a:r>
              <a:rPr lang="en-US" sz="1200" dirty="0">
                <a:solidFill>
                  <a:srgbClr val="C0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: </a:t>
            </a:r>
          </a:p>
          <a:p>
            <a:r>
              <a:rPr lang="en-US" sz="1200" dirty="0">
                <a:solidFill>
                  <a:srgbClr val="C0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5° (</a:t>
            </a:r>
            <a:r>
              <a:rPr lang="en-US" sz="1200" dirty="0" err="1">
                <a:solidFill>
                  <a:srgbClr val="C0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applicazione</a:t>
            </a:r>
            <a:r>
              <a:rPr lang="en-US" sz="1200" dirty="0">
                <a:solidFill>
                  <a:srgbClr val="C0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&lt; 10°)</a:t>
            </a:r>
          </a:p>
          <a:p>
            <a:r>
              <a:rPr lang="en-US" sz="1200" dirty="0">
                <a:solidFill>
                  <a:srgbClr val="C0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30°(</a:t>
            </a:r>
            <a:r>
              <a:rPr lang="en-US" sz="1200" dirty="0" err="1">
                <a:solidFill>
                  <a:srgbClr val="C0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applicazione</a:t>
            </a:r>
            <a:r>
              <a:rPr lang="en-US" sz="1200" dirty="0">
                <a:solidFill>
                  <a:srgbClr val="C0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≥10° e ≤70°)</a:t>
            </a:r>
            <a:endParaRPr lang="it-IT" sz="1200" dirty="0"/>
          </a:p>
          <a:p>
            <a:pPr marL="0" indent="0">
              <a:buNone/>
            </a:pPr>
            <a:r>
              <a:rPr lang="en-US" sz="1200" dirty="0">
                <a:solidFill>
                  <a:srgbClr val="C0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Vento 3 m/s</a:t>
            </a:r>
            <a:endParaRPr lang="en-US" sz="1200" dirty="0"/>
          </a:p>
        </p:txBody>
      </p:sp>
      <p:sp>
        <p:nvSpPr>
          <p:cNvPr id="33" name="Text 26"/>
          <p:cNvSpPr/>
          <p:nvPr/>
        </p:nvSpPr>
        <p:spPr>
          <a:xfrm>
            <a:off x="404182" y="4600956"/>
            <a:ext cx="38404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F8D34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↗ Francia, Rep. Ceca, Romania, Italia, ma a volte </a:t>
            </a:r>
            <a:r>
              <a:rPr lang="en-US" sz="950" b="1" dirty="0" err="1">
                <a:solidFill>
                  <a:srgbClr val="F8D34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richiesto</a:t>
            </a:r>
            <a:r>
              <a:rPr lang="en-US" sz="950" b="1" dirty="0">
                <a:solidFill>
                  <a:srgbClr val="F8D34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in </a:t>
            </a:r>
            <a:r>
              <a:rPr lang="en-US" sz="950" b="1" dirty="0" err="1">
                <a:solidFill>
                  <a:srgbClr val="F8D34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altri</a:t>
            </a:r>
            <a:r>
              <a:rPr lang="en-US" sz="950" b="1" dirty="0">
                <a:solidFill>
                  <a:srgbClr val="F8D34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950" b="1" dirty="0" err="1">
                <a:solidFill>
                  <a:srgbClr val="F8D34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paesi</a:t>
            </a:r>
            <a:endParaRPr lang="en-US" sz="950" dirty="0"/>
          </a:p>
        </p:txBody>
      </p:sp>
      <p:sp>
        <p:nvSpPr>
          <p:cNvPr id="34" name="Shape 27"/>
          <p:cNvSpPr/>
          <p:nvPr/>
        </p:nvSpPr>
        <p:spPr>
          <a:xfrm>
            <a:off x="4700016" y="2988782"/>
            <a:ext cx="4169664" cy="1874520"/>
          </a:xfrm>
          <a:prstGeom prst="roundRect">
            <a:avLst>
              <a:gd name="adj" fmla="val 3902"/>
            </a:avLst>
          </a:prstGeom>
          <a:solidFill>
            <a:srgbClr val="0A7A8C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 dirty="0"/>
          </a:p>
        </p:txBody>
      </p:sp>
      <p:sp>
        <p:nvSpPr>
          <p:cNvPr id="37" name="Text 29"/>
          <p:cNvSpPr/>
          <p:nvPr/>
        </p:nvSpPr>
        <p:spPr>
          <a:xfrm>
            <a:off x="4864608" y="3054096"/>
            <a:ext cx="274320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Metodo T4</a:t>
            </a:r>
            <a:endParaRPr lang="en-US" sz="2200" dirty="0"/>
          </a:p>
        </p:txBody>
      </p:sp>
      <p:sp>
        <p:nvSpPr>
          <p:cNvPr id="39" name="Text 31"/>
          <p:cNvSpPr/>
          <p:nvPr/>
        </p:nvSpPr>
        <p:spPr>
          <a:xfrm>
            <a:off x="4883544" y="3407916"/>
            <a:ext cx="2079486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Prova bifasica: pre-test + irraggiamento 12 kW/m² + vento</a:t>
            </a:r>
            <a:endParaRPr lang="en-US" sz="1200" dirty="0"/>
          </a:p>
        </p:txBody>
      </p:sp>
      <p:sp>
        <p:nvSpPr>
          <p:cNvPr id="40" name="Text 32"/>
          <p:cNvSpPr/>
          <p:nvPr/>
        </p:nvSpPr>
        <p:spPr>
          <a:xfrm>
            <a:off x="4864608" y="4080440"/>
            <a:ext cx="2450618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 err="1">
                <a:solidFill>
                  <a:srgbClr val="C0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Inclinazione</a:t>
            </a:r>
            <a:r>
              <a:rPr lang="en-US" sz="1200" dirty="0">
                <a:solidFill>
                  <a:srgbClr val="C0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: </a:t>
            </a:r>
          </a:p>
          <a:p>
            <a:r>
              <a:rPr lang="en-US" sz="1200" dirty="0">
                <a:solidFill>
                  <a:srgbClr val="C0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0° (</a:t>
            </a:r>
            <a:r>
              <a:rPr lang="en-US" sz="1200" dirty="0" err="1">
                <a:solidFill>
                  <a:srgbClr val="C0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applicazione</a:t>
            </a:r>
            <a:r>
              <a:rPr lang="en-US" sz="1200" dirty="0">
                <a:solidFill>
                  <a:srgbClr val="C0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&lt; 10°)</a:t>
            </a:r>
          </a:p>
          <a:p>
            <a:r>
              <a:rPr lang="en-US" sz="1200" dirty="0">
                <a:solidFill>
                  <a:srgbClr val="C0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45° (</a:t>
            </a:r>
            <a:r>
              <a:rPr lang="en-US" sz="1200" dirty="0" err="1">
                <a:solidFill>
                  <a:srgbClr val="C0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applicazione</a:t>
            </a:r>
            <a:r>
              <a:rPr lang="en-US" sz="1200" dirty="0">
                <a:solidFill>
                  <a:srgbClr val="C0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≥10°) </a:t>
            </a:r>
          </a:p>
          <a:p>
            <a:r>
              <a:rPr lang="en-US" sz="1200" dirty="0">
                <a:solidFill>
                  <a:srgbClr val="C0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Vento 6,7 m/s  per </a:t>
            </a:r>
            <a:r>
              <a:rPr lang="en-US" sz="1200" dirty="0" err="1">
                <a:solidFill>
                  <a:srgbClr val="C0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depressione</a:t>
            </a:r>
            <a:r>
              <a:rPr lang="en-US" sz="1200" dirty="0">
                <a:solidFill>
                  <a:srgbClr val="C0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15Pa·  </a:t>
            </a:r>
          </a:p>
          <a:p>
            <a:r>
              <a:rPr lang="en-US" sz="1200" dirty="0" err="1">
                <a:solidFill>
                  <a:srgbClr val="C0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Durata</a:t>
            </a:r>
            <a:r>
              <a:rPr lang="en-US" sz="1200" dirty="0">
                <a:solidFill>
                  <a:srgbClr val="C0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60 min</a:t>
            </a:r>
            <a:endParaRPr lang="en-US" sz="1200" dirty="0"/>
          </a:p>
        </p:txBody>
      </p:sp>
      <p:sp>
        <p:nvSpPr>
          <p:cNvPr id="41" name="Text 33"/>
          <p:cNvSpPr/>
          <p:nvPr/>
        </p:nvSpPr>
        <p:spPr>
          <a:xfrm>
            <a:off x="4899338" y="4600956"/>
            <a:ext cx="38404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F8D34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↗ Regno Unito e Irlanda, Italia ma a volte </a:t>
            </a:r>
            <a:r>
              <a:rPr lang="en-US" sz="950" b="1" dirty="0" err="1">
                <a:solidFill>
                  <a:srgbClr val="F8D34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richiesto</a:t>
            </a:r>
            <a:r>
              <a:rPr lang="en-US" sz="950" b="1" dirty="0">
                <a:solidFill>
                  <a:srgbClr val="F8D34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in </a:t>
            </a:r>
            <a:r>
              <a:rPr lang="en-US" sz="950" b="1" dirty="0" err="1">
                <a:solidFill>
                  <a:srgbClr val="F8D34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altri</a:t>
            </a:r>
            <a:r>
              <a:rPr lang="en-US" sz="950" b="1" dirty="0">
                <a:solidFill>
                  <a:srgbClr val="F8D34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950" b="1" dirty="0" err="1">
                <a:solidFill>
                  <a:srgbClr val="F8D34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paesi</a:t>
            </a:r>
            <a:endParaRPr lang="en-US" sz="950" dirty="0"/>
          </a:p>
        </p:txBody>
      </p:sp>
      <p:pic>
        <p:nvPicPr>
          <p:cNvPr id="44" name="Immagine 43">
            <a:extLst>
              <a:ext uri="{FF2B5EF4-FFF2-40B4-BE49-F238E27FC236}">
                <a16:creationId xmlns:a16="http://schemas.microsoft.com/office/drawing/2014/main" id="{6E3D391C-C84D-6057-E7FE-EC0CB169CA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8030" y="996695"/>
            <a:ext cx="1792473" cy="1397741"/>
          </a:xfrm>
          <a:prstGeom prst="rect">
            <a:avLst/>
          </a:prstGeom>
        </p:spPr>
      </p:pic>
      <p:pic>
        <p:nvPicPr>
          <p:cNvPr id="45" name="Immagine 44">
            <a:extLst>
              <a:ext uri="{FF2B5EF4-FFF2-40B4-BE49-F238E27FC236}">
                <a16:creationId xmlns:a16="http://schemas.microsoft.com/office/drawing/2014/main" id="{B0A70A4C-2006-C1A8-C2E7-8A3B43A5A0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7922" y="991200"/>
            <a:ext cx="1200318" cy="1686160"/>
          </a:xfrm>
          <a:prstGeom prst="rect">
            <a:avLst/>
          </a:prstGeom>
        </p:spPr>
      </p:pic>
      <p:pic>
        <p:nvPicPr>
          <p:cNvPr id="47" name="Immagine 46">
            <a:extLst>
              <a:ext uri="{FF2B5EF4-FFF2-40B4-BE49-F238E27FC236}">
                <a16:creationId xmlns:a16="http://schemas.microsoft.com/office/drawing/2014/main" id="{544111B8-1D03-61E6-A8F4-A8F70B7C7A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1886" y="3043428"/>
            <a:ext cx="2098618" cy="1181100"/>
          </a:xfrm>
          <a:prstGeom prst="rect">
            <a:avLst/>
          </a:prstGeom>
        </p:spPr>
      </p:pic>
      <p:pic>
        <p:nvPicPr>
          <p:cNvPr id="49" name="Immagine 48">
            <a:extLst>
              <a:ext uri="{FF2B5EF4-FFF2-40B4-BE49-F238E27FC236}">
                <a16:creationId xmlns:a16="http://schemas.microsoft.com/office/drawing/2014/main" id="{56994A46-2C35-3AAF-77D6-E639756FF4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5785" y="2993909"/>
            <a:ext cx="1353336" cy="1440931"/>
          </a:xfrm>
          <a:prstGeom prst="rect">
            <a:avLst/>
          </a:prstGeom>
        </p:spPr>
      </p:pic>
      <p:sp>
        <p:nvSpPr>
          <p:cNvPr id="11" name="Text 5">
            <a:extLst>
              <a:ext uri="{FF2B5EF4-FFF2-40B4-BE49-F238E27FC236}">
                <a16:creationId xmlns:a16="http://schemas.microsoft.com/office/drawing/2014/main" id="{E4E5F7CE-C0F3-7819-B4C6-CD0754B37F98}"/>
              </a:ext>
            </a:extLst>
          </p:cNvPr>
          <p:cNvSpPr/>
          <p:nvPr/>
        </p:nvSpPr>
        <p:spPr>
          <a:xfrm>
            <a:off x="228600" y="4901184"/>
            <a:ext cx="3865552" cy="2423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C5DC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Gruppo PRIMI – SITEB  ·  Membrane Impermeabilizzanti per </a:t>
            </a:r>
            <a:r>
              <a:rPr lang="en-US" sz="850" dirty="0" err="1">
                <a:solidFill>
                  <a:srgbClr val="C5DC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Coperture</a:t>
            </a:r>
            <a:r>
              <a:rPr lang="en-US" sz="850" dirty="0">
                <a:solidFill>
                  <a:srgbClr val="C5DC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- </a:t>
            </a:r>
            <a:r>
              <a:rPr lang="en-US" sz="850" dirty="0" err="1">
                <a:solidFill>
                  <a:srgbClr val="C5DC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Caratteristiche</a:t>
            </a:r>
            <a:endParaRPr lang="en-US" sz="85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62CAD30-31E9-6E92-81F1-C5D900FD1D15}"/>
              </a:ext>
            </a:extLst>
          </p:cNvPr>
          <p:cNvSpPr txBox="1"/>
          <p:nvPr/>
        </p:nvSpPr>
        <p:spPr>
          <a:xfrm>
            <a:off x="473758" y="2093781"/>
            <a:ext cx="15904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0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(</a:t>
            </a:r>
            <a:r>
              <a:rPr lang="en-US" sz="1200" dirty="0" err="1">
                <a:solidFill>
                  <a:srgbClr val="C0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applicazione</a:t>
            </a:r>
            <a:r>
              <a:rPr lang="en-US" sz="1200" dirty="0">
                <a:solidFill>
                  <a:srgbClr val="C0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≥20°)</a:t>
            </a:r>
            <a:endParaRPr lang="it-IT" sz="1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4">
            <a:extLst>
              <a:ext uri="{FF2B5EF4-FFF2-40B4-BE49-F238E27FC236}">
                <a16:creationId xmlns:a16="http://schemas.microsoft.com/office/drawing/2014/main" id="{09C8D310-47BF-619B-AD4F-1CE8A65C5BE9}"/>
              </a:ext>
            </a:extLst>
          </p:cNvPr>
          <p:cNvSpPr/>
          <p:nvPr/>
        </p:nvSpPr>
        <p:spPr>
          <a:xfrm>
            <a:off x="0" y="4873752"/>
            <a:ext cx="9144000" cy="274320"/>
          </a:xfrm>
          <a:prstGeom prst="rect">
            <a:avLst/>
          </a:prstGeom>
          <a:solidFill>
            <a:srgbClr val="1A3F72"/>
          </a:solidFill>
          <a:ln w="12700">
            <a:solidFill>
              <a:srgbClr val="1A3F72"/>
            </a:solidFill>
            <a:prstDash val="solid"/>
          </a:ln>
        </p:spPr>
        <p:txBody>
          <a:bodyPr/>
          <a:lstStyle/>
          <a:p>
            <a:endParaRPr lang="it-IT" dirty="0"/>
          </a:p>
        </p:txBody>
      </p:sp>
      <p:sp>
        <p:nvSpPr>
          <p:cNvPr id="2" name="HeaderBar"/>
          <p:cNvSpPr/>
          <p:nvPr/>
        </p:nvSpPr>
        <p:spPr>
          <a:xfrm>
            <a:off x="0" y="0"/>
            <a:ext cx="9144000" cy="841248"/>
          </a:xfrm>
          <a:prstGeom prst="rect">
            <a:avLst/>
          </a:prstGeom>
          <a:solidFill>
            <a:srgbClr val="1A3F72"/>
          </a:solidFill>
          <a:ln w="12700">
            <a:solidFill>
              <a:srgbClr val="1A3F72"/>
            </a:solidFill>
          </a:ln>
        </p:spPr>
        <p:txBody>
          <a:bodyPr/>
          <a:lstStyle/>
          <a:p>
            <a:endParaRPr lang="it-IT"/>
          </a:p>
        </p:txBody>
      </p:sp>
      <p:pic>
        <p:nvPicPr>
          <p:cNvPr id="10" name="LogoSITEB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2964" y="9144"/>
            <a:ext cx="1325880" cy="804672"/>
          </a:xfrm>
          <a:prstGeom prst="rect">
            <a:avLst/>
          </a:prstGeom>
        </p:spPr>
      </p:pic>
      <p:pic>
        <p:nvPicPr>
          <p:cNvPr id="11" name="LogoPRIMI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088" y="64008"/>
            <a:ext cx="1225296" cy="749808"/>
          </a:xfrm>
          <a:prstGeom prst="rect">
            <a:avLst/>
          </a:prstGeom>
        </p:spPr>
      </p:pic>
      <p:sp>
        <p:nvSpPr>
          <p:cNvPr id="3" name="Title"/>
          <p:cNvSpPr/>
          <p:nvPr/>
        </p:nvSpPr>
        <p:spPr>
          <a:xfrm>
            <a:off x="201168" y="60960"/>
            <a:ext cx="59436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it-IT" sz="1900" b="1" dirty="0">
                <a:solidFill>
                  <a:srgbClr val="FFFFFF"/>
                </a:solidFill>
                <a:latin typeface="Cambria"/>
              </a:rPr>
              <a:t>Classi di comportamento al fuoco esterno  </a:t>
            </a:r>
          </a:p>
          <a:p>
            <a:pPr marL="0" indent="0">
              <a:buNone/>
            </a:pPr>
            <a:r>
              <a:rPr lang="it-IT" sz="1900" b="1" dirty="0">
                <a:solidFill>
                  <a:srgbClr val="FFFFFF"/>
                </a:solidFill>
                <a:latin typeface="Cambria"/>
              </a:rPr>
              <a:t>EN 13501-5</a:t>
            </a:r>
          </a:p>
        </p:txBody>
      </p:sp>
      <p:sp>
        <p:nvSpPr>
          <p:cNvPr id="4" name="Sub"/>
          <p:cNvSpPr/>
          <p:nvPr/>
        </p:nvSpPr>
        <p:spPr>
          <a:xfrm>
            <a:off x="201168" y="512064"/>
            <a:ext cx="59436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it-IT" sz="1100" dirty="0">
                <a:solidFill>
                  <a:srgbClr val="6DD5EA"/>
                </a:solidFill>
                <a:latin typeface="Calibri"/>
              </a:rPr>
              <a:t>Riepilogo classi e criteri per i 4 metodi di prova (CEN TS 1187)</a:t>
            </a:r>
          </a:p>
        </p:txBody>
      </p:sp>
      <p:sp>
        <p:nvSpPr>
          <p:cNvPr id="20" name="hdr_t1"/>
          <p:cNvSpPr/>
          <p:nvPr/>
        </p:nvSpPr>
        <p:spPr>
          <a:xfrm>
            <a:off x="228600" y="941195"/>
            <a:ext cx="2057400" cy="266700"/>
          </a:xfrm>
          <a:prstGeom prst="rect">
            <a:avLst/>
          </a:prstGeom>
          <a:solidFill>
            <a:srgbClr val="6DD5EA"/>
          </a:solidFill>
          <a:ln>
            <a:noFill/>
          </a:ln>
        </p:spPr>
        <p:txBody>
          <a:bodyPr lIns="91440" tIns="45720" rIns="91440" bIns="45720"/>
          <a:lstStyle/>
          <a:p>
            <a:r>
              <a:rPr lang="it-IT" sz="1100" b="1" dirty="0">
                <a:solidFill>
                  <a:srgbClr val="1A3F72"/>
                </a:solidFill>
                <a:latin typeface="Cambria"/>
              </a:rPr>
              <a:t>PROVA 1 (t1)</a:t>
            </a:r>
          </a:p>
        </p:txBody>
      </p:sp>
      <p:sp>
        <p:nvSpPr>
          <p:cNvPr id="21" name="hdr_t2"/>
          <p:cNvSpPr/>
          <p:nvPr/>
        </p:nvSpPr>
        <p:spPr>
          <a:xfrm>
            <a:off x="2400300" y="941195"/>
            <a:ext cx="2057400" cy="266700"/>
          </a:xfrm>
          <a:prstGeom prst="rect">
            <a:avLst/>
          </a:prstGeom>
          <a:solidFill>
            <a:srgbClr val="6DD5EA"/>
          </a:solidFill>
          <a:ln>
            <a:noFill/>
          </a:ln>
        </p:spPr>
        <p:txBody>
          <a:bodyPr lIns="91440" tIns="45720" rIns="91440" bIns="45720"/>
          <a:lstStyle/>
          <a:p>
            <a:r>
              <a:rPr lang="it-IT" sz="1100" b="1" dirty="0">
                <a:solidFill>
                  <a:srgbClr val="1A3F72"/>
                </a:solidFill>
                <a:latin typeface="Cambria"/>
              </a:rPr>
              <a:t>PROVA 2 (t2)</a:t>
            </a:r>
          </a:p>
        </p:txBody>
      </p:sp>
      <p:sp>
        <p:nvSpPr>
          <p:cNvPr id="22" name="hdr_t3"/>
          <p:cNvSpPr/>
          <p:nvPr/>
        </p:nvSpPr>
        <p:spPr>
          <a:xfrm>
            <a:off x="4572000" y="941195"/>
            <a:ext cx="2057400" cy="266700"/>
          </a:xfrm>
          <a:prstGeom prst="rect">
            <a:avLst/>
          </a:prstGeom>
          <a:solidFill>
            <a:srgbClr val="6DD5EA"/>
          </a:solidFill>
          <a:ln>
            <a:noFill/>
          </a:ln>
        </p:spPr>
        <p:txBody>
          <a:bodyPr lIns="91440" tIns="45720" rIns="91440" bIns="45720"/>
          <a:lstStyle/>
          <a:p>
            <a:r>
              <a:rPr lang="it-IT" sz="1100" b="1" dirty="0">
                <a:solidFill>
                  <a:srgbClr val="1A3F72"/>
                </a:solidFill>
                <a:latin typeface="Cambria"/>
              </a:rPr>
              <a:t>PROVA 3 (t3)</a:t>
            </a:r>
          </a:p>
        </p:txBody>
      </p:sp>
      <p:sp>
        <p:nvSpPr>
          <p:cNvPr id="23" name="hdr_t4"/>
          <p:cNvSpPr/>
          <p:nvPr/>
        </p:nvSpPr>
        <p:spPr>
          <a:xfrm>
            <a:off x="6743700" y="941195"/>
            <a:ext cx="2171700" cy="266700"/>
          </a:xfrm>
          <a:prstGeom prst="rect">
            <a:avLst/>
          </a:prstGeom>
          <a:solidFill>
            <a:srgbClr val="6DD5EA"/>
          </a:solidFill>
          <a:ln>
            <a:noFill/>
          </a:ln>
        </p:spPr>
        <p:txBody>
          <a:bodyPr lIns="91440" tIns="45720" rIns="91440" bIns="45720"/>
          <a:lstStyle/>
          <a:p>
            <a:r>
              <a:rPr lang="it-IT" sz="1100" b="1" dirty="0">
                <a:solidFill>
                  <a:srgbClr val="1A3F72"/>
                </a:solidFill>
                <a:latin typeface="Cambria"/>
              </a:rPr>
              <a:t>PROVA 4 (t4)</a:t>
            </a:r>
          </a:p>
        </p:txBody>
      </p:sp>
      <p:sp>
        <p:nvSpPr>
          <p:cNvPr id="30" name="box_t1"/>
          <p:cNvSpPr/>
          <p:nvPr/>
        </p:nvSpPr>
        <p:spPr>
          <a:xfrm>
            <a:off x="228600" y="1260986"/>
            <a:ext cx="2057400" cy="2567700"/>
          </a:xfrm>
          <a:prstGeom prst="rect">
            <a:avLst/>
          </a:prstGeom>
          <a:solidFill>
            <a:srgbClr val="EFF4FA"/>
          </a:solidFill>
          <a:ln w="19050">
            <a:solidFill>
              <a:srgbClr val="1A3F72"/>
            </a:solidFill>
          </a:ln>
        </p:spPr>
        <p:txBody>
          <a:bodyPr lIns="114300" tIns="114300" rIns="114300" bIns="114300"/>
          <a:lstStyle/>
          <a:p>
            <a:r>
              <a:rPr lang="it-IT" sz="1000" b="1" dirty="0">
                <a:solidFill>
                  <a:srgbClr val="1A3F72"/>
                </a:solidFill>
                <a:latin typeface="Calibri"/>
              </a:rPr>
              <a:t>B ROOF (t1)</a:t>
            </a:r>
          </a:p>
          <a:p>
            <a:r>
              <a:rPr lang="it-IT" sz="850" dirty="0">
                <a:solidFill>
                  <a:srgbClr val="333333"/>
                </a:solidFill>
                <a:latin typeface="Calibri"/>
              </a:rPr>
              <a:t>Tizzoni ardenti</a:t>
            </a:r>
          </a:p>
          <a:p>
            <a:endParaRPr lang="it-IT" sz="800" dirty="0"/>
          </a:p>
          <a:p>
            <a:r>
              <a:rPr lang="it-IT" sz="800" dirty="0">
                <a:solidFill>
                  <a:srgbClr val="1A3F72"/>
                </a:solidFill>
                <a:latin typeface="Calibri"/>
              </a:rPr>
              <a:t>Diffusione su ↑ &lt;0,70 m</a:t>
            </a:r>
          </a:p>
          <a:p>
            <a:r>
              <a:rPr lang="it-IT" sz="800" dirty="0">
                <a:solidFill>
                  <a:srgbClr val="1A3F72"/>
                </a:solidFill>
                <a:latin typeface="Calibri"/>
              </a:rPr>
              <a:t>Diffusione su ↓ &lt;0,60 m</a:t>
            </a:r>
          </a:p>
          <a:p>
            <a:r>
              <a:rPr lang="it-IT" sz="800" dirty="0">
                <a:solidFill>
                  <a:srgbClr val="1A3F72"/>
                </a:solidFill>
                <a:latin typeface="Calibri"/>
              </a:rPr>
              <a:t>Max bruciato &lt;0,80 m</a:t>
            </a:r>
          </a:p>
          <a:p>
            <a:r>
              <a:rPr lang="it-IT" sz="800" dirty="0">
                <a:solidFill>
                  <a:srgbClr val="1A3F72"/>
                </a:solidFill>
                <a:latin typeface="Calibri"/>
              </a:rPr>
              <a:t>Nessun detrito ardente</a:t>
            </a:r>
          </a:p>
          <a:p>
            <a:r>
              <a:rPr lang="it-IT" sz="800" dirty="0">
                <a:solidFill>
                  <a:srgbClr val="1A3F72"/>
                </a:solidFill>
                <a:latin typeface="Calibri"/>
              </a:rPr>
              <a:t>Apertura singola &lt;25 mm²</a:t>
            </a:r>
          </a:p>
          <a:p>
            <a:r>
              <a:rPr lang="it-IT" sz="800" dirty="0">
                <a:solidFill>
                  <a:srgbClr val="1A3F72"/>
                </a:solidFill>
                <a:latin typeface="Calibri"/>
              </a:rPr>
              <a:t>Tot. aperture &lt;4.500 mm²</a:t>
            </a:r>
          </a:p>
          <a:p>
            <a:r>
              <a:rPr lang="it-IT" sz="800" dirty="0">
                <a:solidFill>
                  <a:srgbClr val="1A3F72"/>
                </a:solidFill>
                <a:latin typeface="Calibri"/>
              </a:rPr>
              <a:t>Nessuna diffusione laterale</a:t>
            </a:r>
          </a:p>
          <a:p>
            <a:r>
              <a:rPr lang="it-IT" sz="800" dirty="0">
                <a:solidFill>
                  <a:srgbClr val="1A3F72"/>
                </a:solidFill>
                <a:latin typeface="Calibri"/>
              </a:rPr>
              <a:t>Raggio (tetti piani) &lt;0,20 m</a:t>
            </a:r>
          </a:p>
          <a:p>
            <a:endParaRPr lang="it-IT" sz="800" dirty="0"/>
          </a:p>
          <a:p>
            <a:r>
              <a:rPr lang="it-IT" sz="800" b="1" dirty="0">
                <a:solidFill>
                  <a:srgbClr val="CC3333"/>
                </a:solidFill>
                <a:latin typeface="Calibri"/>
              </a:rPr>
              <a:t>F ROOF (t1)</a:t>
            </a:r>
          </a:p>
          <a:p>
            <a:r>
              <a:rPr lang="it-IT" sz="780" dirty="0">
                <a:solidFill>
                  <a:srgbClr val="555555"/>
                </a:solidFill>
                <a:latin typeface="Calibri"/>
              </a:rPr>
              <a:t>Prestazione non determinata</a:t>
            </a:r>
          </a:p>
        </p:txBody>
      </p:sp>
      <p:sp>
        <p:nvSpPr>
          <p:cNvPr id="31" name="box_t2"/>
          <p:cNvSpPr/>
          <p:nvPr/>
        </p:nvSpPr>
        <p:spPr>
          <a:xfrm>
            <a:off x="2400300" y="1260986"/>
            <a:ext cx="2057400" cy="2567700"/>
          </a:xfrm>
          <a:prstGeom prst="rect">
            <a:avLst/>
          </a:prstGeom>
          <a:solidFill>
            <a:srgbClr val="EFF4FA"/>
          </a:solidFill>
          <a:ln w="19050">
            <a:solidFill>
              <a:srgbClr val="1A3F72"/>
            </a:solidFill>
          </a:ln>
        </p:spPr>
        <p:txBody>
          <a:bodyPr lIns="114300" tIns="114300" rIns="114300" bIns="114300"/>
          <a:lstStyle/>
          <a:p>
            <a:r>
              <a:rPr lang="it-IT" sz="1000" b="1" dirty="0">
                <a:solidFill>
                  <a:srgbClr val="1A3F72"/>
                </a:solidFill>
                <a:latin typeface="Calibri"/>
              </a:rPr>
              <a:t>B ROOF (t2)</a:t>
            </a:r>
          </a:p>
          <a:p>
            <a:r>
              <a:rPr lang="it-IT" sz="850" dirty="0">
                <a:solidFill>
                  <a:srgbClr val="333333"/>
                </a:solidFill>
                <a:latin typeface="Calibri"/>
              </a:rPr>
              <a:t>Tizzoni + vento</a:t>
            </a:r>
          </a:p>
          <a:p>
            <a:endParaRPr lang="it-IT" sz="800" dirty="0"/>
          </a:p>
          <a:p>
            <a:r>
              <a:rPr lang="it-IT" sz="850" b="1" dirty="0">
                <a:solidFill>
                  <a:srgbClr val="1A3F72"/>
                </a:solidFill>
                <a:latin typeface="Calibri"/>
              </a:rPr>
              <a:t>A 2 m/s e 4 m/s:</a:t>
            </a:r>
          </a:p>
          <a:p>
            <a:r>
              <a:rPr lang="it-IT" sz="800" dirty="0">
                <a:solidFill>
                  <a:srgbClr val="1A3F72"/>
                </a:solidFill>
                <a:latin typeface="Calibri"/>
              </a:rPr>
              <a:t>Lung. media ≤0,550 m</a:t>
            </a:r>
          </a:p>
          <a:p>
            <a:r>
              <a:rPr lang="it-IT" sz="800" dirty="0">
                <a:solidFill>
                  <a:srgbClr val="1A3F72"/>
                </a:solidFill>
                <a:latin typeface="Calibri"/>
              </a:rPr>
              <a:t>Lung. massima ≤0,800 m</a:t>
            </a:r>
          </a:p>
          <a:p>
            <a:r>
              <a:rPr lang="it-IT" sz="800" dirty="0">
                <a:solidFill>
                  <a:srgbClr val="1A3F72"/>
                </a:solidFill>
                <a:latin typeface="Calibri"/>
              </a:rPr>
              <a:t>(copertura e substrato)</a:t>
            </a:r>
          </a:p>
          <a:p>
            <a:endParaRPr lang="it-IT" sz="800" dirty="0"/>
          </a:p>
          <a:p>
            <a:endParaRPr lang="it-IT" sz="800" dirty="0"/>
          </a:p>
          <a:p>
            <a:endParaRPr lang="it-IT" sz="800" dirty="0"/>
          </a:p>
          <a:p>
            <a:endParaRPr lang="it-IT" sz="800" dirty="0"/>
          </a:p>
          <a:p>
            <a:endParaRPr lang="it-IT" sz="800" dirty="0"/>
          </a:p>
          <a:p>
            <a:r>
              <a:rPr lang="it-IT" sz="800" b="1" dirty="0">
                <a:solidFill>
                  <a:srgbClr val="CC3333"/>
                </a:solidFill>
                <a:latin typeface="Calibri"/>
              </a:rPr>
              <a:t>F ROOF (t2)</a:t>
            </a:r>
          </a:p>
          <a:p>
            <a:r>
              <a:rPr lang="it-IT" sz="780" dirty="0">
                <a:solidFill>
                  <a:srgbClr val="555555"/>
                </a:solidFill>
                <a:latin typeface="Calibri"/>
              </a:rPr>
              <a:t>Prestazione non determinata</a:t>
            </a:r>
          </a:p>
        </p:txBody>
      </p:sp>
      <p:sp>
        <p:nvSpPr>
          <p:cNvPr id="32" name="box_t3"/>
          <p:cNvSpPr/>
          <p:nvPr/>
        </p:nvSpPr>
        <p:spPr>
          <a:xfrm>
            <a:off x="4572000" y="1260986"/>
            <a:ext cx="2057400" cy="2567700"/>
          </a:xfrm>
          <a:prstGeom prst="rect">
            <a:avLst/>
          </a:prstGeom>
          <a:solidFill>
            <a:srgbClr val="EFF4FA"/>
          </a:solidFill>
          <a:ln w="19050">
            <a:solidFill>
              <a:srgbClr val="1A3F72"/>
            </a:solidFill>
          </a:ln>
        </p:spPr>
        <p:txBody>
          <a:bodyPr lIns="114300" tIns="114300" rIns="114300" bIns="114300"/>
          <a:lstStyle/>
          <a:p>
            <a:r>
              <a:rPr lang="it-IT" sz="1000" b="1" dirty="0">
                <a:solidFill>
                  <a:srgbClr val="1A3F72"/>
                </a:solidFill>
                <a:latin typeface="Calibri"/>
              </a:rPr>
              <a:t>B ROOF (t3)*</a:t>
            </a:r>
          </a:p>
          <a:p>
            <a:r>
              <a:rPr lang="it-IT" sz="800" dirty="0">
                <a:solidFill>
                  <a:srgbClr val="1A3F72"/>
                </a:solidFill>
                <a:latin typeface="Calibri"/>
              </a:rPr>
              <a:t>TE ≥30 min e TP ≥30 min</a:t>
            </a:r>
          </a:p>
          <a:p>
            <a:endParaRPr lang="it-IT" sz="800" dirty="0"/>
          </a:p>
          <a:p>
            <a:r>
              <a:rPr lang="it-IT" sz="1000" b="1" dirty="0">
                <a:solidFill>
                  <a:srgbClr val="1A3F72"/>
                </a:solidFill>
                <a:latin typeface="Calibri"/>
              </a:rPr>
              <a:t>C ROOF (t3)</a:t>
            </a:r>
          </a:p>
          <a:p>
            <a:r>
              <a:rPr lang="it-IT" sz="800" dirty="0">
                <a:solidFill>
                  <a:srgbClr val="1A3F72"/>
                </a:solidFill>
                <a:latin typeface="Calibri"/>
              </a:rPr>
              <a:t>TE ≥10 min e TP ≥15 min</a:t>
            </a:r>
          </a:p>
          <a:p>
            <a:endParaRPr lang="it-IT" sz="800" dirty="0"/>
          </a:p>
          <a:p>
            <a:r>
              <a:rPr lang="it-IT" sz="1000" b="1" dirty="0">
                <a:solidFill>
                  <a:srgbClr val="1A3F72"/>
                </a:solidFill>
                <a:latin typeface="Calibri"/>
              </a:rPr>
              <a:t>D ROOF (t3)</a:t>
            </a:r>
          </a:p>
          <a:p>
            <a:r>
              <a:rPr lang="it-IT" sz="800" dirty="0">
                <a:solidFill>
                  <a:srgbClr val="1A3F72"/>
                </a:solidFill>
                <a:latin typeface="Calibri"/>
              </a:rPr>
              <a:t>TP &gt;5 min</a:t>
            </a:r>
          </a:p>
          <a:p>
            <a:endParaRPr lang="it-IT" sz="800" dirty="0"/>
          </a:p>
          <a:p>
            <a:endParaRPr lang="it-IT" sz="800" dirty="0"/>
          </a:p>
          <a:p>
            <a:endParaRPr lang="it-IT" sz="800" dirty="0"/>
          </a:p>
          <a:p>
            <a:endParaRPr lang="it-IT" sz="800" dirty="0"/>
          </a:p>
          <a:p>
            <a:r>
              <a:rPr lang="it-IT" sz="800" b="1" dirty="0">
                <a:solidFill>
                  <a:srgbClr val="CC3333"/>
                </a:solidFill>
                <a:latin typeface="Calibri"/>
              </a:rPr>
              <a:t>F ROOF (t3)</a:t>
            </a:r>
          </a:p>
          <a:p>
            <a:r>
              <a:rPr lang="it-IT" sz="780" dirty="0">
                <a:solidFill>
                  <a:srgbClr val="555555"/>
                </a:solidFill>
                <a:latin typeface="Calibri"/>
              </a:rPr>
              <a:t>Prestazione non determinata</a:t>
            </a:r>
          </a:p>
          <a:p>
            <a:endParaRPr lang="it-IT" sz="800" dirty="0"/>
          </a:p>
          <a:p>
            <a:r>
              <a:rPr lang="it-IT" sz="780" i="1" dirty="0">
                <a:solidFill>
                  <a:srgbClr val="555555"/>
                </a:solidFill>
                <a:latin typeface="Calibri"/>
              </a:rPr>
              <a:t>TE = tempo diffusione esterna TP = tempo penetrazione</a:t>
            </a:r>
          </a:p>
        </p:txBody>
      </p:sp>
      <p:sp>
        <p:nvSpPr>
          <p:cNvPr id="33" name="box_t4"/>
          <p:cNvSpPr/>
          <p:nvPr/>
        </p:nvSpPr>
        <p:spPr>
          <a:xfrm>
            <a:off x="6743700" y="1260986"/>
            <a:ext cx="2171700" cy="2567700"/>
          </a:xfrm>
          <a:prstGeom prst="rect">
            <a:avLst/>
          </a:prstGeom>
          <a:solidFill>
            <a:srgbClr val="EFF4FA"/>
          </a:solidFill>
          <a:ln w="19050">
            <a:solidFill>
              <a:srgbClr val="1A3F72"/>
            </a:solidFill>
          </a:ln>
        </p:spPr>
        <p:txBody>
          <a:bodyPr lIns="114300" tIns="114300" rIns="114300" bIns="114300"/>
          <a:lstStyle/>
          <a:p>
            <a:r>
              <a:rPr lang="it-IT" sz="1000" b="1" dirty="0">
                <a:solidFill>
                  <a:srgbClr val="1A3F72"/>
                </a:solidFill>
                <a:latin typeface="Calibri"/>
              </a:rPr>
              <a:t>B ROOF (t4)*</a:t>
            </a:r>
          </a:p>
          <a:p>
            <a:r>
              <a:rPr lang="it-IT" sz="800" dirty="0">
                <a:solidFill>
                  <a:srgbClr val="1A3F72"/>
                </a:solidFill>
                <a:latin typeface="Calibri"/>
              </a:rPr>
              <a:t>Nessuna penetrazione entro 1h. Prova prel.: brucia &lt;5 min, fiamma &lt;0,38 m</a:t>
            </a:r>
          </a:p>
          <a:p>
            <a:endParaRPr lang="it-IT" sz="800" dirty="0"/>
          </a:p>
          <a:p>
            <a:r>
              <a:rPr lang="it-IT" sz="1000" b="1" dirty="0">
                <a:solidFill>
                  <a:srgbClr val="1A3F72"/>
                </a:solidFill>
                <a:latin typeface="Calibri"/>
              </a:rPr>
              <a:t>C ROOF (t4)</a:t>
            </a:r>
          </a:p>
          <a:p>
            <a:r>
              <a:rPr lang="it-IT" sz="800" dirty="0">
                <a:solidFill>
                  <a:srgbClr val="1A3F72"/>
                </a:solidFill>
                <a:latin typeface="Calibri"/>
              </a:rPr>
              <a:t>Nessuna penetrazione entro 30 min. Prova prel.: brucia &lt;5 min, fiamma &lt;0,38 m</a:t>
            </a:r>
          </a:p>
          <a:p>
            <a:endParaRPr lang="it-IT" sz="800" dirty="0"/>
          </a:p>
          <a:p>
            <a:r>
              <a:rPr lang="it-IT" sz="1000" b="1" dirty="0">
                <a:solidFill>
                  <a:srgbClr val="1A3F72"/>
                </a:solidFill>
                <a:latin typeface="Calibri"/>
              </a:rPr>
              <a:t>D ROOF (t4)</a:t>
            </a:r>
          </a:p>
          <a:p>
            <a:r>
              <a:rPr lang="it-IT" sz="800" dirty="0">
                <a:solidFill>
                  <a:srgbClr val="1A3F72"/>
                </a:solidFill>
                <a:latin typeface="Calibri"/>
              </a:rPr>
              <a:t>Penetrazione entro 30 min ma non nella prova prel. Fiamma &lt;0,38 m</a:t>
            </a:r>
          </a:p>
          <a:p>
            <a:endParaRPr lang="it-IT" sz="800" dirty="0"/>
          </a:p>
          <a:p>
            <a:r>
              <a:rPr lang="it-IT" sz="1000" b="1" dirty="0">
                <a:solidFill>
                  <a:srgbClr val="1A3F72"/>
                </a:solidFill>
                <a:latin typeface="Calibri"/>
              </a:rPr>
              <a:t>E ROOF (t4)</a:t>
            </a:r>
          </a:p>
          <a:p>
            <a:r>
              <a:rPr lang="it-IT" sz="800" dirty="0">
                <a:solidFill>
                  <a:srgbClr val="1A3F72"/>
                </a:solidFill>
                <a:latin typeface="Calibri"/>
              </a:rPr>
              <a:t>Penetrazione entro 30 min ma non nella prova prel. Propagazione non controllata</a:t>
            </a:r>
          </a:p>
          <a:p>
            <a:endParaRPr lang="it-IT" sz="800" dirty="0"/>
          </a:p>
          <a:p>
            <a:r>
              <a:rPr lang="it-IT" sz="800" b="1" dirty="0">
                <a:solidFill>
                  <a:srgbClr val="CC3333"/>
                </a:solidFill>
                <a:latin typeface="Calibri"/>
              </a:rPr>
              <a:t>F ROOF (t4)</a:t>
            </a:r>
          </a:p>
          <a:p>
            <a:r>
              <a:rPr lang="it-IT" sz="780" dirty="0">
                <a:solidFill>
                  <a:srgbClr val="555555"/>
                </a:solidFill>
                <a:latin typeface="Calibri"/>
              </a:rPr>
              <a:t>Prestazione non determinata</a:t>
            </a:r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0F1ADFEC-B0C6-FD42-F2CB-C51F04DCA1DA}"/>
              </a:ext>
            </a:extLst>
          </p:cNvPr>
          <p:cNvSpPr/>
          <p:nvPr/>
        </p:nvSpPr>
        <p:spPr>
          <a:xfrm>
            <a:off x="228600" y="4901184"/>
            <a:ext cx="3865552" cy="2423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C5DC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Gruppo PRIMI – SITEB  ·  Membrane Impermeabilizzanti per </a:t>
            </a:r>
            <a:r>
              <a:rPr lang="en-US" sz="850" dirty="0" err="1">
                <a:solidFill>
                  <a:srgbClr val="C5DC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Coperture</a:t>
            </a:r>
            <a:r>
              <a:rPr lang="en-US" sz="850" dirty="0">
                <a:solidFill>
                  <a:srgbClr val="C5DC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- </a:t>
            </a:r>
            <a:r>
              <a:rPr lang="en-US" sz="850" dirty="0" err="1">
                <a:solidFill>
                  <a:srgbClr val="C5DC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Caratteristiche</a:t>
            </a:r>
            <a:endParaRPr lang="en-US" sz="850" dirty="0"/>
          </a:p>
        </p:txBody>
      </p:sp>
      <p:sp>
        <p:nvSpPr>
          <p:cNvPr id="17" name="Shape 32">
            <a:extLst>
              <a:ext uri="{FF2B5EF4-FFF2-40B4-BE49-F238E27FC236}">
                <a16:creationId xmlns:a16="http://schemas.microsoft.com/office/drawing/2014/main" id="{BC58552D-8843-4D1C-056A-218379464ECC}"/>
              </a:ext>
            </a:extLst>
          </p:cNvPr>
          <p:cNvSpPr/>
          <p:nvPr/>
        </p:nvSpPr>
        <p:spPr>
          <a:xfrm>
            <a:off x="256032" y="4379976"/>
            <a:ext cx="8631936" cy="384048"/>
          </a:xfrm>
          <a:prstGeom prst="roundRect">
            <a:avLst>
              <a:gd name="adj" fmla="val 19048"/>
            </a:avLst>
          </a:prstGeom>
          <a:solidFill>
            <a:srgbClr val="1A3F72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18" name="Text 33">
            <a:extLst>
              <a:ext uri="{FF2B5EF4-FFF2-40B4-BE49-F238E27FC236}">
                <a16:creationId xmlns:a16="http://schemas.microsoft.com/office/drawing/2014/main" id="{0BB3D58C-FBBD-DF78-80C9-56FB8749CA4C}"/>
              </a:ext>
            </a:extLst>
          </p:cNvPr>
          <p:cNvSpPr/>
          <p:nvPr/>
        </p:nvSpPr>
        <p:spPr>
          <a:xfrm>
            <a:off x="484632" y="4392999"/>
            <a:ext cx="8321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b="1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Importante</a:t>
            </a:r>
            <a:r>
              <a:rPr lang="en-US" sz="11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: </a:t>
            </a:r>
            <a:r>
              <a:rPr lang="en-US" sz="1100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la classificazione BROOF appartiene al SISTEMA testato, non alla sola membrana</a:t>
            </a:r>
            <a:endParaRPr lang="en-US" sz="110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2D0A74F8-E94A-E26D-C8FB-BE64D7945363}"/>
              </a:ext>
            </a:extLst>
          </p:cNvPr>
          <p:cNvSpPr/>
          <p:nvPr/>
        </p:nvSpPr>
        <p:spPr>
          <a:xfrm>
            <a:off x="4630994" y="1356852"/>
            <a:ext cx="737419" cy="1887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300F4381-3EDC-34EB-D210-F19F0B2AB3EC}"/>
              </a:ext>
            </a:extLst>
          </p:cNvPr>
          <p:cNvSpPr/>
          <p:nvPr/>
        </p:nvSpPr>
        <p:spPr>
          <a:xfrm>
            <a:off x="6814984" y="1344070"/>
            <a:ext cx="737419" cy="1887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B3B1CAD-AAE0-1BC8-7CE8-84327222724B}"/>
              </a:ext>
            </a:extLst>
          </p:cNvPr>
          <p:cNvSpPr txBox="1"/>
          <p:nvPr/>
        </p:nvSpPr>
        <p:spPr>
          <a:xfrm>
            <a:off x="228599" y="3823950"/>
            <a:ext cx="86868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dirty="0">
                <a:solidFill>
                  <a:srgbClr val="1A3F72"/>
                </a:solidFill>
                <a:latin typeface="Calibri"/>
              </a:rPr>
              <a:t>*B ROOF (t3)/(t4):  requisiti minimi per coperture con impianti BAPV previsti nel par 4.2 - caso 3a - nota DCPSTAE n. 14030 del 01/09/2025 (linea guida impianti fotovoltaici su coperture)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7FB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841248"/>
          </a:xfrm>
          <a:prstGeom prst="rect">
            <a:avLst/>
          </a:prstGeom>
          <a:solidFill>
            <a:srgbClr val="1A3F72"/>
          </a:solidFill>
          <a:ln w="12700">
            <a:solidFill>
              <a:srgbClr val="1A3F72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3" name="Text 1"/>
          <p:cNvSpPr/>
          <p:nvPr/>
        </p:nvSpPr>
        <p:spPr>
          <a:xfrm>
            <a:off x="201168" y="0"/>
            <a:ext cx="59436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22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Classificazioni BROOF ed EN 16459 – EXAP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201168" y="512064"/>
            <a:ext cx="59436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6DD5E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Dal sistema testato all'applicazione estesa</a:t>
            </a:r>
            <a:endParaRPr lang="en-US" sz="11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36576"/>
            <a:ext cx="1298448" cy="768096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6520" y="54864"/>
            <a:ext cx="1234440" cy="731520"/>
          </a:xfrm>
          <a:prstGeom prst="rect">
            <a:avLst/>
          </a:prstGeom>
        </p:spPr>
      </p:pic>
      <p:sp>
        <p:nvSpPr>
          <p:cNvPr id="8" name="Shape 4"/>
          <p:cNvSpPr/>
          <p:nvPr/>
        </p:nvSpPr>
        <p:spPr>
          <a:xfrm>
            <a:off x="0" y="4901184"/>
            <a:ext cx="9144000" cy="242316"/>
          </a:xfrm>
          <a:prstGeom prst="rect">
            <a:avLst/>
          </a:prstGeom>
          <a:solidFill>
            <a:srgbClr val="1A3F72"/>
          </a:solidFill>
          <a:ln w="12700">
            <a:solidFill>
              <a:srgbClr val="1A3F72"/>
            </a:solidFill>
            <a:prstDash val="solid"/>
          </a:ln>
        </p:spPr>
        <p:txBody>
          <a:bodyPr/>
          <a:lstStyle/>
          <a:p>
            <a:endParaRPr lang="it-IT" dirty="0"/>
          </a:p>
        </p:txBody>
      </p:sp>
      <p:sp>
        <p:nvSpPr>
          <p:cNvPr id="10" name="Text 6"/>
          <p:cNvSpPr/>
          <p:nvPr/>
        </p:nvSpPr>
        <p:spPr>
          <a:xfrm>
            <a:off x="280809" y="996696"/>
            <a:ext cx="411480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Classificazioni BROOF</a:t>
            </a:r>
            <a:endParaRPr lang="en-US" sz="1300" dirty="0"/>
          </a:p>
        </p:txBody>
      </p:sp>
      <p:sp>
        <p:nvSpPr>
          <p:cNvPr id="11" name="Shape 7"/>
          <p:cNvSpPr/>
          <p:nvPr/>
        </p:nvSpPr>
        <p:spPr>
          <a:xfrm>
            <a:off x="256032" y="1316736"/>
            <a:ext cx="4114800" cy="420624"/>
          </a:xfrm>
          <a:prstGeom prst="rect">
            <a:avLst/>
          </a:prstGeom>
          <a:solidFill>
            <a:srgbClr val="1A3F72"/>
          </a:solidFill>
          <a:ln w="12700">
            <a:solidFill>
              <a:srgbClr val="C5DCE9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2" name="Text 8"/>
          <p:cNvSpPr/>
          <p:nvPr/>
        </p:nvSpPr>
        <p:spPr>
          <a:xfrm>
            <a:off x="310896" y="1353312"/>
            <a:ext cx="10972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Classificazione</a:t>
            </a:r>
            <a:endParaRPr lang="en-US" sz="1050" dirty="0"/>
          </a:p>
        </p:txBody>
      </p:sp>
      <p:sp>
        <p:nvSpPr>
          <p:cNvPr id="13" name="Text 9"/>
          <p:cNvSpPr/>
          <p:nvPr/>
        </p:nvSpPr>
        <p:spPr>
          <a:xfrm>
            <a:off x="1499616" y="1353312"/>
            <a:ext cx="15544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Metodo</a:t>
            </a:r>
            <a:r>
              <a:rPr lang="en-US" sz="105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CEN TS 1187</a:t>
            </a:r>
            <a:endParaRPr lang="en-US" sz="1050" dirty="0"/>
          </a:p>
        </p:txBody>
      </p:sp>
      <p:sp>
        <p:nvSpPr>
          <p:cNvPr id="14" name="Text 10"/>
          <p:cNvSpPr/>
          <p:nvPr/>
        </p:nvSpPr>
        <p:spPr>
          <a:xfrm>
            <a:off x="3145536" y="1353312"/>
            <a:ext cx="118872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Paesi</a:t>
            </a:r>
            <a:endParaRPr lang="en-US" sz="1050" dirty="0"/>
          </a:p>
        </p:txBody>
      </p:sp>
      <p:sp>
        <p:nvSpPr>
          <p:cNvPr id="15" name="Shape 11"/>
          <p:cNvSpPr/>
          <p:nvPr/>
        </p:nvSpPr>
        <p:spPr>
          <a:xfrm>
            <a:off x="256032" y="1792224"/>
            <a:ext cx="4114800" cy="420624"/>
          </a:xfrm>
          <a:prstGeom prst="rect">
            <a:avLst/>
          </a:prstGeom>
          <a:solidFill>
            <a:srgbClr val="FFFFFF"/>
          </a:solidFill>
          <a:ln w="12700">
            <a:solidFill>
              <a:srgbClr val="C5DCE9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6" name="Text 12"/>
          <p:cNvSpPr/>
          <p:nvPr/>
        </p:nvSpPr>
        <p:spPr>
          <a:xfrm>
            <a:off x="310896" y="1828800"/>
            <a:ext cx="10972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BROOF(t1)</a:t>
            </a:r>
            <a:endParaRPr lang="en-US" sz="1050" dirty="0"/>
          </a:p>
        </p:txBody>
      </p:sp>
      <p:sp>
        <p:nvSpPr>
          <p:cNvPr id="17" name="Text 13"/>
          <p:cNvSpPr/>
          <p:nvPr/>
        </p:nvSpPr>
        <p:spPr>
          <a:xfrm>
            <a:off x="1499616" y="1828800"/>
            <a:ext cx="15544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Metodo 1</a:t>
            </a:r>
            <a:endParaRPr lang="en-US" sz="1050" dirty="0"/>
          </a:p>
        </p:txBody>
      </p:sp>
      <p:sp>
        <p:nvSpPr>
          <p:cNvPr id="18" name="Text 14"/>
          <p:cNvSpPr/>
          <p:nvPr/>
        </p:nvSpPr>
        <p:spPr>
          <a:xfrm>
            <a:off x="3145536" y="1828800"/>
            <a:ext cx="118872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D, NL, B, E</a:t>
            </a:r>
            <a:endParaRPr lang="en-US" sz="1050" dirty="0"/>
          </a:p>
        </p:txBody>
      </p:sp>
      <p:sp>
        <p:nvSpPr>
          <p:cNvPr id="19" name="Shape 15"/>
          <p:cNvSpPr/>
          <p:nvPr/>
        </p:nvSpPr>
        <p:spPr>
          <a:xfrm>
            <a:off x="256032" y="2267712"/>
            <a:ext cx="4114800" cy="420624"/>
          </a:xfrm>
          <a:prstGeom prst="rect">
            <a:avLst/>
          </a:prstGeom>
          <a:solidFill>
            <a:srgbClr val="E8F6FB"/>
          </a:solidFill>
          <a:ln w="12700">
            <a:solidFill>
              <a:srgbClr val="C5DCE9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20" name="Text 16"/>
          <p:cNvSpPr/>
          <p:nvPr/>
        </p:nvSpPr>
        <p:spPr>
          <a:xfrm>
            <a:off x="310896" y="2304288"/>
            <a:ext cx="10972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BROOF(t2)</a:t>
            </a:r>
            <a:endParaRPr lang="en-US" sz="1050" dirty="0"/>
          </a:p>
        </p:txBody>
      </p:sp>
      <p:sp>
        <p:nvSpPr>
          <p:cNvPr id="21" name="Text 17"/>
          <p:cNvSpPr/>
          <p:nvPr/>
        </p:nvSpPr>
        <p:spPr>
          <a:xfrm>
            <a:off x="1499616" y="2304288"/>
            <a:ext cx="15544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Metodo 2</a:t>
            </a:r>
            <a:endParaRPr lang="en-US" sz="1050" dirty="0"/>
          </a:p>
        </p:txBody>
      </p:sp>
      <p:sp>
        <p:nvSpPr>
          <p:cNvPr id="22" name="Text 18"/>
          <p:cNvSpPr/>
          <p:nvPr/>
        </p:nvSpPr>
        <p:spPr>
          <a:xfrm>
            <a:off x="3145536" y="2304288"/>
            <a:ext cx="118872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Paesi Nordici</a:t>
            </a:r>
            <a:endParaRPr lang="en-US" sz="1050" dirty="0"/>
          </a:p>
        </p:txBody>
      </p:sp>
      <p:sp>
        <p:nvSpPr>
          <p:cNvPr id="23" name="Shape 19"/>
          <p:cNvSpPr/>
          <p:nvPr/>
        </p:nvSpPr>
        <p:spPr>
          <a:xfrm>
            <a:off x="256032" y="2743200"/>
            <a:ext cx="4114800" cy="420624"/>
          </a:xfrm>
          <a:prstGeom prst="rect">
            <a:avLst/>
          </a:prstGeom>
          <a:solidFill>
            <a:srgbClr val="FFFFFF"/>
          </a:solidFill>
          <a:ln w="12700">
            <a:solidFill>
              <a:srgbClr val="C5DCE9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24" name="Text 20"/>
          <p:cNvSpPr/>
          <p:nvPr/>
        </p:nvSpPr>
        <p:spPr>
          <a:xfrm>
            <a:off x="310896" y="2779776"/>
            <a:ext cx="10972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BROOF(t3)</a:t>
            </a:r>
            <a:endParaRPr lang="en-US" sz="1050" dirty="0"/>
          </a:p>
        </p:txBody>
      </p:sp>
      <p:sp>
        <p:nvSpPr>
          <p:cNvPr id="25" name="Text 21"/>
          <p:cNvSpPr/>
          <p:nvPr/>
        </p:nvSpPr>
        <p:spPr>
          <a:xfrm>
            <a:off x="1499616" y="2779776"/>
            <a:ext cx="15544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Metodo 3</a:t>
            </a:r>
            <a:endParaRPr lang="en-US" sz="1050" dirty="0"/>
          </a:p>
        </p:txBody>
      </p:sp>
      <p:sp>
        <p:nvSpPr>
          <p:cNvPr id="26" name="Text 22"/>
          <p:cNvSpPr/>
          <p:nvPr/>
        </p:nvSpPr>
        <p:spPr>
          <a:xfrm>
            <a:off x="3145536" y="2779776"/>
            <a:ext cx="118872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Francia</a:t>
            </a:r>
            <a:endParaRPr lang="en-US" sz="1050" dirty="0"/>
          </a:p>
        </p:txBody>
      </p:sp>
      <p:sp>
        <p:nvSpPr>
          <p:cNvPr id="27" name="Shape 23"/>
          <p:cNvSpPr/>
          <p:nvPr/>
        </p:nvSpPr>
        <p:spPr>
          <a:xfrm>
            <a:off x="256032" y="3218688"/>
            <a:ext cx="4114800" cy="420624"/>
          </a:xfrm>
          <a:prstGeom prst="rect">
            <a:avLst/>
          </a:prstGeom>
          <a:solidFill>
            <a:srgbClr val="E8F6FB"/>
          </a:solidFill>
          <a:ln w="12700">
            <a:solidFill>
              <a:srgbClr val="C5DCE9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28" name="Text 24"/>
          <p:cNvSpPr/>
          <p:nvPr/>
        </p:nvSpPr>
        <p:spPr>
          <a:xfrm>
            <a:off x="310896" y="3255264"/>
            <a:ext cx="10972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BROOF(t4)</a:t>
            </a:r>
            <a:endParaRPr lang="en-US" sz="1050" dirty="0"/>
          </a:p>
        </p:txBody>
      </p:sp>
      <p:sp>
        <p:nvSpPr>
          <p:cNvPr id="29" name="Text 25"/>
          <p:cNvSpPr/>
          <p:nvPr/>
        </p:nvSpPr>
        <p:spPr>
          <a:xfrm>
            <a:off x="1499616" y="3255264"/>
            <a:ext cx="15544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Metodo 4</a:t>
            </a:r>
            <a:endParaRPr lang="en-US" sz="1050" dirty="0"/>
          </a:p>
        </p:txBody>
      </p:sp>
      <p:sp>
        <p:nvSpPr>
          <p:cNvPr id="30" name="Text 26"/>
          <p:cNvSpPr/>
          <p:nvPr/>
        </p:nvSpPr>
        <p:spPr>
          <a:xfrm>
            <a:off x="3145536" y="3255264"/>
            <a:ext cx="118872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UK, IRL</a:t>
            </a:r>
            <a:endParaRPr lang="en-US" sz="1050" dirty="0"/>
          </a:p>
        </p:txBody>
      </p:sp>
      <p:sp>
        <p:nvSpPr>
          <p:cNvPr id="34" name="Shape 29"/>
          <p:cNvSpPr/>
          <p:nvPr/>
        </p:nvSpPr>
        <p:spPr>
          <a:xfrm>
            <a:off x="4681728" y="932688"/>
            <a:ext cx="4206240" cy="3310128"/>
          </a:xfrm>
          <a:prstGeom prst="roundRect">
            <a:avLst>
              <a:gd name="adj" fmla="val 2000"/>
            </a:avLst>
          </a:prstGeom>
          <a:solidFill>
            <a:srgbClr val="E8F6FB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35" name="Text 30"/>
          <p:cNvSpPr/>
          <p:nvPr/>
        </p:nvSpPr>
        <p:spPr>
          <a:xfrm>
            <a:off x="4809744" y="969264"/>
            <a:ext cx="3913632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EN 16459 – Applicazione estesa (EXAP)</a:t>
            </a:r>
          </a:p>
          <a:p>
            <a:pPr marL="0" indent="0">
              <a:buNone/>
            </a:pPr>
            <a:r>
              <a:rPr lang="en-US" sz="10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</a:rPr>
              <a:t>In </a:t>
            </a:r>
            <a:r>
              <a:rPr lang="en-US" sz="1000" b="1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</a:rPr>
              <a:t>fase</a:t>
            </a:r>
            <a:r>
              <a:rPr lang="en-US" sz="10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</a:rPr>
              <a:t> di </a:t>
            </a:r>
            <a:r>
              <a:rPr lang="en-US" sz="1000" b="1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</a:rPr>
              <a:t>revisione</a:t>
            </a:r>
            <a:r>
              <a:rPr lang="en-US" sz="10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</a:rPr>
              <a:t> (CEN TC 127-WG5)</a:t>
            </a:r>
            <a:endParaRPr lang="en-US" sz="1000" dirty="0"/>
          </a:p>
        </p:txBody>
      </p:sp>
      <p:sp>
        <p:nvSpPr>
          <p:cNvPr id="36" name="Text 31"/>
          <p:cNvSpPr/>
          <p:nvPr/>
        </p:nvSpPr>
        <p:spPr>
          <a:xfrm>
            <a:off x="4681728" y="1786543"/>
            <a:ext cx="3978194" cy="20562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>
              <a:spcAft>
                <a:spcPts val="700"/>
              </a:spcAft>
              <a:buSzPct val="100000"/>
              <a:buChar char="•"/>
            </a:pPr>
            <a:r>
              <a:rPr lang="en-US" sz="140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Estende risultati di prova a configurazioni simili non testate direttamente</a:t>
            </a:r>
            <a:endParaRPr lang="en-US" sz="1400" dirty="0"/>
          </a:p>
          <a:p>
            <a:pPr marL="342900" indent="-342900">
              <a:spcAft>
                <a:spcPts val="700"/>
              </a:spcAft>
              <a:buSzPct val="100000"/>
              <a:buFontTx/>
              <a:buChar char="•"/>
            </a:pPr>
            <a:r>
              <a:rPr lang="en-US" sz="1400" dirty="0" err="1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Necessario</a:t>
            </a:r>
            <a:r>
              <a:rPr lang="en-US" sz="140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sempre un </a:t>
            </a:r>
            <a:r>
              <a:rPr lang="en-US" sz="1400" dirty="0" err="1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rapporto</a:t>
            </a:r>
            <a:r>
              <a:rPr lang="en-US" sz="140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di </a:t>
            </a:r>
            <a:r>
              <a:rPr lang="en-US" sz="1400" dirty="0" err="1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prova</a:t>
            </a:r>
            <a:r>
              <a:rPr lang="en-US" sz="140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con la </a:t>
            </a:r>
            <a:r>
              <a:rPr lang="en-US" sz="1400" dirty="0" err="1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configurazione</a:t>
            </a:r>
            <a:r>
              <a:rPr lang="en-US" sz="140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base di </a:t>
            </a:r>
            <a:r>
              <a:rPr lang="en-US" sz="1400" dirty="0" err="1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riferimento</a:t>
            </a:r>
            <a:endParaRPr lang="en-US" sz="1400" dirty="0"/>
          </a:p>
          <a:p>
            <a:pPr marL="342900" indent="-342900">
              <a:spcAft>
                <a:spcPts val="700"/>
              </a:spcAft>
              <a:buSzPct val="100000"/>
              <a:buChar char="•"/>
            </a:pPr>
            <a:r>
              <a:rPr lang="en-US" sz="1400" dirty="0" err="1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Regole</a:t>
            </a:r>
            <a:r>
              <a:rPr lang="en-US" sz="140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per </a:t>
            </a:r>
            <a:r>
              <a:rPr lang="en-US" sz="1400" dirty="0" err="1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variazione</a:t>
            </a:r>
            <a:r>
              <a:rPr lang="en-US" sz="140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di </a:t>
            </a:r>
            <a:r>
              <a:rPr lang="en-US" sz="1400" dirty="0" err="1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componenti</a:t>
            </a:r>
            <a:r>
              <a:rPr lang="en-US" sz="140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del </a:t>
            </a:r>
            <a:r>
              <a:rPr lang="en-US" sz="1400" dirty="0" err="1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sistema</a:t>
            </a:r>
            <a:r>
              <a:rPr lang="en-US" sz="140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400" dirty="0" err="1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testato</a:t>
            </a:r>
            <a:endParaRPr lang="en-US" sz="1400" dirty="0"/>
          </a:p>
          <a:p>
            <a:pPr marL="342900" indent="-342900">
              <a:spcAft>
                <a:spcPts val="700"/>
              </a:spcAft>
              <a:buSzPct val="100000"/>
              <a:buChar char="•"/>
            </a:pPr>
            <a:r>
              <a:rPr lang="en-US" sz="140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Riduce il numero di costosi test a sistema completo</a:t>
            </a:r>
            <a:endParaRPr lang="en-US" sz="1400" dirty="0"/>
          </a:p>
          <a:p>
            <a:pPr marL="342900" indent="-342900">
              <a:spcAft>
                <a:spcPts val="700"/>
              </a:spcAft>
              <a:buSzPct val="100000"/>
              <a:buChar char="•"/>
            </a:pPr>
            <a:r>
              <a:rPr lang="en-US" sz="1400" dirty="0" err="1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Possibilità</a:t>
            </a:r>
            <a:r>
              <a:rPr lang="en-US" sz="140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di rifacimenti per i </a:t>
            </a:r>
            <a:r>
              <a:rPr lang="en-US" sz="1400" dirty="0" err="1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sistemi</a:t>
            </a:r>
            <a:r>
              <a:rPr lang="en-US" sz="140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T3 (</a:t>
            </a:r>
            <a:r>
              <a:rPr lang="en-US" sz="1400" dirty="0" err="1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provino</a:t>
            </a:r>
            <a:r>
              <a:rPr lang="en-US" sz="140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400" dirty="0" err="1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tipico</a:t>
            </a:r>
            <a:r>
              <a:rPr lang="en-US" sz="140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)</a:t>
            </a:r>
          </a:p>
        </p:txBody>
      </p:sp>
      <p:sp>
        <p:nvSpPr>
          <p:cNvPr id="37" name="Shape 32"/>
          <p:cNvSpPr/>
          <p:nvPr/>
        </p:nvSpPr>
        <p:spPr>
          <a:xfrm>
            <a:off x="256032" y="4379976"/>
            <a:ext cx="8631936" cy="384048"/>
          </a:xfrm>
          <a:prstGeom prst="roundRect">
            <a:avLst>
              <a:gd name="adj" fmla="val 19048"/>
            </a:avLst>
          </a:prstGeom>
          <a:solidFill>
            <a:srgbClr val="1A3F72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38" name="Text 33"/>
          <p:cNvSpPr/>
          <p:nvPr/>
        </p:nvSpPr>
        <p:spPr>
          <a:xfrm>
            <a:off x="484632" y="4392999"/>
            <a:ext cx="8321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b="1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Importante</a:t>
            </a:r>
            <a:r>
              <a:rPr lang="en-US" sz="11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: </a:t>
            </a:r>
            <a:r>
              <a:rPr lang="en-US" sz="1100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la classificazione BROOF appartiene al SISTEMA testato, non alla sola membrana</a:t>
            </a:r>
            <a:endParaRPr lang="en-US" sz="1100" dirty="0"/>
          </a:p>
        </p:txBody>
      </p:sp>
      <p:sp>
        <p:nvSpPr>
          <p:cNvPr id="31" name="Text 5">
            <a:extLst>
              <a:ext uri="{FF2B5EF4-FFF2-40B4-BE49-F238E27FC236}">
                <a16:creationId xmlns:a16="http://schemas.microsoft.com/office/drawing/2014/main" id="{ED7C1DCD-61BB-6B81-540F-3379C7D4170A}"/>
              </a:ext>
            </a:extLst>
          </p:cNvPr>
          <p:cNvSpPr/>
          <p:nvPr/>
        </p:nvSpPr>
        <p:spPr>
          <a:xfrm>
            <a:off x="228600" y="4901184"/>
            <a:ext cx="3865552" cy="2423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C5DC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Gruppo PRIMI – SITEB  ·  Membrane Impermeabilizzanti per </a:t>
            </a:r>
            <a:r>
              <a:rPr lang="en-US" sz="850" dirty="0" err="1">
                <a:solidFill>
                  <a:srgbClr val="C5DC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Coperture</a:t>
            </a:r>
            <a:r>
              <a:rPr lang="en-US" sz="850" dirty="0">
                <a:solidFill>
                  <a:srgbClr val="C5DC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- </a:t>
            </a:r>
            <a:r>
              <a:rPr lang="en-US" sz="850" dirty="0" err="1">
                <a:solidFill>
                  <a:srgbClr val="C5DC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Caratteristiche</a:t>
            </a:r>
            <a:endParaRPr lang="en-US" sz="8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7FB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841248"/>
          </a:xfrm>
          <a:prstGeom prst="rect">
            <a:avLst/>
          </a:prstGeom>
          <a:solidFill>
            <a:srgbClr val="1A3F72"/>
          </a:solidFill>
          <a:ln w="12700">
            <a:solidFill>
              <a:srgbClr val="1A3F72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3" name="Text 1"/>
          <p:cNvSpPr/>
          <p:nvPr/>
        </p:nvSpPr>
        <p:spPr>
          <a:xfrm>
            <a:off x="201168" y="0"/>
            <a:ext cx="59436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22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Le principali famiglie di membrane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201168" y="512064"/>
            <a:ext cx="59436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6DD5E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Una panoramica dei materiali impermeabilizzanti moderni</a:t>
            </a:r>
            <a:endParaRPr lang="en-US" sz="11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36576"/>
            <a:ext cx="1298448" cy="768096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6520" y="54864"/>
            <a:ext cx="1234440" cy="731520"/>
          </a:xfrm>
          <a:prstGeom prst="rect">
            <a:avLst/>
          </a:prstGeom>
        </p:spPr>
      </p:pic>
      <p:sp>
        <p:nvSpPr>
          <p:cNvPr id="8" name="Shape 4"/>
          <p:cNvSpPr/>
          <p:nvPr/>
        </p:nvSpPr>
        <p:spPr>
          <a:xfrm>
            <a:off x="0" y="4898043"/>
            <a:ext cx="9144000" cy="242316"/>
          </a:xfrm>
          <a:prstGeom prst="rect">
            <a:avLst/>
          </a:prstGeom>
          <a:solidFill>
            <a:srgbClr val="1A3F72"/>
          </a:solidFill>
          <a:ln w="12700">
            <a:solidFill>
              <a:srgbClr val="1A3F72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9" name="Text 5"/>
          <p:cNvSpPr/>
          <p:nvPr/>
        </p:nvSpPr>
        <p:spPr>
          <a:xfrm>
            <a:off x="228600" y="4901184"/>
            <a:ext cx="3865552" cy="2423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C5DC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Gruppo PRIMI – SITEB  ·  Membrane Impermeabilizzanti per </a:t>
            </a:r>
            <a:r>
              <a:rPr lang="en-US" sz="850" dirty="0" err="1">
                <a:solidFill>
                  <a:srgbClr val="C5DC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Coperture</a:t>
            </a:r>
            <a:r>
              <a:rPr lang="en-US" sz="850" dirty="0">
                <a:solidFill>
                  <a:srgbClr val="C5DC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- </a:t>
            </a:r>
            <a:r>
              <a:rPr lang="en-US" sz="850" dirty="0" err="1">
                <a:solidFill>
                  <a:srgbClr val="C5DC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Caratteristiche</a:t>
            </a:r>
            <a:endParaRPr lang="en-US" sz="850" dirty="0"/>
          </a:p>
        </p:txBody>
      </p:sp>
      <p:sp>
        <p:nvSpPr>
          <p:cNvPr id="12" name="Text 7"/>
          <p:cNvSpPr/>
          <p:nvPr/>
        </p:nvSpPr>
        <p:spPr>
          <a:xfrm>
            <a:off x="5394960" y="4572000"/>
            <a:ext cx="37490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00" i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Applicazione a fiamma di membrana bituminosa</a:t>
            </a:r>
            <a:endParaRPr lang="en-US" sz="900" dirty="0"/>
          </a:p>
        </p:txBody>
      </p:sp>
      <p:sp>
        <p:nvSpPr>
          <p:cNvPr id="13" name="Shape 8"/>
          <p:cNvSpPr/>
          <p:nvPr/>
        </p:nvSpPr>
        <p:spPr>
          <a:xfrm>
            <a:off x="168332" y="896112"/>
            <a:ext cx="4763886" cy="1675638"/>
          </a:xfrm>
          <a:prstGeom prst="roundRect">
            <a:avLst>
              <a:gd name="adj" fmla="val 3902"/>
            </a:avLst>
          </a:prstGeom>
          <a:solidFill>
            <a:srgbClr val="1A3F72">
              <a:alpha val="54000"/>
            </a:srgbClr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 sz="2000" dirty="0"/>
          </a:p>
        </p:txBody>
      </p:sp>
      <p:sp>
        <p:nvSpPr>
          <p:cNvPr id="14" name="Text 9"/>
          <p:cNvSpPr/>
          <p:nvPr/>
        </p:nvSpPr>
        <p:spPr>
          <a:xfrm>
            <a:off x="383911" y="918781"/>
            <a:ext cx="457200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Membrane Bitume-Polimero</a:t>
            </a:r>
            <a:endParaRPr lang="en-US" sz="1500" dirty="0"/>
          </a:p>
        </p:txBody>
      </p:sp>
      <p:sp>
        <p:nvSpPr>
          <p:cNvPr id="15" name="Text 10"/>
          <p:cNvSpPr/>
          <p:nvPr/>
        </p:nvSpPr>
        <p:spPr>
          <a:xfrm>
            <a:off x="51123" y="1289757"/>
            <a:ext cx="4890377" cy="1005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>
              <a:spcAft>
                <a:spcPts val="400"/>
              </a:spcAft>
              <a:buSzPct val="100000"/>
              <a:buChar char="•"/>
            </a:pPr>
            <a:r>
              <a:rPr lang="en-US" sz="16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BPE </a:t>
            </a:r>
            <a:r>
              <a:rPr lang="en-US" sz="14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(</a:t>
            </a:r>
            <a:r>
              <a:rPr lang="en-US" sz="1400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Bitume</a:t>
            </a:r>
            <a:r>
              <a:rPr lang="en-US" sz="14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Polimero</a:t>
            </a:r>
            <a:r>
              <a:rPr lang="en-US" sz="14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Elastomero</a:t>
            </a:r>
            <a:r>
              <a:rPr lang="en-US" sz="14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) SBS </a:t>
            </a:r>
          </a:p>
          <a:p>
            <a:pPr marL="342900" indent="-342900">
              <a:spcAft>
                <a:spcPts val="400"/>
              </a:spcAft>
              <a:buSzPct val="100000"/>
              <a:buChar char="•"/>
            </a:pPr>
            <a:r>
              <a:rPr lang="en-US" sz="16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BPP </a:t>
            </a:r>
            <a:r>
              <a:rPr lang="en-US" sz="14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(</a:t>
            </a:r>
            <a:r>
              <a:rPr lang="en-US" sz="1400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Bitume</a:t>
            </a:r>
            <a:r>
              <a:rPr lang="en-US" sz="14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Polimero</a:t>
            </a:r>
            <a:r>
              <a:rPr lang="en-US" sz="14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Plastomero</a:t>
            </a:r>
            <a:r>
              <a:rPr lang="en-US" sz="14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) APP</a:t>
            </a:r>
            <a:endParaRPr lang="en-US" sz="1400" dirty="0"/>
          </a:p>
          <a:p>
            <a:pPr marL="342900" indent="-342900">
              <a:spcAft>
                <a:spcPts val="400"/>
              </a:spcAft>
              <a:buSzPct val="100000"/>
              <a:buChar char="•"/>
            </a:pPr>
            <a:r>
              <a:rPr lang="en-US" sz="16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Mono o bi-</a:t>
            </a:r>
            <a:r>
              <a:rPr lang="en-US" sz="1600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strato</a:t>
            </a:r>
            <a:r>
              <a:rPr lang="en-US" sz="16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applicato</a:t>
            </a:r>
            <a:r>
              <a:rPr lang="en-US" sz="16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a </a:t>
            </a:r>
            <a:r>
              <a:rPr lang="en-US" sz="1600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fiamma</a:t>
            </a:r>
            <a:endParaRPr lang="en-US" sz="1600" dirty="0"/>
          </a:p>
        </p:txBody>
      </p:sp>
      <p:sp>
        <p:nvSpPr>
          <p:cNvPr id="16" name="Text 11"/>
          <p:cNvSpPr/>
          <p:nvPr/>
        </p:nvSpPr>
        <p:spPr>
          <a:xfrm>
            <a:off x="525780" y="2386347"/>
            <a:ext cx="457200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50" i="1" dirty="0">
                <a:solidFill>
                  <a:srgbClr val="D0E8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Spessori 3–5 mm · Massa 3,5–6,5 kg/m²</a:t>
            </a:r>
            <a:endParaRPr lang="en-US" sz="950" dirty="0"/>
          </a:p>
        </p:txBody>
      </p:sp>
      <p:sp>
        <p:nvSpPr>
          <p:cNvPr id="17" name="Shape 12"/>
          <p:cNvSpPr/>
          <p:nvPr/>
        </p:nvSpPr>
        <p:spPr>
          <a:xfrm>
            <a:off x="168331" y="2635214"/>
            <a:ext cx="4763887" cy="1622466"/>
          </a:xfrm>
          <a:prstGeom prst="roundRect">
            <a:avLst>
              <a:gd name="adj" fmla="val 3902"/>
            </a:avLst>
          </a:prstGeom>
          <a:solidFill>
            <a:srgbClr val="0E9EBD">
              <a:alpha val="54000"/>
            </a:srgbClr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 dirty="0"/>
          </a:p>
        </p:txBody>
      </p:sp>
      <p:sp>
        <p:nvSpPr>
          <p:cNvPr id="18" name="Text 13"/>
          <p:cNvSpPr/>
          <p:nvPr/>
        </p:nvSpPr>
        <p:spPr>
          <a:xfrm>
            <a:off x="420624" y="2716362"/>
            <a:ext cx="457200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Membrane Sintetiche</a:t>
            </a:r>
            <a:endParaRPr lang="en-US" sz="1500" dirty="0"/>
          </a:p>
        </p:txBody>
      </p:sp>
      <p:sp>
        <p:nvSpPr>
          <p:cNvPr id="19" name="Text 14"/>
          <p:cNvSpPr/>
          <p:nvPr/>
        </p:nvSpPr>
        <p:spPr>
          <a:xfrm>
            <a:off x="228600" y="3118698"/>
            <a:ext cx="4535424" cy="1005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>
              <a:spcAft>
                <a:spcPts val="400"/>
              </a:spcAft>
              <a:buSzPct val="100000"/>
              <a:buChar char="•"/>
            </a:pPr>
            <a:r>
              <a:rPr lang="en-US" sz="16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PVC-P – Cloruro di polivinile plastificato</a:t>
            </a:r>
            <a:endParaRPr lang="en-US" sz="1600" dirty="0"/>
          </a:p>
          <a:p>
            <a:pPr marL="342900" indent="-342900">
              <a:spcAft>
                <a:spcPts val="400"/>
              </a:spcAft>
              <a:buSzPct val="100000"/>
              <a:buChar char="•"/>
            </a:pPr>
            <a:r>
              <a:rPr lang="en-US" sz="16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TPO / FPO – Poliolefine flessibili termoplastiche</a:t>
            </a:r>
            <a:endParaRPr lang="en-US" sz="1600" dirty="0"/>
          </a:p>
          <a:p>
            <a:pPr marL="342900" indent="-342900">
              <a:spcAft>
                <a:spcPts val="400"/>
              </a:spcAft>
              <a:buSzPct val="100000"/>
              <a:buChar char="•"/>
            </a:pPr>
            <a:r>
              <a:rPr lang="en-US" sz="16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Mono-strato, saldatura ad aria calda</a:t>
            </a:r>
            <a:endParaRPr lang="en-US" sz="1600" dirty="0"/>
          </a:p>
        </p:txBody>
      </p:sp>
      <p:sp>
        <p:nvSpPr>
          <p:cNvPr id="20" name="Text 15"/>
          <p:cNvSpPr/>
          <p:nvPr/>
        </p:nvSpPr>
        <p:spPr>
          <a:xfrm>
            <a:off x="420624" y="4053652"/>
            <a:ext cx="457200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50" i="1" dirty="0" err="1">
                <a:solidFill>
                  <a:srgbClr val="D0E8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Spessori</a:t>
            </a:r>
            <a:r>
              <a:rPr lang="en-US" sz="950" i="1" dirty="0">
                <a:solidFill>
                  <a:srgbClr val="D0E8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1,5–2,0 mm · Larghezze fino a 2.10 m</a:t>
            </a:r>
            <a:endParaRPr lang="en-US" sz="950" dirty="0"/>
          </a:p>
        </p:txBody>
      </p:sp>
      <p:sp>
        <p:nvSpPr>
          <p:cNvPr id="21" name="Text 16"/>
          <p:cNvSpPr/>
          <p:nvPr/>
        </p:nvSpPr>
        <p:spPr>
          <a:xfrm>
            <a:off x="141732" y="4438304"/>
            <a:ext cx="1496568" cy="2377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Applicazioni:</a:t>
            </a:r>
            <a:endParaRPr lang="en-US" sz="1400" dirty="0"/>
          </a:p>
        </p:txBody>
      </p:sp>
      <p:sp>
        <p:nvSpPr>
          <p:cNvPr id="22" name="Shape 17"/>
          <p:cNvSpPr/>
          <p:nvPr/>
        </p:nvSpPr>
        <p:spPr>
          <a:xfrm>
            <a:off x="1554480" y="4453128"/>
            <a:ext cx="841248" cy="237744"/>
          </a:xfrm>
          <a:prstGeom prst="roundRect">
            <a:avLst>
              <a:gd name="adj" fmla="val 30769"/>
            </a:avLst>
          </a:prstGeom>
          <a:solidFill>
            <a:srgbClr val="0E9EBD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23" name="Text 18"/>
          <p:cNvSpPr/>
          <p:nvPr/>
        </p:nvSpPr>
        <p:spPr>
          <a:xfrm>
            <a:off x="1554480" y="4453128"/>
            <a:ext cx="841248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Coperture</a:t>
            </a:r>
            <a:endParaRPr lang="en-US" sz="850" dirty="0"/>
          </a:p>
        </p:txBody>
      </p:sp>
      <p:sp>
        <p:nvSpPr>
          <p:cNvPr id="24" name="Shape 19"/>
          <p:cNvSpPr/>
          <p:nvPr/>
        </p:nvSpPr>
        <p:spPr>
          <a:xfrm>
            <a:off x="2487168" y="4453128"/>
            <a:ext cx="841248" cy="237744"/>
          </a:xfrm>
          <a:prstGeom prst="roundRect">
            <a:avLst>
              <a:gd name="adj" fmla="val 30769"/>
            </a:avLst>
          </a:prstGeom>
          <a:solidFill>
            <a:srgbClr val="0E9EBD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25" name="Text 20"/>
          <p:cNvSpPr/>
          <p:nvPr/>
        </p:nvSpPr>
        <p:spPr>
          <a:xfrm>
            <a:off x="2487168" y="4453128"/>
            <a:ext cx="841248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Fondazioni</a:t>
            </a:r>
            <a:endParaRPr lang="en-US" sz="850" dirty="0"/>
          </a:p>
        </p:txBody>
      </p:sp>
      <p:sp>
        <p:nvSpPr>
          <p:cNvPr id="26" name="Shape 21"/>
          <p:cNvSpPr/>
          <p:nvPr/>
        </p:nvSpPr>
        <p:spPr>
          <a:xfrm>
            <a:off x="3419856" y="4453128"/>
            <a:ext cx="841248" cy="237744"/>
          </a:xfrm>
          <a:prstGeom prst="roundRect">
            <a:avLst>
              <a:gd name="adj" fmla="val 30769"/>
            </a:avLst>
          </a:prstGeom>
          <a:solidFill>
            <a:srgbClr val="0E9EBD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27" name="Text 22"/>
          <p:cNvSpPr/>
          <p:nvPr/>
        </p:nvSpPr>
        <p:spPr>
          <a:xfrm>
            <a:off x="3419856" y="4453128"/>
            <a:ext cx="841248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Opere civili</a:t>
            </a:r>
            <a:endParaRPr lang="en-US" sz="850" dirty="0"/>
          </a:p>
        </p:txBody>
      </p:sp>
      <p:sp>
        <p:nvSpPr>
          <p:cNvPr id="28" name="Shape 23"/>
          <p:cNvSpPr/>
          <p:nvPr/>
        </p:nvSpPr>
        <p:spPr>
          <a:xfrm>
            <a:off x="4352544" y="4453128"/>
            <a:ext cx="841248" cy="237744"/>
          </a:xfrm>
          <a:prstGeom prst="roundRect">
            <a:avLst>
              <a:gd name="adj" fmla="val 30769"/>
            </a:avLst>
          </a:prstGeom>
          <a:solidFill>
            <a:srgbClr val="0E9EBD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29" name="Text 24"/>
          <p:cNvSpPr/>
          <p:nvPr/>
        </p:nvSpPr>
        <p:spPr>
          <a:xfrm>
            <a:off x="4352544" y="4453128"/>
            <a:ext cx="841248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Infrastrutture</a:t>
            </a:r>
            <a:endParaRPr lang="en-US" sz="850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57B5423B-EF57-2AFF-B69C-B84E4A42FD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6317" y="896112"/>
            <a:ext cx="4046681" cy="333756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97DB88-23E9-FD9D-477E-0BD4135CD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80B73E3E-FCD4-A063-8E93-FE2FEF000B81}"/>
              </a:ext>
            </a:extLst>
          </p:cNvPr>
          <p:cNvSpPr/>
          <p:nvPr/>
        </p:nvSpPr>
        <p:spPr>
          <a:xfrm>
            <a:off x="0" y="0"/>
            <a:ext cx="9144000" cy="841248"/>
          </a:xfrm>
          <a:prstGeom prst="rect">
            <a:avLst/>
          </a:prstGeom>
          <a:solidFill>
            <a:srgbClr val="1A3F72"/>
          </a:solidFill>
          <a:ln w="12700">
            <a:solidFill>
              <a:srgbClr val="1A3F72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EB386ECA-682C-3E05-F4A6-92758E422551}"/>
              </a:ext>
            </a:extLst>
          </p:cNvPr>
          <p:cNvSpPr/>
          <p:nvPr/>
        </p:nvSpPr>
        <p:spPr>
          <a:xfrm>
            <a:off x="201168" y="0"/>
            <a:ext cx="59436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2200" b="1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Prestazioni</a:t>
            </a:r>
            <a:r>
              <a:rPr lang="en-US" sz="22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di Sistema: Resistenza al </a:t>
            </a:r>
            <a:r>
              <a:rPr lang="en-US" sz="2200" b="1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vento</a:t>
            </a:r>
            <a:endParaRPr lang="en-US" sz="2200" dirty="0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006ABF41-FA4C-C306-FD9A-0E5B7B0245C5}"/>
              </a:ext>
            </a:extLst>
          </p:cNvPr>
          <p:cNvSpPr/>
          <p:nvPr/>
        </p:nvSpPr>
        <p:spPr>
          <a:xfrm>
            <a:off x="201168" y="512064"/>
            <a:ext cx="59436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6DD5E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Classificazione del sistema di copertura</a:t>
            </a:r>
            <a:endParaRPr lang="en-US" sz="1100" dirty="0"/>
          </a:p>
        </p:txBody>
      </p:sp>
      <p:pic>
        <p:nvPicPr>
          <p:cNvPr id="5" name="Image 0" descr="preencoded.png">
            <a:extLst>
              <a:ext uri="{FF2B5EF4-FFF2-40B4-BE49-F238E27FC236}">
                <a16:creationId xmlns:a16="http://schemas.microsoft.com/office/drawing/2014/main" id="{C07F5C4C-4693-EA32-DE47-A45FF80D1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36576"/>
            <a:ext cx="1298448" cy="768096"/>
          </a:xfrm>
          <a:prstGeom prst="rect">
            <a:avLst/>
          </a:prstGeom>
        </p:spPr>
      </p:pic>
      <p:pic>
        <p:nvPicPr>
          <p:cNvPr id="6" name="Image 1" descr="preencoded.png">
            <a:extLst>
              <a:ext uri="{FF2B5EF4-FFF2-40B4-BE49-F238E27FC236}">
                <a16:creationId xmlns:a16="http://schemas.microsoft.com/office/drawing/2014/main" id="{94BA8F3A-C5D0-047B-DC62-9F5F72030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6520" y="54864"/>
            <a:ext cx="1234440" cy="731520"/>
          </a:xfrm>
          <a:prstGeom prst="rect">
            <a:avLst/>
          </a:prstGeom>
        </p:spPr>
      </p:pic>
      <p:sp>
        <p:nvSpPr>
          <p:cNvPr id="8" name="Shape 4">
            <a:extLst>
              <a:ext uri="{FF2B5EF4-FFF2-40B4-BE49-F238E27FC236}">
                <a16:creationId xmlns:a16="http://schemas.microsoft.com/office/drawing/2014/main" id="{5935AF22-59F3-51E4-96F8-7782EA6DA92B}"/>
              </a:ext>
            </a:extLst>
          </p:cNvPr>
          <p:cNvSpPr/>
          <p:nvPr/>
        </p:nvSpPr>
        <p:spPr>
          <a:xfrm>
            <a:off x="0" y="4901184"/>
            <a:ext cx="9144000" cy="242316"/>
          </a:xfrm>
          <a:prstGeom prst="rect">
            <a:avLst/>
          </a:prstGeom>
          <a:solidFill>
            <a:srgbClr val="1A3F72"/>
          </a:solidFill>
          <a:ln w="12700">
            <a:solidFill>
              <a:srgbClr val="1A3F72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36" name="Text 9">
            <a:extLst>
              <a:ext uri="{FF2B5EF4-FFF2-40B4-BE49-F238E27FC236}">
                <a16:creationId xmlns:a16="http://schemas.microsoft.com/office/drawing/2014/main" id="{3875ADCE-479E-0A18-6834-21313600E9DF}"/>
              </a:ext>
            </a:extLst>
          </p:cNvPr>
          <p:cNvSpPr/>
          <p:nvPr/>
        </p:nvSpPr>
        <p:spPr>
          <a:xfrm>
            <a:off x="201168" y="859670"/>
            <a:ext cx="8622792" cy="18973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>
              <a:spcAft>
                <a:spcPts val="400"/>
              </a:spcAft>
              <a:buSzPct val="100000"/>
              <a:buChar char="•"/>
            </a:pPr>
            <a:r>
              <a:rPr lang="en-US" sz="1300" b="1" dirty="0">
                <a:solidFill>
                  <a:srgbClr val="1D4E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EN 16002: </a:t>
            </a:r>
            <a:r>
              <a:rPr lang="en-US" sz="1300" dirty="0">
                <a:solidFill>
                  <a:srgbClr val="40404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Determinazione della resistenza al carico del vento di fogli flessibili fissati meccanicamente per l'impermeabilizzazione dei tetti </a:t>
            </a:r>
            <a:r>
              <a:rPr lang="en-US" sz="1300" b="1" dirty="0">
                <a:solidFill>
                  <a:srgbClr val="40404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(Test dinamico)</a:t>
            </a:r>
            <a:endParaRPr lang="en-US" sz="1300" dirty="0"/>
          </a:p>
          <a:p>
            <a:pPr marL="342900" indent="-342900">
              <a:spcAft>
                <a:spcPts val="400"/>
              </a:spcAft>
              <a:buSzPct val="100000"/>
              <a:buChar char="•"/>
            </a:pPr>
            <a:r>
              <a:rPr lang="en-US" sz="1300" b="1" dirty="0">
                <a:solidFill>
                  <a:srgbClr val="1D4E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CEN/TS 17659:2021 </a:t>
            </a:r>
            <a:r>
              <a:rPr lang="en-US" sz="1300" dirty="0">
                <a:solidFill>
                  <a:srgbClr val="40404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Linea guida progettuale per sistemi di impermeabilizzazione dei tetti fissati meccanicamente</a:t>
            </a:r>
            <a:endParaRPr lang="en-US" sz="1300" dirty="0"/>
          </a:p>
          <a:p>
            <a:pPr marL="342900" indent="-342900">
              <a:spcAft>
                <a:spcPts val="400"/>
              </a:spcAft>
              <a:buSzPct val="100000"/>
              <a:buChar char="•"/>
            </a:pPr>
            <a:r>
              <a:rPr lang="en-US" sz="1300" b="1" dirty="0">
                <a:solidFill>
                  <a:srgbClr val="1D4E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EN 17686:2022 </a:t>
            </a:r>
            <a:r>
              <a:rPr lang="en-US" sz="1300" dirty="0">
                <a:solidFill>
                  <a:srgbClr val="40404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(Fogli flessibili per l'impermeabilizzazione – Determinazione della resistenza al carico del vento di sistemi di copertura con sistemi di impermeabilizzazione incollati).</a:t>
            </a:r>
            <a:endParaRPr lang="en-US" sz="1300" dirty="0"/>
          </a:p>
        </p:txBody>
      </p:sp>
      <p:sp>
        <p:nvSpPr>
          <p:cNvPr id="40" name="Shape 12">
            <a:extLst>
              <a:ext uri="{FF2B5EF4-FFF2-40B4-BE49-F238E27FC236}">
                <a16:creationId xmlns:a16="http://schemas.microsoft.com/office/drawing/2014/main" id="{4ECDB0C7-092E-3D47-37BC-849508240E71}"/>
              </a:ext>
            </a:extLst>
          </p:cNvPr>
          <p:cNvSpPr/>
          <p:nvPr/>
        </p:nvSpPr>
        <p:spPr>
          <a:xfrm>
            <a:off x="5074920" y="3217322"/>
            <a:ext cx="91440" cy="91440"/>
          </a:xfrm>
          <a:prstGeom prst="ellipse">
            <a:avLst/>
          </a:prstGeom>
          <a:solidFill>
            <a:srgbClr val="1D4E6B"/>
          </a:solidFill>
          <a:ln w="12700">
            <a:solidFill>
              <a:srgbClr val="1D4E6B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41" name="Text 13">
            <a:extLst>
              <a:ext uri="{FF2B5EF4-FFF2-40B4-BE49-F238E27FC236}">
                <a16:creationId xmlns:a16="http://schemas.microsoft.com/office/drawing/2014/main" id="{0B469CC0-C146-8CEB-FE85-BAD04AE7D5A7}"/>
              </a:ext>
            </a:extLst>
          </p:cNvPr>
          <p:cNvSpPr/>
          <p:nvPr/>
        </p:nvSpPr>
        <p:spPr>
          <a:xfrm>
            <a:off x="5257800" y="3107594"/>
            <a:ext cx="3749040" cy="6400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400" b="1" dirty="0">
                <a:solidFill>
                  <a:srgbClr val="1D4E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Calcolo eseguito secondo</a:t>
            </a:r>
            <a:endParaRPr lang="en-US" sz="1400" dirty="0"/>
          </a:p>
          <a:p>
            <a:pPr marL="0" indent="0">
              <a:buNone/>
            </a:pPr>
            <a:r>
              <a:rPr lang="en-US" sz="1400" b="1" dirty="0">
                <a:solidFill>
                  <a:srgbClr val="1D4E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EN 1991-1-4 (Eurocodice)</a:t>
            </a:r>
            <a:endParaRPr lang="en-US" sz="1400" dirty="0"/>
          </a:p>
        </p:txBody>
      </p:sp>
      <p:sp>
        <p:nvSpPr>
          <p:cNvPr id="42" name="Shape 14">
            <a:extLst>
              <a:ext uri="{FF2B5EF4-FFF2-40B4-BE49-F238E27FC236}">
                <a16:creationId xmlns:a16="http://schemas.microsoft.com/office/drawing/2014/main" id="{D251AA6C-2A90-A76A-4817-100F9CFAE442}"/>
              </a:ext>
            </a:extLst>
          </p:cNvPr>
          <p:cNvSpPr/>
          <p:nvPr/>
        </p:nvSpPr>
        <p:spPr>
          <a:xfrm>
            <a:off x="5074920" y="3771019"/>
            <a:ext cx="91440" cy="91440"/>
          </a:xfrm>
          <a:prstGeom prst="ellipse">
            <a:avLst/>
          </a:prstGeom>
          <a:solidFill>
            <a:srgbClr val="1D4E6B"/>
          </a:solidFill>
          <a:ln w="12700">
            <a:solidFill>
              <a:srgbClr val="1D4E6B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43" name="Text 15">
            <a:extLst>
              <a:ext uri="{FF2B5EF4-FFF2-40B4-BE49-F238E27FC236}">
                <a16:creationId xmlns:a16="http://schemas.microsoft.com/office/drawing/2014/main" id="{88DE94F3-7379-FAB8-2CEB-BFE141A61763}"/>
              </a:ext>
            </a:extLst>
          </p:cNvPr>
          <p:cNvSpPr/>
          <p:nvPr/>
        </p:nvSpPr>
        <p:spPr>
          <a:xfrm>
            <a:off x="5257800" y="3661291"/>
            <a:ext cx="3749040" cy="6400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400" b="1" dirty="0">
                <a:solidFill>
                  <a:srgbClr val="1D4E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Uso di </a:t>
            </a:r>
            <a:r>
              <a:rPr lang="en-US" sz="1400" b="1" dirty="0" err="1">
                <a:solidFill>
                  <a:srgbClr val="1D4E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norme</a:t>
            </a:r>
            <a:r>
              <a:rPr lang="en-US" sz="1400" b="1" dirty="0">
                <a:solidFill>
                  <a:srgbClr val="1D4E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400" b="1" dirty="0" err="1">
                <a:solidFill>
                  <a:srgbClr val="1D4E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nazionali</a:t>
            </a:r>
            <a:r>
              <a:rPr lang="en-US" sz="1400" b="1" dirty="0">
                <a:solidFill>
                  <a:srgbClr val="1D4E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(UNI 11442) e </a:t>
            </a:r>
            <a:r>
              <a:rPr lang="en-US" sz="1400" b="1" dirty="0" err="1">
                <a:solidFill>
                  <a:srgbClr val="1D4E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regolamenti</a:t>
            </a:r>
            <a:r>
              <a:rPr lang="en-US" sz="1400" b="1" dirty="0">
                <a:solidFill>
                  <a:srgbClr val="1D4E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400" b="1" dirty="0" err="1">
                <a:solidFill>
                  <a:srgbClr val="1D4E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nazionali</a:t>
            </a:r>
            <a:r>
              <a:rPr lang="en-US" sz="1400" b="1" dirty="0">
                <a:solidFill>
                  <a:srgbClr val="1D4E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(zone di </a:t>
            </a:r>
            <a:r>
              <a:rPr lang="en-US" sz="1400" b="1" dirty="0" err="1">
                <a:solidFill>
                  <a:srgbClr val="1D4E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vento</a:t>
            </a:r>
            <a:r>
              <a:rPr lang="en-US" sz="1400" dirty="0"/>
              <a:t> </a:t>
            </a:r>
            <a:r>
              <a:rPr lang="en-US" sz="1400" b="1" dirty="0" err="1">
                <a:solidFill>
                  <a:srgbClr val="1D4E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locali</a:t>
            </a:r>
            <a:r>
              <a:rPr lang="en-US" sz="1400" b="1" dirty="0">
                <a:solidFill>
                  <a:srgbClr val="1D4E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) per </a:t>
            </a:r>
            <a:r>
              <a:rPr lang="en-US" sz="1400" b="1" dirty="0" err="1">
                <a:solidFill>
                  <a:srgbClr val="1D4E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calcolo</a:t>
            </a:r>
            <a:r>
              <a:rPr lang="en-US" sz="1400" b="1" dirty="0">
                <a:solidFill>
                  <a:srgbClr val="1D4E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400" b="1" dirty="0" err="1">
                <a:solidFill>
                  <a:srgbClr val="1D4E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dell'azione</a:t>
            </a:r>
            <a:r>
              <a:rPr lang="en-US" sz="1400" b="1" dirty="0">
                <a:solidFill>
                  <a:srgbClr val="1D4E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del vento</a:t>
            </a:r>
            <a:endParaRPr lang="en-US" sz="1400" dirty="0"/>
          </a:p>
        </p:txBody>
      </p:sp>
      <p:sp>
        <p:nvSpPr>
          <p:cNvPr id="44" name="Text 8">
            <a:extLst>
              <a:ext uri="{FF2B5EF4-FFF2-40B4-BE49-F238E27FC236}">
                <a16:creationId xmlns:a16="http://schemas.microsoft.com/office/drawing/2014/main" id="{4F764F4F-9FC8-1A56-8091-9734D8136D77}"/>
              </a:ext>
            </a:extLst>
          </p:cNvPr>
          <p:cNvSpPr/>
          <p:nvPr/>
        </p:nvSpPr>
        <p:spPr>
          <a:xfrm>
            <a:off x="201168" y="907057"/>
            <a:ext cx="411480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Normativa</a:t>
            </a:r>
            <a:r>
              <a:rPr lang="en-US" sz="13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di </a:t>
            </a:r>
            <a:r>
              <a:rPr lang="en-US" sz="1300" b="1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riferimento</a:t>
            </a:r>
            <a:endParaRPr lang="en-US" sz="1300" dirty="0"/>
          </a:p>
        </p:txBody>
      </p:sp>
      <p:pic>
        <p:nvPicPr>
          <p:cNvPr id="48" name="Immagine 47">
            <a:extLst>
              <a:ext uri="{FF2B5EF4-FFF2-40B4-BE49-F238E27FC236}">
                <a16:creationId xmlns:a16="http://schemas.microsoft.com/office/drawing/2014/main" id="{39A23D8F-2A8B-8C1C-9800-22C8D4875F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172" y="2433670"/>
            <a:ext cx="4324954" cy="2135184"/>
          </a:xfrm>
          <a:prstGeom prst="rect">
            <a:avLst/>
          </a:prstGeom>
        </p:spPr>
      </p:pic>
      <p:sp>
        <p:nvSpPr>
          <p:cNvPr id="7" name="Text 5">
            <a:extLst>
              <a:ext uri="{FF2B5EF4-FFF2-40B4-BE49-F238E27FC236}">
                <a16:creationId xmlns:a16="http://schemas.microsoft.com/office/drawing/2014/main" id="{9DD5C104-EA36-C476-C4F0-3215349C4DF9}"/>
              </a:ext>
            </a:extLst>
          </p:cNvPr>
          <p:cNvSpPr/>
          <p:nvPr/>
        </p:nvSpPr>
        <p:spPr>
          <a:xfrm>
            <a:off x="228600" y="4901184"/>
            <a:ext cx="3865552" cy="2423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C5DC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Gruppo PRIMI – SITEB  ·  Membrane Impermeabilizzanti per </a:t>
            </a:r>
            <a:r>
              <a:rPr lang="en-US" sz="850" dirty="0" err="1">
                <a:solidFill>
                  <a:srgbClr val="C5DC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Coperture</a:t>
            </a:r>
            <a:r>
              <a:rPr lang="en-US" sz="850" dirty="0">
                <a:solidFill>
                  <a:srgbClr val="C5DC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- </a:t>
            </a:r>
            <a:r>
              <a:rPr lang="en-US" sz="850" dirty="0" err="1">
                <a:solidFill>
                  <a:srgbClr val="C5DC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Caratteristiche</a:t>
            </a:r>
            <a:endParaRPr lang="en-US" sz="850" dirty="0"/>
          </a:p>
        </p:txBody>
      </p:sp>
      <p:sp>
        <p:nvSpPr>
          <p:cNvPr id="9" name="Text 8">
            <a:extLst>
              <a:ext uri="{FF2B5EF4-FFF2-40B4-BE49-F238E27FC236}">
                <a16:creationId xmlns:a16="http://schemas.microsoft.com/office/drawing/2014/main" id="{B257E627-B90C-BF66-8390-91F326159E25}"/>
              </a:ext>
            </a:extLst>
          </p:cNvPr>
          <p:cNvSpPr/>
          <p:nvPr/>
        </p:nvSpPr>
        <p:spPr>
          <a:xfrm>
            <a:off x="4898769" y="2645337"/>
            <a:ext cx="411480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Utilizzo</a:t>
            </a:r>
            <a:r>
              <a:rPr lang="en-US" sz="13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</a:t>
            </a:r>
            <a:r>
              <a:rPr lang="en-US" sz="1300" b="1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dei</a:t>
            </a:r>
            <a:r>
              <a:rPr lang="en-US" sz="13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</a:t>
            </a:r>
            <a:r>
              <a:rPr lang="en-US" sz="1300" b="1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risultati</a:t>
            </a:r>
            <a:r>
              <a:rPr lang="en-US" sz="13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per </a:t>
            </a:r>
            <a:r>
              <a:rPr lang="en-US" sz="1300" b="1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calcolo</a:t>
            </a:r>
            <a:r>
              <a:rPr lang="en-US" sz="13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del </a:t>
            </a:r>
            <a:r>
              <a:rPr lang="en-US" sz="1300" b="1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fissaggio</a:t>
            </a:r>
            <a:r>
              <a:rPr lang="en-US" sz="13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</a:t>
            </a:r>
            <a:r>
              <a:rPr lang="en-US" sz="1300" b="1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meccanico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4621821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1024128"/>
          </a:xfrm>
          <a:prstGeom prst="rect">
            <a:avLst/>
          </a:prstGeom>
          <a:solidFill>
            <a:srgbClr val="1A3F72"/>
          </a:solidFill>
          <a:ln w="12700">
            <a:solidFill>
              <a:srgbClr val="1A3F72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088" y="128016"/>
            <a:ext cx="1225296" cy="749808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0104" y="109728"/>
            <a:ext cx="1325880" cy="80467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74320" y="0"/>
            <a:ext cx="5943600" cy="10241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Conclusioni</a:t>
            </a:r>
            <a:endParaRPr lang="en-US" sz="3000" dirty="0"/>
          </a:p>
        </p:txBody>
      </p:sp>
      <p:sp>
        <p:nvSpPr>
          <p:cNvPr id="6" name="Text 2"/>
          <p:cNvSpPr/>
          <p:nvPr/>
        </p:nvSpPr>
        <p:spPr>
          <a:xfrm>
            <a:off x="274320" y="1078992"/>
            <a:ext cx="86868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i="1" dirty="0">
                <a:solidFill>
                  <a:srgbClr val="0E9EB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Una </a:t>
            </a:r>
            <a:r>
              <a:rPr lang="en-US" sz="1200" i="1" dirty="0" err="1">
                <a:solidFill>
                  <a:srgbClr val="0E9EB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sistema</a:t>
            </a:r>
            <a:r>
              <a:rPr lang="en-US" sz="1200" i="1" dirty="0">
                <a:solidFill>
                  <a:srgbClr val="0E9EB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di </a:t>
            </a:r>
            <a:r>
              <a:rPr lang="en-US" sz="1200" i="1" dirty="0" err="1">
                <a:solidFill>
                  <a:srgbClr val="0E9EB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copertura</a:t>
            </a:r>
            <a:r>
              <a:rPr lang="en-US" sz="1200" i="1" dirty="0">
                <a:solidFill>
                  <a:srgbClr val="0E9EB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200" i="1" dirty="0" err="1">
                <a:solidFill>
                  <a:srgbClr val="0E9EB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richiede</a:t>
            </a:r>
            <a:r>
              <a:rPr lang="en-US" sz="1200" i="1" dirty="0">
                <a:solidFill>
                  <a:srgbClr val="0E9EB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una valutazione integrata di tecnologie, prestazioni e sostenibilità</a:t>
            </a:r>
            <a:endParaRPr lang="en-US" sz="1200" dirty="0"/>
          </a:p>
        </p:txBody>
      </p:sp>
      <p:sp>
        <p:nvSpPr>
          <p:cNvPr id="7" name="Shape 3"/>
          <p:cNvSpPr/>
          <p:nvPr/>
        </p:nvSpPr>
        <p:spPr>
          <a:xfrm>
            <a:off x="164592" y="1508760"/>
            <a:ext cx="2944368" cy="1170432"/>
          </a:xfrm>
          <a:prstGeom prst="roundRect">
            <a:avLst>
              <a:gd name="adj" fmla="val 5469"/>
            </a:avLst>
          </a:prstGeom>
          <a:solidFill>
            <a:srgbClr val="FFFFFF"/>
          </a:solidFill>
          <a:ln w="9525">
            <a:solidFill>
              <a:srgbClr val="D8E8F0"/>
            </a:solidFill>
            <a:prstDash val="solid"/>
          </a:ln>
          <a:effectLst>
            <a:outerShdw blurRad="50800" dist="12700" dir="27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8" name="Shape 4"/>
          <p:cNvSpPr/>
          <p:nvPr/>
        </p:nvSpPr>
        <p:spPr>
          <a:xfrm>
            <a:off x="164592" y="1508760"/>
            <a:ext cx="2944368" cy="64008"/>
          </a:xfrm>
          <a:prstGeom prst="rect">
            <a:avLst/>
          </a:prstGeom>
          <a:solidFill>
            <a:srgbClr val="0E9EBD"/>
          </a:solidFill>
          <a:ln w="12700">
            <a:solidFill>
              <a:srgbClr val="0E9EBD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9" name="Text 5"/>
          <p:cNvSpPr/>
          <p:nvPr/>
        </p:nvSpPr>
        <p:spPr>
          <a:xfrm>
            <a:off x="274320" y="1600200"/>
            <a:ext cx="2761488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Tecnologie</a:t>
            </a:r>
            <a:endParaRPr lang="en-US" sz="1100" dirty="0"/>
          </a:p>
        </p:txBody>
      </p:sp>
      <p:sp>
        <p:nvSpPr>
          <p:cNvPr id="10" name="Text 6"/>
          <p:cNvSpPr/>
          <p:nvPr/>
        </p:nvSpPr>
        <p:spPr>
          <a:xfrm>
            <a:off x="274320" y="1837944"/>
            <a:ext cx="2761488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i="1" dirty="0">
                <a:solidFill>
                  <a:srgbClr val="0E9EB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Materiali e struttura</a:t>
            </a:r>
            <a:endParaRPr lang="en-US" sz="850" dirty="0"/>
          </a:p>
        </p:txBody>
      </p:sp>
      <p:sp>
        <p:nvSpPr>
          <p:cNvPr id="11" name="Shape 7"/>
          <p:cNvSpPr/>
          <p:nvPr/>
        </p:nvSpPr>
        <p:spPr>
          <a:xfrm>
            <a:off x="274320" y="2002536"/>
            <a:ext cx="2724912" cy="0"/>
          </a:xfrm>
          <a:prstGeom prst="line">
            <a:avLst/>
          </a:prstGeom>
          <a:noFill/>
          <a:ln w="6350">
            <a:solidFill>
              <a:srgbClr val="E0EEF5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2" name="Text 8"/>
          <p:cNvSpPr/>
          <p:nvPr/>
        </p:nvSpPr>
        <p:spPr>
          <a:xfrm>
            <a:off x="256032" y="2029968"/>
            <a:ext cx="2779776" cy="603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spcAft>
                <a:spcPts val="100"/>
              </a:spcAft>
              <a:buSzPct val="100000"/>
              <a:buChar char="•"/>
            </a:pPr>
            <a:r>
              <a:rPr lang="en-US" sz="8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Bitume-polimero (SBS · APP) e sintetiche (PVC-P · TPO/FPO)</a:t>
            </a:r>
            <a:endParaRPr lang="en-US" sz="800" dirty="0"/>
          </a:p>
          <a:p>
            <a:pPr marL="342900" indent="-342900">
              <a:spcAft>
                <a:spcPts val="100"/>
              </a:spcAft>
              <a:buSzPct val="100000"/>
              <a:buChar char="•"/>
            </a:pPr>
            <a:r>
              <a:rPr lang="en-US" sz="8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Struttura a strati: compound · armatura · finitura</a:t>
            </a:r>
            <a:endParaRPr lang="en-US" sz="800" dirty="0"/>
          </a:p>
          <a:p>
            <a:pPr marL="342900" indent="-342900">
              <a:spcAft>
                <a:spcPts val="100"/>
              </a:spcAft>
              <a:buSzPct val="100000"/>
              <a:buChar char="•"/>
            </a:pPr>
            <a:r>
              <a:rPr lang="en-US" sz="8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Metodi di posa: fissaggio meccanico · aderenza · zavorramento</a:t>
            </a:r>
            <a:endParaRPr lang="en-US" sz="800" dirty="0"/>
          </a:p>
        </p:txBody>
      </p:sp>
      <p:sp>
        <p:nvSpPr>
          <p:cNvPr id="13" name="Shape 9"/>
          <p:cNvSpPr/>
          <p:nvPr/>
        </p:nvSpPr>
        <p:spPr>
          <a:xfrm>
            <a:off x="3191256" y="1508760"/>
            <a:ext cx="2944368" cy="1170432"/>
          </a:xfrm>
          <a:prstGeom prst="roundRect">
            <a:avLst>
              <a:gd name="adj" fmla="val 5469"/>
            </a:avLst>
          </a:prstGeom>
          <a:solidFill>
            <a:srgbClr val="FFFFFF"/>
          </a:solidFill>
          <a:ln w="9525">
            <a:solidFill>
              <a:srgbClr val="D8E8F0"/>
            </a:solidFill>
            <a:prstDash val="solid"/>
          </a:ln>
          <a:effectLst>
            <a:outerShdw blurRad="50800" dist="12700" dir="27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14" name="Shape 10"/>
          <p:cNvSpPr/>
          <p:nvPr/>
        </p:nvSpPr>
        <p:spPr>
          <a:xfrm>
            <a:off x="3191256" y="1508760"/>
            <a:ext cx="2944368" cy="64008"/>
          </a:xfrm>
          <a:prstGeom prst="rect">
            <a:avLst/>
          </a:prstGeom>
          <a:solidFill>
            <a:srgbClr val="1A3F72"/>
          </a:solidFill>
          <a:ln w="12700">
            <a:solidFill>
              <a:srgbClr val="1A3F72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5" name="Text 11"/>
          <p:cNvSpPr/>
          <p:nvPr/>
        </p:nvSpPr>
        <p:spPr>
          <a:xfrm>
            <a:off x="3300984" y="1600200"/>
            <a:ext cx="2761488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Norme di Prodotto</a:t>
            </a:r>
            <a:endParaRPr lang="en-US" sz="1100" dirty="0"/>
          </a:p>
        </p:txBody>
      </p:sp>
      <p:sp>
        <p:nvSpPr>
          <p:cNvPr id="16" name="Text 12"/>
          <p:cNvSpPr/>
          <p:nvPr/>
        </p:nvSpPr>
        <p:spPr>
          <a:xfrm>
            <a:off x="3300984" y="1837944"/>
            <a:ext cx="2761488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i="1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Marcatura CE obbligatoria</a:t>
            </a:r>
            <a:endParaRPr lang="en-US" sz="850" dirty="0"/>
          </a:p>
        </p:txBody>
      </p:sp>
      <p:sp>
        <p:nvSpPr>
          <p:cNvPr id="17" name="Shape 13"/>
          <p:cNvSpPr/>
          <p:nvPr/>
        </p:nvSpPr>
        <p:spPr>
          <a:xfrm>
            <a:off x="3300984" y="2002536"/>
            <a:ext cx="2724912" cy="0"/>
          </a:xfrm>
          <a:prstGeom prst="line">
            <a:avLst/>
          </a:prstGeom>
          <a:noFill/>
          <a:ln w="6350">
            <a:solidFill>
              <a:srgbClr val="E0EEF5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8" name="Text 14"/>
          <p:cNvSpPr/>
          <p:nvPr/>
        </p:nvSpPr>
        <p:spPr>
          <a:xfrm>
            <a:off x="3282696" y="2029968"/>
            <a:ext cx="2779776" cy="603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spcAft>
                <a:spcPts val="100"/>
              </a:spcAft>
              <a:buSzPct val="100000"/>
              <a:buChar char="•"/>
            </a:pPr>
            <a:r>
              <a:rPr lang="en-US" sz="8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EN 13707 – membrane bituminose armate</a:t>
            </a:r>
            <a:endParaRPr lang="en-US" sz="800" dirty="0"/>
          </a:p>
          <a:p>
            <a:pPr marL="342900" indent="-342900">
              <a:spcAft>
                <a:spcPts val="100"/>
              </a:spcAft>
              <a:buSzPct val="100000"/>
              <a:buChar char="•"/>
            </a:pPr>
            <a:r>
              <a:rPr lang="en-US" sz="8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EN 13956 – membrane sintetiche</a:t>
            </a:r>
            <a:endParaRPr lang="en-US" sz="800" dirty="0"/>
          </a:p>
          <a:p>
            <a:pPr marL="342900" indent="-342900">
              <a:spcAft>
                <a:spcPts val="100"/>
              </a:spcAft>
              <a:buSzPct val="100000"/>
              <a:buChar char="•"/>
            </a:pPr>
            <a:r>
              <a:rPr lang="en-US" sz="8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DoP obbligatoria (Reg. UE 305/2011 CPR)</a:t>
            </a:r>
            <a:endParaRPr lang="en-US" sz="800" dirty="0"/>
          </a:p>
        </p:txBody>
      </p:sp>
      <p:sp>
        <p:nvSpPr>
          <p:cNvPr id="19" name="Shape 15"/>
          <p:cNvSpPr/>
          <p:nvPr/>
        </p:nvSpPr>
        <p:spPr>
          <a:xfrm>
            <a:off x="6217920" y="1508760"/>
            <a:ext cx="2944368" cy="1170432"/>
          </a:xfrm>
          <a:prstGeom prst="roundRect">
            <a:avLst>
              <a:gd name="adj" fmla="val 5469"/>
            </a:avLst>
          </a:prstGeom>
          <a:solidFill>
            <a:srgbClr val="FFFFFF"/>
          </a:solidFill>
          <a:ln w="9525">
            <a:solidFill>
              <a:srgbClr val="D8E8F0"/>
            </a:solidFill>
            <a:prstDash val="solid"/>
          </a:ln>
          <a:effectLst>
            <a:outerShdw blurRad="50800" dist="12700" dir="27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20" name="Shape 16"/>
          <p:cNvSpPr/>
          <p:nvPr/>
        </p:nvSpPr>
        <p:spPr>
          <a:xfrm>
            <a:off x="6217920" y="1508760"/>
            <a:ext cx="2944368" cy="64008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21" name="Text 17"/>
          <p:cNvSpPr/>
          <p:nvPr/>
        </p:nvSpPr>
        <p:spPr>
          <a:xfrm>
            <a:off x="6327648" y="1600200"/>
            <a:ext cx="2761488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Sostenibilità</a:t>
            </a:r>
            <a:endParaRPr lang="en-US" sz="1100" dirty="0"/>
          </a:p>
        </p:txBody>
      </p:sp>
      <p:sp>
        <p:nvSpPr>
          <p:cNvPr id="22" name="Text 18"/>
          <p:cNvSpPr/>
          <p:nvPr/>
        </p:nvSpPr>
        <p:spPr>
          <a:xfrm>
            <a:off x="6327648" y="1837944"/>
            <a:ext cx="2761488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i="1" dirty="0">
                <a:solidFill>
                  <a:srgbClr val="2E7D3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CAM Edilizia DM 24/11/2025 e </a:t>
            </a:r>
            <a:r>
              <a:rPr lang="en-US" sz="850" i="1" dirty="0" err="1">
                <a:solidFill>
                  <a:srgbClr val="2E7D3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altri</a:t>
            </a:r>
            <a:r>
              <a:rPr lang="en-US" sz="850" i="1" dirty="0">
                <a:solidFill>
                  <a:srgbClr val="2E7D3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850" i="1" dirty="0" err="1">
                <a:solidFill>
                  <a:srgbClr val="2E7D3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regolamenti</a:t>
            </a:r>
            <a:endParaRPr lang="en-US" sz="850" dirty="0"/>
          </a:p>
        </p:txBody>
      </p:sp>
      <p:sp>
        <p:nvSpPr>
          <p:cNvPr id="23" name="Shape 19"/>
          <p:cNvSpPr/>
          <p:nvPr/>
        </p:nvSpPr>
        <p:spPr>
          <a:xfrm>
            <a:off x="6327648" y="2002536"/>
            <a:ext cx="2724912" cy="0"/>
          </a:xfrm>
          <a:prstGeom prst="line">
            <a:avLst/>
          </a:prstGeom>
          <a:noFill/>
          <a:ln w="6350">
            <a:solidFill>
              <a:srgbClr val="E0EEF5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24" name="Text 20"/>
          <p:cNvSpPr/>
          <p:nvPr/>
        </p:nvSpPr>
        <p:spPr>
          <a:xfrm>
            <a:off x="6309360" y="2029968"/>
            <a:ext cx="2779776" cy="603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spcAft>
                <a:spcPts val="100"/>
              </a:spcAft>
              <a:buSzPct val="100000"/>
              <a:buChar char="•"/>
            </a:pPr>
            <a:r>
              <a:rPr lang="en-US" sz="8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EPD (EN 15804): criterio premiante nei CAM</a:t>
            </a:r>
            <a:endParaRPr lang="en-US" sz="800" dirty="0"/>
          </a:p>
          <a:p>
            <a:pPr marL="342900" indent="-342900">
              <a:spcAft>
                <a:spcPts val="100"/>
              </a:spcAft>
              <a:buSzPct val="100000"/>
              <a:buChar char="•"/>
            </a:pPr>
            <a:r>
              <a:rPr lang="en-US" sz="8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SRI ≥ 76 (piane) · SRI ≥ 29 (falde): specifica tecnica</a:t>
            </a:r>
            <a:endParaRPr lang="en-US" sz="800" dirty="0"/>
          </a:p>
          <a:p>
            <a:pPr marL="342900" indent="-342900">
              <a:spcAft>
                <a:spcPts val="100"/>
              </a:spcAft>
              <a:buSzPct val="100000"/>
              <a:buChar char="•"/>
            </a:pPr>
            <a:r>
              <a:rPr lang="en-US" sz="8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REACH: membrane = articoli, obbligo </a:t>
            </a:r>
            <a:r>
              <a:rPr lang="en-US" sz="800" dirty="0" err="1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comunicazione</a:t>
            </a:r>
            <a:r>
              <a:rPr lang="en-US" sz="8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SVHC</a:t>
            </a:r>
          </a:p>
          <a:p>
            <a:pPr marL="342900" indent="-342900">
              <a:spcAft>
                <a:spcPts val="100"/>
              </a:spcAft>
              <a:buSzPct val="100000"/>
              <a:buChar char="•"/>
            </a:pPr>
            <a:r>
              <a:rPr lang="en-US" sz="800" dirty="0" err="1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Riciclo</a:t>
            </a:r>
            <a:endParaRPr lang="en-US" sz="800" dirty="0"/>
          </a:p>
        </p:txBody>
      </p:sp>
      <p:sp>
        <p:nvSpPr>
          <p:cNvPr id="25" name="Shape 21"/>
          <p:cNvSpPr/>
          <p:nvPr/>
        </p:nvSpPr>
        <p:spPr>
          <a:xfrm>
            <a:off x="164592" y="2761488"/>
            <a:ext cx="2944368" cy="1170432"/>
          </a:xfrm>
          <a:prstGeom prst="roundRect">
            <a:avLst>
              <a:gd name="adj" fmla="val 5469"/>
            </a:avLst>
          </a:prstGeom>
          <a:solidFill>
            <a:srgbClr val="FFFFFF"/>
          </a:solidFill>
          <a:ln w="9525">
            <a:solidFill>
              <a:srgbClr val="D8E8F0"/>
            </a:solidFill>
            <a:prstDash val="solid"/>
          </a:ln>
          <a:effectLst>
            <a:outerShdw blurRad="50800" dist="12700" dir="27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26" name="Shape 22"/>
          <p:cNvSpPr/>
          <p:nvPr/>
        </p:nvSpPr>
        <p:spPr>
          <a:xfrm>
            <a:off x="164592" y="2761488"/>
            <a:ext cx="2944368" cy="64008"/>
          </a:xfrm>
          <a:prstGeom prst="rect">
            <a:avLst/>
          </a:prstGeom>
          <a:solidFill>
            <a:srgbClr val="6A1B9A"/>
          </a:solidFill>
          <a:ln w="12700">
            <a:solidFill>
              <a:srgbClr val="6A1B9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27" name="Text 23"/>
          <p:cNvSpPr/>
          <p:nvPr/>
        </p:nvSpPr>
        <p:spPr>
          <a:xfrm>
            <a:off x="274320" y="2852928"/>
            <a:ext cx="2761488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Prestazioni</a:t>
            </a:r>
            <a:r>
              <a:rPr lang="en-US" sz="11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Meccaniche e </a:t>
            </a:r>
            <a:r>
              <a:rPr lang="en-US" sz="1100" b="1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Durabilità</a:t>
            </a:r>
            <a:endParaRPr lang="en-US" sz="1100" dirty="0"/>
          </a:p>
        </p:txBody>
      </p:sp>
      <p:sp>
        <p:nvSpPr>
          <p:cNvPr id="28" name="Text 24"/>
          <p:cNvSpPr/>
          <p:nvPr/>
        </p:nvSpPr>
        <p:spPr>
          <a:xfrm>
            <a:off x="274320" y="3090672"/>
            <a:ext cx="2761488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i="1" dirty="0">
                <a:solidFill>
                  <a:srgbClr val="6A1B9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Caratteristiche essenziali</a:t>
            </a:r>
            <a:endParaRPr lang="en-US" sz="850" dirty="0"/>
          </a:p>
        </p:txBody>
      </p:sp>
      <p:sp>
        <p:nvSpPr>
          <p:cNvPr id="29" name="Shape 25"/>
          <p:cNvSpPr/>
          <p:nvPr/>
        </p:nvSpPr>
        <p:spPr>
          <a:xfrm>
            <a:off x="274320" y="3255264"/>
            <a:ext cx="2724912" cy="0"/>
          </a:xfrm>
          <a:prstGeom prst="line">
            <a:avLst/>
          </a:prstGeom>
          <a:noFill/>
          <a:ln w="6350">
            <a:solidFill>
              <a:srgbClr val="E0EEF5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30" name="Text 26"/>
          <p:cNvSpPr/>
          <p:nvPr/>
        </p:nvSpPr>
        <p:spPr>
          <a:xfrm>
            <a:off x="256032" y="3282696"/>
            <a:ext cx="2779776" cy="603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spcAft>
                <a:spcPts val="100"/>
              </a:spcAft>
              <a:buSzPct val="100000"/>
              <a:buChar char="•"/>
            </a:pPr>
            <a:r>
              <a:rPr lang="en-US" sz="8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Impermeabilità: EN 1928 · 10 kPa</a:t>
            </a:r>
            <a:endParaRPr lang="en-US" sz="800" dirty="0"/>
          </a:p>
          <a:p>
            <a:pPr marL="342900" indent="-342900">
              <a:spcAft>
                <a:spcPts val="100"/>
              </a:spcAft>
              <a:buSzPct val="100000"/>
              <a:buChar char="•"/>
            </a:pPr>
            <a:r>
              <a:rPr lang="en-US" sz="8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Trazione · lacerazione · punzonamento dinamico</a:t>
            </a:r>
            <a:endParaRPr lang="en-US" sz="800" dirty="0"/>
          </a:p>
          <a:p>
            <a:pPr marL="342900" indent="-342900">
              <a:spcAft>
                <a:spcPts val="100"/>
              </a:spcAft>
              <a:buSzPct val="100000"/>
              <a:buChar char="•"/>
            </a:pPr>
            <a:r>
              <a:rPr lang="en-US" sz="8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Durabilità: EN 1296 (aging) · EN 1297 (UV)</a:t>
            </a:r>
            <a:endParaRPr lang="en-US" sz="800" dirty="0"/>
          </a:p>
        </p:txBody>
      </p:sp>
      <p:sp>
        <p:nvSpPr>
          <p:cNvPr id="31" name="Shape 27"/>
          <p:cNvSpPr/>
          <p:nvPr/>
        </p:nvSpPr>
        <p:spPr>
          <a:xfrm>
            <a:off x="3191256" y="2761488"/>
            <a:ext cx="2944368" cy="1170432"/>
          </a:xfrm>
          <a:prstGeom prst="roundRect">
            <a:avLst>
              <a:gd name="adj" fmla="val 5469"/>
            </a:avLst>
          </a:prstGeom>
          <a:solidFill>
            <a:srgbClr val="FFFFFF"/>
          </a:solidFill>
          <a:ln w="9525">
            <a:solidFill>
              <a:srgbClr val="D8E8F0"/>
            </a:solidFill>
            <a:prstDash val="solid"/>
          </a:ln>
          <a:effectLst>
            <a:outerShdw blurRad="50800" dist="12700" dir="27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32" name="Shape 28"/>
          <p:cNvSpPr/>
          <p:nvPr/>
        </p:nvSpPr>
        <p:spPr>
          <a:xfrm>
            <a:off x="3191256" y="2761488"/>
            <a:ext cx="2944368" cy="64008"/>
          </a:xfrm>
          <a:prstGeom prst="rect">
            <a:avLst/>
          </a:prstGeom>
          <a:solidFill>
            <a:srgbClr val="B71C1C"/>
          </a:solidFill>
          <a:ln w="12700">
            <a:solidFill>
              <a:srgbClr val="B71C1C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33" name="Text 29"/>
          <p:cNvSpPr/>
          <p:nvPr/>
        </p:nvSpPr>
        <p:spPr>
          <a:xfrm>
            <a:off x="3300984" y="2852928"/>
            <a:ext cx="2761488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Sicurezza Antincendio</a:t>
            </a:r>
            <a:endParaRPr lang="en-US" sz="1100" dirty="0"/>
          </a:p>
        </p:txBody>
      </p:sp>
      <p:sp>
        <p:nvSpPr>
          <p:cNvPr id="34" name="Text 30"/>
          <p:cNvSpPr/>
          <p:nvPr/>
        </p:nvSpPr>
        <p:spPr>
          <a:xfrm>
            <a:off x="3300984" y="3090672"/>
            <a:ext cx="2761488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i="1" dirty="0">
                <a:solidFill>
                  <a:srgbClr val="B7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Sistema, non solo membrana</a:t>
            </a:r>
            <a:endParaRPr lang="en-US" sz="850" dirty="0"/>
          </a:p>
        </p:txBody>
      </p:sp>
      <p:sp>
        <p:nvSpPr>
          <p:cNvPr id="35" name="Shape 31"/>
          <p:cNvSpPr/>
          <p:nvPr/>
        </p:nvSpPr>
        <p:spPr>
          <a:xfrm>
            <a:off x="3300984" y="3255264"/>
            <a:ext cx="2724912" cy="0"/>
          </a:xfrm>
          <a:prstGeom prst="line">
            <a:avLst/>
          </a:prstGeom>
          <a:noFill/>
          <a:ln w="6350">
            <a:solidFill>
              <a:srgbClr val="E0EEF5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36" name="Text 32"/>
          <p:cNvSpPr/>
          <p:nvPr/>
        </p:nvSpPr>
        <p:spPr>
          <a:xfrm>
            <a:off x="3282696" y="3282696"/>
            <a:ext cx="2779776" cy="603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spcAft>
                <a:spcPts val="100"/>
              </a:spcAft>
              <a:buSzPct val="100000"/>
              <a:buChar char="•"/>
            </a:pPr>
            <a:r>
              <a:rPr lang="en-US" sz="8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Reazione al fuoco: EN 13501-1 (max classe E per membrane)</a:t>
            </a:r>
            <a:endParaRPr lang="en-US" sz="800" dirty="0"/>
          </a:p>
          <a:p>
            <a:pPr marL="342900" indent="-342900">
              <a:spcAft>
                <a:spcPts val="100"/>
              </a:spcAft>
              <a:buSzPct val="100000"/>
              <a:buChar char="•"/>
            </a:pPr>
            <a:r>
              <a:rPr lang="en-US" sz="8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Fuoco esterno: CEN/TS 1187 (T1–T4) → EN 13501-5 BROOF</a:t>
            </a:r>
            <a:endParaRPr lang="en-US" sz="800" dirty="0"/>
          </a:p>
          <a:p>
            <a:pPr marL="342900" indent="-342900">
              <a:spcAft>
                <a:spcPts val="100"/>
              </a:spcAft>
              <a:buSzPct val="100000"/>
              <a:buChar char="•"/>
            </a:pPr>
            <a:r>
              <a:rPr lang="en-US" sz="8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EXAP EN 16459: estensione risultati a configurazioni simili</a:t>
            </a:r>
            <a:endParaRPr lang="en-US" sz="800" dirty="0"/>
          </a:p>
        </p:txBody>
      </p:sp>
      <p:sp>
        <p:nvSpPr>
          <p:cNvPr id="37" name="Shape 33"/>
          <p:cNvSpPr/>
          <p:nvPr/>
        </p:nvSpPr>
        <p:spPr>
          <a:xfrm>
            <a:off x="6217920" y="2761488"/>
            <a:ext cx="2944368" cy="1170432"/>
          </a:xfrm>
          <a:prstGeom prst="roundRect">
            <a:avLst>
              <a:gd name="adj" fmla="val 5469"/>
            </a:avLst>
          </a:prstGeom>
          <a:solidFill>
            <a:srgbClr val="FFFFFF"/>
          </a:solidFill>
          <a:ln w="9525">
            <a:solidFill>
              <a:srgbClr val="D8E8F0"/>
            </a:solidFill>
            <a:prstDash val="solid"/>
          </a:ln>
          <a:effectLst>
            <a:outerShdw blurRad="50800" dist="12700" dir="27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38" name="Shape 34"/>
          <p:cNvSpPr/>
          <p:nvPr/>
        </p:nvSpPr>
        <p:spPr>
          <a:xfrm>
            <a:off x="6217920" y="2761488"/>
            <a:ext cx="2944368" cy="64008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39" name="Text 35"/>
          <p:cNvSpPr/>
          <p:nvPr/>
        </p:nvSpPr>
        <p:spPr>
          <a:xfrm>
            <a:off x="6327648" y="2852928"/>
            <a:ext cx="2761488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Prestazioni di Sistema</a:t>
            </a:r>
            <a:endParaRPr lang="en-US" sz="1100" dirty="0"/>
          </a:p>
        </p:txBody>
      </p:sp>
      <p:sp>
        <p:nvSpPr>
          <p:cNvPr id="40" name="Text 36"/>
          <p:cNvSpPr/>
          <p:nvPr/>
        </p:nvSpPr>
        <p:spPr>
          <a:xfrm>
            <a:off x="6327648" y="3090672"/>
            <a:ext cx="2761488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i="1" dirty="0">
                <a:solidFill>
                  <a:srgbClr val="E651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Progettazione integrata</a:t>
            </a:r>
            <a:endParaRPr lang="en-US" sz="850" dirty="0"/>
          </a:p>
        </p:txBody>
      </p:sp>
      <p:sp>
        <p:nvSpPr>
          <p:cNvPr id="41" name="Shape 37"/>
          <p:cNvSpPr/>
          <p:nvPr/>
        </p:nvSpPr>
        <p:spPr>
          <a:xfrm>
            <a:off x="6327648" y="3255264"/>
            <a:ext cx="2724912" cy="0"/>
          </a:xfrm>
          <a:prstGeom prst="line">
            <a:avLst/>
          </a:prstGeom>
          <a:noFill/>
          <a:ln w="6350">
            <a:solidFill>
              <a:srgbClr val="E0EEF5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42" name="Text 38"/>
          <p:cNvSpPr/>
          <p:nvPr/>
        </p:nvSpPr>
        <p:spPr>
          <a:xfrm>
            <a:off x="6309360" y="3282696"/>
            <a:ext cx="2779776" cy="603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spcAft>
                <a:spcPts val="100"/>
              </a:spcAft>
              <a:buSzPct val="100000"/>
              <a:buChar char="•"/>
            </a:pPr>
            <a:r>
              <a:rPr lang="en-US" sz="8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Resistenza al vento: EN 16002 · CEN/TS 17659 · EN 17686</a:t>
            </a:r>
            <a:endParaRPr lang="en-US" sz="800" dirty="0"/>
          </a:p>
          <a:p>
            <a:pPr marL="342900" indent="-342900">
              <a:spcAft>
                <a:spcPts val="100"/>
              </a:spcAft>
              <a:buSzPct val="100000"/>
              <a:buChar char="•"/>
            </a:pPr>
            <a:r>
              <a:rPr lang="en-US" sz="8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BROOF(t1–t4): classificazione del sistema completo</a:t>
            </a:r>
            <a:endParaRPr lang="en-US" sz="800" dirty="0"/>
          </a:p>
          <a:p>
            <a:pPr marL="342900" indent="-342900">
              <a:spcAft>
                <a:spcPts val="100"/>
              </a:spcAft>
              <a:buSzPct val="100000"/>
              <a:buChar char="•"/>
            </a:pPr>
            <a:r>
              <a:rPr lang="en-US" sz="8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Scelta ottimale: supporto · vento · uso · requisiti termici</a:t>
            </a:r>
            <a:endParaRPr lang="en-US" sz="800" dirty="0"/>
          </a:p>
        </p:txBody>
      </p:sp>
      <p:sp>
        <p:nvSpPr>
          <p:cNvPr id="43" name="Text 39"/>
          <p:cNvSpPr/>
          <p:nvPr/>
        </p:nvSpPr>
        <p:spPr>
          <a:xfrm>
            <a:off x="164592" y="4005072"/>
            <a:ext cx="8814816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i="1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 corretta progettazione richiede una valutazione integrata di materiali, prestazioni e sicurezza antincendio</a:t>
            </a:r>
            <a:endParaRPr lang="en-US" sz="1000" dirty="0"/>
          </a:p>
        </p:txBody>
      </p:sp>
      <p:sp>
        <p:nvSpPr>
          <p:cNvPr id="44" name="Shape 40"/>
          <p:cNvSpPr/>
          <p:nvPr/>
        </p:nvSpPr>
        <p:spPr>
          <a:xfrm>
            <a:off x="379476" y="4370832"/>
            <a:ext cx="1298448" cy="256032"/>
          </a:xfrm>
          <a:prstGeom prst="roundRect">
            <a:avLst>
              <a:gd name="adj" fmla="val 14286"/>
            </a:avLst>
          </a:prstGeom>
          <a:solidFill>
            <a:srgbClr val="0E9EBD"/>
          </a:solidFill>
          <a:ln w="12700">
            <a:solidFill>
              <a:srgbClr val="0E9EBD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45" name="Text 41"/>
          <p:cNvSpPr/>
          <p:nvPr/>
        </p:nvSpPr>
        <p:spPr>
          <a:xfrm>
            <a:off x="379476" y="4370832"/>
            <a:ext cx="129844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EN 13707</a:t>
            </a:r>
            <a:endParaRPr lang="en-US" sz="850" dirty="0"/>
          </a:p>
        </p:txBody>
      </p:sp>
      <p:sp>
        <p:nvSpPr>
          <p:cNvPr id="46" name="Shape 42"/>
          <p:cNvSpPr/>
          <p:nvPr/>
        </p:nvSpPr>
        <p:spPr>
          <a:xfrm>
            <a:off x="1796796" y="4370832"/>
            <a:ext cx="1298448" cy="256032"/>
          </a:xfrm>
          <a:prstGeom prst="roundRect">
            <a:avLst>
              <a:gd name="adj" fmla="val 14286"/>
            </a:avLst>
          </a:prstGeom>
          <a:solidFill>
            <a:srgbClr val="0E9EBD"/>
          </a:solidFill>
          <a:ln w="12700">
            <a:solidFill>
              <a:srgbClr val="0E9EBD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47" name="Text 43"/>
          <p:cNvSpPr/>
          <p:nvPr/>
        </p:nvSpPr>
        <p:spPr>
          <a:xfrm>
            <a:off x="1796796" y="4370832"/>
            <a:ext cx="129844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EN 13956</a:t>
            </a:r>
            <a:endParaRPr lang="en-US" sz="850" dirty="0"/>
          </a:p>
        </p:txBody>
      </p:sp>
      <p:sp>
        <p:nvSpPr>
          <p:cNvPr id="48" name="Shape 44"/>
          <p:cNvSpPr/>
          <p:nvPr/>
        </p:nvSpPr>
        <p:spPr>
          <a:xfrm>
            <a:off x="3214116" y="4370832"/>
            <a:ext cx="1298448" cy="256032"/>
          </a:xfrm>
          <a:prstGeom prst="roundRect">
            <a:avLst>
              <a:gd name="adj" fmla="val 14286"/>
            </a:avLst>
          </a:prstGeom>
          <a:solidFill>
            <a:srgbClr val="0E9EBD"/>
          </a:solidFill>
          <a:ln w="12700">
            <a:solidFill>
              <a:srgbClr val="0E9EBD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49" name="Text 45"/>
          <p:cNvSpPr/>
          <p:nvPr/>
        </p:nvSpPr>
        <p:spPr>
          <a:xfrm>
            <a:off x="3214116" y="4370832"/>
            <a:ext cx="129844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EN 13501-1</a:t>
            </a:r>
            <a:endParaRPr lang="en-US" sz="850" dirty="0"/>
          </a:p>
        </p:txBody>
      </p:sp>
      <p:sp>
        <p:nvSpPr>
          <p:cNvPr id="50" name="Shape 46"/>
          <p:cNvSpPr/>
          <p:nvPr/>
        </p:nvSpPr>
        <p:spPr>
          <a:xfrm>
            <a:off x="4631436" y="4370832"/>
            <a:ext cx="1298448" cy="256032"/>
          </a:xfrm>
          <a:prstGeom prst="roundRect">
            <a:avLst>
              <a:gd name="adj" fmla="val 14286"/>
            </a:avLst>
          </a:prstGeom>
          <a:solidFill>
            <a:srgbClr val="0E9EBD"/>
          </a:solidFill>
          <a:ln w="12700">
            <a:solidFill>
              <a:srgbClr val="0E9EBD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51" name="Text 47"/>
          <p:cNvSpPr/>
          <p:nvPr/>
        </p:nvSpPr>
        <p:spPr>
          <a:xfrm>
            <a:off x="4631436" y="4370832"/>
            <a:ext cx="129844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CEN/TS 1187</a:t>
            </a:r>
            <a:endParaRPr lang="en-US" sz="850" dirty="0"/>
          </a:p>
        </p:txBody>
      </p:sp>
      <p:sp>
        <p:nvSpPr>
          <p:cNvPr id="52" name="Shape 48"/>
          <p:cNvSpPr/>
          <p:nvPr/>
        </p:nvSpPr>
        <p:spPr>
          <a:xfrm>
            <a:off x="6048756" y="4370832"/>
            <a:ext cx="1298448" cy="256032"/>
          </a:xfrm>
          <a:prstGeom prst="roundRect">
            <a:avLst>
              <a:gd name="adj" fmla="val 14286"/>
            </a:avLst>
          </a:prstGeom>
          <a:solidFill>
            <a:srgbClr val="0E9EBD"/>
          </a:solidFill>
          <a:ln w="12700">
            <a:solidFill>
              <a:srgbClr val="0E9EBD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53" name="Text 49"/>
          <p:cNvSpPr/>
          <p:nvPr/>
        </p:nvSpPr>
        <p:spPr>
          <a:xfrm>
            <a:off x="6048756" y="4370832"/>
            <a:ext cx="129844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EN 13501-5</a:t>
            </a:r>
            <a:endParaRPr lang="en-US" sz="850" dirty="0"/>
          </a:p>
        </p:txBody>
      </p:sp>
      <p:sp>
        <p:nvSpPr>
          <p:cNvPr id="54" name="Shape 50"/>
          <p:cNvSpPr/>
          <p:nvPr/>
        </p:nvSpPr>
        <p:spPr>
          <a:xfrm>
            <a:off x="7466076" y="4370832"/>
            <a:ext cx="1298448" cy="256032"/>
          </a:xfrm>
          <a:prstGeom prst="roundRect">
            <a:avLst>
              <a:gd name="adj" fmla="val 14286"/>
            </a:avLst>
          </a:prstGeom>
          <a:solidFill>
            <a:srgbClr val="0E9EBD"/>
          </a:solidFill>
          <a:ln w="12700">
            <a:solidFill>
              <a:srgbClr val="0E9EBD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55" name="Text 51"/>
          <p:cNvSpPr/>
          <p:nvPr/>
        </p:nvSpPr>
        <p:spPr>
          <a:xfrm>
            <a:off x="7466076" y="4370832"/>
            <a:ext cx="129844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EN 16459</a:t>
            </a:r>
            <a:endParaRPr lang="en-US" sz="850" dirty="0"/>
          </a:p>
        </p:txBody>
      </p:sp>
      <p:sp>
        <p:nvSpPr>
          <p:cNvPr id="56" name="Shape 52"/>
          <p:cNvSpPr/>
          <p:nvPr/>
        </p:nvSpPr>
        <p:spPr>
          <a:xfrm>
            <a:off x="0" y="4873752"/>
            <a:ext cx="9144000" cy="269748"/>
          </a:xfrm>
          <a:prstGeom prst="rect">
            <a:avLst/>
          </a:prstGeom>
          <a:solidFill>
            <a:srgbClr val="1A3F72"/>
          </a:solidFill>
          <a:ln w="12700">
            <a:solidFill>
              <a:srgbClr val="1A3F72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57" name="Text 53"/>
          <p:cNvSpPr/>
          <p:nvPr/>
        </p:nvSpPr>
        <p:spPr>
          <a:xfrm>
            <a:off x="201168" y="4873752"/>
            <a:ext cx="8686800" cy="2697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AACC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Gruppo PRIMI – SITEB  ·  Membrane Impermeabilizzanti per Coperture  - Caratteristiche</a:t>
            </a:r>
            <a:endParaRPr lang="en-US" sz="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7FB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E7FCA70C-12E9-73E3-26A7-D3E64E59F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555" y="1327706"/>
            <a:ext cx="4060370" cy="2141863"/>
          </a:xfrm>
          <a:prstGeom prst="rect">
            <a:avLst/>
          </a:prstGeom>
        </p:spPr>
      </p:pic>
      <p:sp>
        <p:nvSpPr>
          <p:cNvPr id="2" name="Shape 0"/>
          <p:cNvSpPr/>
          <p:nvPr/>
        </p:nvSpPr>
        <p:spPr>
          <a:xfrm>
            <a:off x="0" y="0"/>
            <a:ext cx="9144000" cy="841248"/>
          </a:xfrm>
          <a:prstGeom prst="rect">
            <a:avLst/>
          </a:prstGeom>
          <a:solidFill>
            <a:srgbClr val="1A3F72"/>
          </a:solidFill>
          <a:ln w="12700">
            <a:solidFill>
              <a:srgbClr val="1A3F72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3" name="Text 1"/>
          <p:cNvSpPr/>
          <p:nvPr/>
        </p:nvSpPr>
        <p:spPr>
          <a:xfrm>
            <a:off x="201168" y="0"/>
            <a:ext cx="59436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22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Membrane bitume-polimero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201168" y="512064"/>
            <a:ext cx="59436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6DD5E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Struttura a strati, componenti e funzioni</a:t>
            </a:r>
            <a:endParaRPr lang="en-US" sz="11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36576"/>
            <a:ext cx="1298448" cy="768096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6520" y="54864"/>
            <a:ext cx="1234440" cy="731520"/>
          </a:xfrm>
          <a:prstGeom prst="rect">
            <a:avLst/>
          </a:prstGeom>
        </p:spPr>
      </p:pic>
      <p:sp>
        <p:nvSpPr>
          <p:cNvPr id="8" name="Shape 4"/>
          <p:cNvSpPr/>
          <p:nvPr/>
        </p:nvSpPr>
        <p:spPr>
          <a:xfrm>
            <a:off x="0" y="4901184"/>
            <a:ext cx="9144000" cy="242316"/>
          </a:xfrm>
          <a:prstGeom prst="rect">
            <a:avLst/>
          </a:prstGeom>
          <a:solidFill>
            <a:srgbClr val="1A3F72"/>
          </a:solidFill>
          <a:ln w="12700">
            <a:solidFill>
              <a:srgbClr val="1A3F72"/>
            </a:solidFill>
            <a:prstDash val="solid"/>
          </a:ln>
        </p:spPr>
        <p:txBody>
          <a:bodyPr/>
          <a:lstStyle/>
          <a:p>
            <a:endParaRPr lang="it-IT" dirty="0"/>
          </a:p>
        </p:txBody>
      </p:sp>
      <p:sp>
        <p:nvSpPr>
          <p:cNvPr id="10" name="Text 6"/>
          <p:cNvSpPr/>
          <p:nvPr/>
        </p:nvSpPr>
        <p:spPr>
          <a:xfrm>
            <a:off x="256032" y="960120"/>
            <a:ext cx="457200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Struttura a strati</a:t>
            </a:r>
            <a:endParaRPr lang="en-US" sz="1400" dirty="0"/>
          </a:p>
        </p:txBody>
      </p:sp>
      <p:sp>
        <p:nvSpPr>
          <p:cNvPr id="11" name="Shape 7"/>
          <p:cNvSpPr/>
          <p:nvPr/>
        </p:nvSpPr>
        <p:spPr>
          <a:xfrm>
            <a:off x="256032" y="1353312"/>
            <a:ext cx="4572000" cy="557784"/>
          </a:xfrm>
          <a:prstGeom prst="rect">
            <a:avLst/>
          </a:prstGeom>
          <a:solidFill>
            <a:srgbClr val="1A4D7A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2" name="Text 8"/>
          <p:cNvSpPr/>
          <p:nvPr/>
        </p:nvSpPr>
        <p:spPr>
          <a:xfrm>
            <a:off x="384047" y="1371600"/>
            <a:ext cx="3834661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1) </a:t>
            </a:r>
            <a:r>
              <a:rPr lang="en-US" sz="1150" b="1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Finitura</a:t>
            </a:r>
            <a:r>
              <a:rPr lang="en-US" sz="115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</a:t>
            </a:r>
            <a:r>
              <a:rPr lang="en-US" sz="1150" b="1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superiore</a:t>
            </a:r>
            <a:r>
              <a:rPr lang="en-US" sz="115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: </a:t>
            </a:r>
            <a:r>
              <a:rPr lang="en-US" sz="1150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protezione</a:t>
            </a:r>
            <a:endParaRPr lang="en-US" sz="1150" dirty="0"/>
          </a:p>
        </p:txBody>
      </p:sp>
      <p:sp>
        <p:nvSpPr>
          <p:cNvPr id="13" name="Text 9"/>
          <p:cNvSpPr/>
          <p:nvPr/>
        </p:nvSpPr>
        <p:spPr>
          <a:xfrm>
            <a:off x="384048" y="1600200"/>
            <a:ext cx="429768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i="1" dirty="0" err="1">
                <a:solidFill>
                  <a:srgbClr val="C8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Scaglie</a:t>
            </a:r>
            <a:r>
              <a:rPr lang="en-US" sz="900" i="1" dirty="0">
                <a:solidFill>
                  <a:srgbClr val="C8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di </a:t>
            </a:r>
            <a:r>
              <a:rPr lang="en-US" sz="900" i="1" dirty="0" err="1">
                <a:solidFill>
                  <a:srgbClr val="C8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ardesia</a:t>
            </a:r>
            <a:r>
              <a:rPr lang="en-US" sz="900" i="1" dirty="0">
                <a:solidFill>
                  <a:srgbClr val="C8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, </a:t>
            </a:r>
            <a:r>
              <a:rPr lang="en-US" sz="900" i="1" dirty="0" err="1">
                <a:solidFill>
                  <a:srgbClr val="C8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granuli</a:t>
            </a:r>
            <a:r>
              <a:rPr lang="en-US" sz="900" i="1" dirty="0">
                <a:solidFill>
                  <a:srgbClr val="C8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900" i="1" dirty="0" err="1">
                <a:solidFill>
                  <a:srgbClr val="C8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minerali</a:t>
            </a:r>
            <a:r>
              <a:rPr lang="en-US" sz="900" i="1" dirty="0">
                <a:solidFill>
                  <a:srgbClr val="C8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, · </a:t>
            </a:r>
            <a:r>
              <a:rPr lang="en-US" sz="900" i="1" dirty="0" err="1">
                <a:solidFill>
                  <a:srgbClr val="C8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pellicole</a:t>
            </a:r>
            <a:r>
              <a:rPr lang="en-US" sz="900" i="1" dirty="0">
                <a:solidFill>
                  <a:srgbClr val="C8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900" i="1" dirty="0" err="1">
                <a:solidFill>
                  <a:srgbClr val="C8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plastiche</a:t>
            </a:r>
            <a:r>
              <a:rPr lang="en-US" sz="900" i="1" dirty="0">
                <a:solidFill>
                  <a:srgbClr val="C8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di varia natura,· lamina metallica</a:t>
            </a:r>
            <a:endParaRPr lang="en-US" sz="900" dirty="0"/>
          </a:p>
        </p:txBody>
      </p:sp>
      <p:sp>
        <p:nvSpPr>
          <p:cNvPr id="14" name="Shape 10"/>
          <p:cNvSpPr/>
          <p:nvPr/>
        </p:nvSpPr>
        <p:spPr>
          <a:xfrm>
            <a:off x="256032" y="1943514"/>
            <a:ext cx="4572000" cy="548640"/>
          </a:xfrm>
          <a:prstGeom prst="rect">
            <a:avLst/>
          </a:prstGeom>
          <a:solidFill>
            <a:srgbClr val="0E9EBD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5" name="Text 11"/>
          <p:cNvSpPr/>
          <p:nvPr/>
        </p:nvSpPr>
        <p:spPr>
          <a:xfrm>
            <a:off x="384048" y="2011123"/>
            <a:ext cx="429768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2a) Compound </a:t>
            </a:r>
            <a:r>
              <a:rPr lang="en-US" sz="1150" b="1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bituminoso</a:t>
            </a:r>
            <a:r>
              <a:rPr lang="en-US" sz="115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: </a:t>
            </a:r>
            <a:r>
              <a:rPr lang="en-US" sz="1150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conferisce</a:t>
            </a:r>
            <a:r>
              <a:rPr lang="en-US" sz="1150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</a:t>
            </a:r>
            <a:r>
              <a:rPr lang="en-US" sz="1150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impermeabilità</a:t>
            </a:r>
            <a:r>
              <a:rPr lang="en-US" sz="1150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, </a:t>
            </a:r>
            <a:r>
              <a:rPr lang="en-US" sz="1150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durabilità</a:t>
            </a:r>
            <a:r>
              <a:rPr lang="en-US" sz="1150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, </a:t>
            </a:r>
            <a:r>
              <a:rPr lang="en-US" sz="1150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lavorabilità</a:t>
            </a:r>
            <a:r>
              <a:rPr lang="en-US" sz="1150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, </a:t>
            </a:r>
            <a:r>
              <a:rPr lang="en-US" sz="1150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prestazioni</a:t>
            </a:r>
            <a:r>
              <a:rPr lang="en-US" sz="1150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</a:t>
            </a:r>
            <a:r>
              <a:rPr lang="en-US" sz="1150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speciali</a:t>
            </a:r>
            <a:endParaRPr lang="en-US" sz="1150" dirty="0"/>
          </a:p>
        </p:txBody>
      </p:sp>
      <p:sp>
        <p:nvSpPr>
          <p:cNvPr id="16" name="Text 12"/>
          <p:cNvSpPr/>
          <p:nvPr/>
        </p:nvSpPr>
        <p:spPr>
          <a:xfrm>
            <a:off x="384047" y="2272974"/>
            <a:ext cx="429768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i="1" dirty="0">
                <a:solidFill>
                  <a:srgbClr val="C8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bitume + polimeri + additivi</a:t>
            </a:r>
            <a:endParaRPr lang="en-US" sz="900" dirty="0"/>
          </a:p>
        </p:txBody>
      </p:sp>
      <p:sp>
        <p:nvSpPr>
          <p:cNvPr id="17" name="Shape 13"/>
          <p:cNvSpPr/>
          <p:nvPr/>
        </p:nvSpPr>
        <p:spPr>
          <a:xfrm>
            <a:off x="256032" y="2533716"/>
            <a:ext cx="4572000" cy="557784"/>
          </a:xfrm>
          <a:prstGeom prst="rect">
            <a:avLst/>
          </a:prstGeom>
          <a:solidFill>
            <a:srgbClr val="095F80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it-IT" dirty="0"/>
          </a:p>
        </p:txBody>
      </p:sp>
      <p:sp>
        <p:nvSpPr>
          <p:cNvPr id="18" name="Text 14"/>
          <p:cNvSpPr/>
          <p:nvPr/>
        </p:nvSpPr>
        <p:spPr>
          <a:xfrm>
            <a:off x="384047" y="2579712"/>
            <a:ext cx="3077609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3) </a:t>
            </a:r>
            <a:r>
              <a:rPr lang="en-US" sz="1150" b="1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Armatura</a:t>
            </a:r>
            <a:r>
              <a:rPr lang="en-US" sz="115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: </a:t>
            </a:r>
            <a:r>
              <a:rPr lang="en-US" sz="1150" b="1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caratteristiche</a:t>
            </a:r>
            <a:r>
              <a:rPr lang="en-US" sz="115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</a:t>
            </a:r>
            <a:r>
              <a:rPr lang="en-US" sz="1150" b="1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meccaniche</a:t>
            </a:r>
            <a:r>
              <a:rPr lang="en-US" sz="115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</a:t>
            </a:r>
            <a:endParaRPr lang="en-US" sz="1150" dirty="0"/>
          </a:p>
        </p:txBody>
      </p:sp>
      <p:sp>
        <p:nvSpPr>
          <p:cNvPr id="19" name="Text 15"/>
          <p:cNvSpPr/>
          <p:nvPr/>
        </p:nvSpPr>
        <p:spPr>
          <a:xfrm>
            <a:off x="384048" y="2849874"/>
            <a:ext cx="1830875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i="1" dirty="0">
                <a:solidFill>
                  <a:srgbClr val="C8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poliestere · fibra di vetro · composita</a:t>
            </a:r>
            <a:endParaRPr lang="en-US" sz="900" dirty="0"/>
          </a:p>
        </p:txBody>
      </p:sp>
      <p:sp>
        <p:nvSpPr>
          <p:cNvPr id="20" name="Shape 16"/>
          <p:cNvSpPr/>
          <p:nvPr/>
        </p:nvSpPr>
        <p:spPr>
          <a:xfrm>
            <a:off x="256032" y="3123918"/>
            <a:ext cx="4572000" cy="548640"/>
          </a:xfrm>
          <a:prstGeom prst="rect">
            <a:avLst/>
          </a:prstGeom>
          <a:solidFill>
            <a:srgbClr val="0E9EBD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21" name="Text 17"/>
          <p:cNvSpPr/>
          <p:nvPr/>
        </p:nvSpPr>
        <p:spPr>
          <a:xfrm>
            <a:off x="384047" y="3183768"/>
            <a:ext cx="4368061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2b) Compound </a:t>
            </a:r>
            <a:r>
              <a:rPr lang="en-US" sz="1150" b="1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bituminoso</a:t>
            </a:r>
            <a:r>
              <a:rPr lang="en-US" sz="115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: </a:t>
            </a:r>
            <a:r>
              <a:rPr lang="en-US" sz="1150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impermeabilità</a:t>
            </a:r>
            <a:r>
              <a:rPr lang="en-US" sz="1150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e </a:t>
            </a:r>
            <a:r>
              <a:rPr lang="en-US" sz="1150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durabilità</a:t>
            </a:r>
            <a:r>
              <a:rPr lang="en-US" sz="1150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, </a:t>
            </a:r>
            <a:r>
              <a:rPr lang="en-US" sz="1150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lavorabilità</a:t>
            </a:r>
            <a:r>
              <a:rPr lang="en-US" sz="1150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</a:t>
            </a:r>
            <a:r>
              <a:rPr lang="en-US" sz="1150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prestazioni</a:t>
            </a:r>
            <a:r>
              <a:rPr lang="en-US" sz="1150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</a:t>
            </a:r>
            <a:r>
              <a:rPr lang="en-US" sz="1150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specifiche</a:t>
            </a:r>
            <a:endParaRPr lang="en-US" sz="1150" dirty="0"/>
          </a:p>
        </p:txBody>
      </p:sp>
      <p:sp>
        <p:nvSpPr>
          <p:cNvPr id="22" name="Text 18"/>
          <p:cNvSpPr/>
          <p:nvPr/>
        </p:nvSpPr>
        <p:spPr>
          <a:xfrm>
            <a:off x="384048" y="3435228"/>
            <a:ext cx="429768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i="1" dirty="0">
                <a:solidFill>
                  <a:srgbClr val="C8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strato inferiore</a:t>
            </a:r>
            <a:endParaRPr lang="en-US" sz="900" dirty="0"/>
          </a:p>
        </p:txBody>
      </p:sp>
      <p:sp>
        <p:nvSpPr>
          <p:cNvPr id="23" name="Shape 19"/>
          <p:cNvSpPr/>
          <p:nvPr/>
        </p:nvSpPr>
        <p:spPr>
          <a:xfrm>
            <a:off x="256032" y="3707193"/>
            <a:ext cx="4572000" cy="587156"/>
          </a:xfrm>
          <a:prstGeom prst="rect">
            <a:avLst/>
          </a:prstGeom>
          <a:solidFill>
            <a:srgbClr val="1A4D7A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it-IT" dirty="0"/>
          </a:p>
        </p:txBody>
      </p:sp>
      <p:sp>
        <p:nvSpPr>
          <p:cNvPr id="24" name="Text 20"/>
          <p:cNvSpPr/>
          <p:nvPr/>
        </p:nvSpPr>
        <p:spPr>
          <a:xfrm>
            <a:off x="384047" y="3725481"/>
            <a:ext cx="3598303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4) </a:t>
            </a:r>
            <a:r>
              <a:rPr lang="en-US" sz="1150" b="1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Finitura</a:t>
            </a:r>
            <a:r>
              <a:rPr lang="en-US" sz="115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</a:t>
            </a:r>
            <a:r>
              <a:rPr lang="en-US" sz="1150" b="1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inferiore</a:t>
            </a:r>
            <a:r>
              <a:rPr lang="en-US" sz="115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: </a:t>
            </a:r>
            <a:r>
              <a:rPr lang="en-US" sz="1150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protezione</a:t>
            </a:r>
            <a:r>
              <a:rPr lang="en-US" sz="1150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/</a:t>
            </a:r>
            <a:r>
              <a:rPr lang="en-US" sz="1150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separazione</a:t>
            </a:r>
            <a:r>
              <a:rPr lang="en-US" sz="1150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</a:t>
            </a:r>
            <a:endParaRPr lang="en-US" sz="1150" dirty="0"/>
          </a:p>
        </p:txBody>
      </p:sp>
      <p:sp>
        <p:nvSpPr>
          <p:cNvPr id="25" name="Text 21"/>
          <p:cNvSpPr/>
          <p:nvPr/>
        </p:nvSpPr>
        <p:spPr>
          <a:xfrm>
            <a:off x="384048" y="3954081"/>
            <a:ext cx="429768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i="1" dirty="0">
                <a:solidFill>
                  <a:srgbClr val="C8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PE foil · film rimovibile · talco</a:t>
            </a:r>
            <a:endParaRPr lang="en-US" sz="900" dirty="0"/>
          </a:p>
        </p:txBody>
      </p:sp>
      <p:sp>
        <p:nvSpPr>
          <p:cNvPr id="26" name="Shape 22"/>
          <p:cNvSpPr/>
          <p:nvPr/>
        </p:nvSpPr>
        <p:spPr>
          <a:xfrm>
            <a:off x="256032" y="4328985"/>
            <a:ext cx="4572000" cy="292608"/>
          </a:xfrm>
          <a:prstGeom prst="roundRect">
            <a:avLst>
              <a:gd name="adj" fmla="val 25000"/>
            </a:avLst>
          </a:prstGeom>
          <a:solidFill>
            <a:srgbClr val="0E9EBD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27" name="Text 23"/>
          <p:cNvSpPr/>
          <p:nvPr/>
        </p:nvSpPr>
        <p:spPr>
          <a:xfrm>
            <a:off x="256032" y="4328985"/>
            <a:ext cx="45720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Spessori commerciali: 3 mm · 4 mm · 5 mm  —  Massa: 3,5 – 6,5 kg/m²</a:t>
            </a:r>
            <a:endParaRPr lang="en-US" sz="1000" dirty="0"/>
          </a:p>
        </p:txBody>
      </p:sp>
      <p:sp>
        <p:nvSpPr>
          <p:cNvPr id="31" name="Text 26"/>
          <p:cNvSpPr/>
          <p:nvPr/>
        </p:nvSpPr>
        <p:spPr>
          <a:xfrm>
            <a:off x="6176633" y="3502152"/>
            <a:ext cx="379476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Funzioni chiave</a:t>
            </a:r>
            <a:endParaRPr lang="en-US" sz="1300" dirty="0"/>
          </a:p>
        </p:txBody>
      </p:sp>
      <p:sp>
        <p:nvSpPr>
          <p:cNvPr id="32" name="Shape 27"/>
          <p:cNvSpPr/>
          <p:nvPr/>
        </p:nvSpPr>
        <p:spPr>
          <a:xfrm>
            <a:off x="5074920" y="3656901"/>
            <a:ext cx="877824" cy="960120"/>
          </a:xfrm>
          <a:prstGeom prst="roundRect">
            <a:avLst>
              <a:gd name="adj" fmla="val 8333"/>
            </a:avLst>
          </a:prstGeom>
          <a:solidFill>
            <a:srgbClr val="E8F6FB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33" name="Text 28"/>
          <p:cNvSpPr/>
          <p:nvPr/>
        </p:nvSpPr>
        <p:spPr>
          <a:xfrm>
            <a:off x="5111496" y="3776472"/>
            <a:ext cx="877824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0E9EBD"/>
                </a:solidFill>
              </a:rPr>
              <a:t>✔</a:t>
            </a:r>
            <a:endParaRPr lang="en-US" sz="1400" dirty="0"/>
          </a:p>
        </p:txBody>
      </p:sp>
      <p:sp>
        <p:nvSpPr>
          <p:cNvPr id="34" name="Text 29"/>
          <p:cNvSpPr/>
          <p:nvPr/>
        </p:nvSpPr>
        <p:spPr>
          <a:xfrm>
            <a:off x="5033555" y="4100964"/>
            <a:ext cx="1028561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Impermeabilità</a:t>
            </a:r>
            <a:endParaRPr lang="en-US" sz="900" dirty="0"/>
          </a:p>
        </p:txBody>
      </p:sp>
      <p:sp>
        <p:nvSpPr>
          <p:cNvPr id="35" name="Text 30"/>
          <p:cNvSpPr/>
          <p:nvPr/>
        </p:nvSpPr>
        <p:spPr>
          <a:xfrm>
            <a:off x="5055981" y="4335540"/>
            <a:ext cx="9144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5B7F9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EN 1928 · 10 kPa</a:t>
            </a:r>
            <a:endParaRPr lang="en-US" sz="800" dirty="0"/>
          </a:p>
        </p:txBody>
      </p:sp>
      <p:sp>
        <p:nvSpPr>
          <p:cNvPr id="36" name="Shape 31"/>
          <p:cNvSpPr/>
          <p:nvPr/>
        </p:nvSpPr>
        <p:spPr>
          <a:xfrm>
            <a:off x="6062472" y="3749040"/>
            <a:ext cx="877824" cy="960120"/>
          </a:xfrm>
          <a:prstGeom prst="roundRect">
            <a:avLst>
              <a:gd name="adj" fmla="val 8333"/>
            </a:avLst>
          </a:prstGeom>
          <a:solidFill>
            <a:srgbClr val="E8F6FB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37" name="Text 32"/>
          <p:cNvSpPr/>
          <p:nvPr/>
        </p:nvSpPr>
        <p:spPr>
          <a:xfrm>
            <a:off x="6062472" y="3776472"/>
            <a:ext cx="877824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0E9EBD"/>
                </a:solidFill>
              </a:rPr>
              <a:t>✔</a:t>
            </a:r>
            <a:endParaRPr lang="en-US" sz="1400" dirty="0"/>
          </a:p>
        </p:txBody>
      </p:sp>
      <p:sp>
        <p:nvSpPr>
          <p:cNvPr id="38" name="Text 33"/>
          <p:cNvSpPr/>
          <p:nvPr/>
        </p:nvSpPr>
        <p:spPr>
          <a:xfrm>
            <a:off x="6099048" y="4069080"/>
            <a:ext cx="804672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Durabilità</a:t>
            </a:r>
            <a:endParaRPr lang="en-US" sz="900" dirty="0"/>
          </a:p>
        </p:txBody>
      </p:sp>
      <p:sp>
        <p:nvSpPr>
          <p:cNvPr id="39" name="Text 34"/>
          <p:cNvSpPr/>
          <p:nvPr/>
        </p:nvSpPr>
        <p:spPr>
          <a:xfrm>
            <a:off x="6099048" y="4379976"/>
            <a:ext cx="804672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5B7F9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EN 1296 · EN 1297</a:t>
            </a:r>
            <a:endParaRPr lang="en-US" sz="800" dirty="0"/>
          </a:p>
        </p:txBody>
      </p:sp>
      <p:sp>
        <p:nvSpPr>
          <p:cNvPr id="40" name="Shape 35"/>
          <p:cNvSpPr/>
          <p:nvPr/>
        </p:nvSpPr>
        <p:spPr>
          <a:xfrm>
            <a:off x="7013448" y="3749040"/>
            <a:ext cx="877824" cy="960120"/>
          </a:xfrm>
          <a:prstGeom prst="roundRect">
            <a:avLst>
              <a:gd name="adj" fmla="val 8333"/>
            </a:avLst>
          </a:prstGeom>
          <a:solidFill>
            <a:srgbClr val="E8F6FB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41" name="Text 36"/>
          <p:cNvSpPr/>
          <p:nvPr/>
        </p:nvSpPr>
        <p:spPr>
          <a:xfrm>
            <a:off x="7013448" y="3776472"/>
            <a:ext cx="877824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0E9EBD"/>
                </a:solidFill>
              </a:rPr>
              <a:t>✔</a:t>
            </a:r>
            <a:endParaRPr lang="en-US" sz="1400" dirty="0"/>
          </a:p>
        </p:txBody>
      </p:sp>
      <p:sp>
        <p:nvSpPr>
          <p:cNvPr id="42" name="Text 37"/>
          <p:cNvSpPr/>
          <p:nvPr/>
        </p:nvSpPr>
        <p:spPr>
          <a:xfrm>
            <a:off x="7050024" y="4069080"/>
            <a:ext cx="804672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Resist. meccanica</a:t>
            </a:r>
            <a:endParaRPr lang="en-US" sz="900" dirty="0"/>
          </a:p>
        </p:txBody>
      </p:sp>
      <p:sp>
        <p:nvSpPr>
          <p:cNvPr id="43" name="Text 38"/>
          <p:cNvSpPr/>
          <p:nvPr/>
        </p:nvSpPr>
        <p:spPr>
          <a:xfrm>
            <a:off x="7050024" y="4379976"/>
            <a:ext cx="804672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5B7F9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Trazione · Lacerazione</a:t>
            </a:r>
            <a:endParaRPr lang="en-US" sz="800" dirty="0"/>
          </a:p>
        </p:txBody>
      </p:sp>
      <p:sp>
        <p:nvSpPr>
          <p:cNvPr id="44" name="Shape 39"/>
          <p:cNvSpPr/>
          <p:nvPr/>
        </p:nvSpPr>
        <p:spPr>
          <a:xfrm>
            <a:off x="7964424" y="3749040"/>
            <a:ext cx="877824" cy="960120"/>
          </a:xfrm>
          <a:prstGeom prst="roundRect">
            <a:avLst>
              <a:gd name="adj" fmla="val 8333"/>
            </a:avLst>
          </a:prstGeom>
          <a:solidFill>
            <a:srgbClr val="E8F6FB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45" name="Text 40"/>
          <p:cNvSpPr/>
          <p:nvPr/>
        </p:nvSpPr>
        <p:spPr>
          <a:xfrm>
            <a:off x="7964424" y="3776472"/>
            <a:ext cx="877824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0E9EBD"/>
                </a:solidFill>
              </a:rPr>
              <a:t>✔</a:t>
            </a:r>
            <a:endParaRPr lang="en-US" sz="1400" dirty="0"/>
          </a:p>
        </p:txBody>
      </p:sp>
      <p:sp>
        <p:nvSpPr>
          <p:cNvPr id="46" name="Text 41"/>
          <p:cNvSpPr/>
          <p:nvPr/>
        </p:nvSpPr>
        <p:spPr>
          <a:xfrm>
            <a:off x="7964424" y="4195433"/>
            <a:ext cx="9144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00" b="1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Flessibilità</a:t>
            </a:r>
            <a:r>
              <a:rPr lang="en-US" sz="9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alle </a:t>
            </a:r>
            <a:r>
              <a:rPr lang="en-US" sz="900" b="1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basse</a:t>
            </a:r>
            <a:r>
              <a:rPr lang="en-US" sz="9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temperature</a:t>
            </a:r>
            <a:endParaRPr lang="en-US" sz="900" dirty="0"/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6B9D1C0A-857A-44C6-B849-7F47842D3723}"/>
              </a:ext>
            </a:extLst>
          </p:cNvPr>
          <p:cNvSpPr txBox="1"/>
          <p:nvPr/>
        </p:nvSpPr>
        <p:spPr>
          <a:xfrm>
            <a:off x="4869388" y="1962979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/>
              <a:t>1</a:t>
            </a: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85EF4CE6-BF5C-F7D7-5B7F-A8B49CA85F16}"/>
              </a:ext>
            </a:extLst>
          </p:cNvPr>
          <p:cNvSpPr txBox="1"/>
          <p:nvPr/>
        </p:nvSpPr>
        <p:spPr>
          <a:xfrm>
            <a:off x="5638922" y="2537775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/>
              <a:t>3</a:t>
            </a:r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AEA41DFF-0670-91C2-B34E-672299EC36B3}"/>
              </a:ext>
            </a:extLst>
          </p:cNvPr>
          <p:cNvSpPr txBox="1"/>
          <p:nvPr/>
        </p:nvSpPr>
        <p:spPr>
          <a:xfrm>
            <a:off x="5230091" y="2288112"/>
            <a:ext cx="3639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/>
              <a:t>2a</a:t>
            </a:r>
          </a:p>
        </p:txBody>
      </p: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5D507FEE-0C74-C81A-251C-6578EBFCAB22}"/>
              </a:ext>
            </a:extLst>
          </p:cNvPr>
          <p:cNvSpPr txBox="1"/>
          <p:nvPr/>
        </p:nvSpPr>
        <p:spPr>
          <a:xfrm>
            <a:off x="6093229" y="307394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/>
              <a:t>4</a:t>
            </a:r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9E731DB3-9D3C-53CD-8946-B0A87548B879}"/>
              </a:ext>
            </a:extLst>
          </p:cNvPr>
          <p:cNvSpPr txBox="1"/>
          <p:nvPr/>
        </p:nvSpPr>
        <p:spPr>
          <a:xfrm>
            <a:off x="8573843" y="2604139"/>
            <a:ext cx="372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/>
              <a:t>2b</a:t>
            </a:r>
          </a:p>
        </p:txBody>
      </p:sp>
      <p:sp>
        <p:nvSpPr>
          <p:cNvPr id="58" name="Text 5">
            <a:extLst>
              <a:ext uri="{FF2B5EF4-FFF2-40B4-BE49-F238E27FC236}">
                <a16:creationId xmlns:a16="http://schemas.microsoft.com/office/drawing/2014/main" id="{7C861F88-F36C-EEB4-44FE-EA712DF72B66}"/>
              </a:ext>
            </a:extLst>
          </p:cNvPr>
          <p:cNvSpPr/>
          <p:nvPr/>
        </p:nvSpPr>
        <p:spPr>
          <a:xfrm>
            <a:off x="228600" y="4901184"/>
            <a:ext cx="8686800" cy="2423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C5DC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Gruppo PRIMI – SITEB  ·  Membrane Impermeabilizzanti per </a:t>
            </a:r>
            <a:r>
              <a:rPr lang="en-US" sz="850" dirty="0" err="1">
                <a:solidFill>
                  <a:srgbClr val="C5DC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Coperture</a:t>
            </a:r>
            <a:r>
              <a:rPr lang="en-US" sz="850" dirty="0">
                <a:solidFill>
                  <a:srgbClr val="C5DC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- </a:t>
            </a:r>
            <a:r>
              <a:rPr lang="en-US" sz="850" dirty="0" err="1">
                <a:solidFill>
                  <a:srgbClr val="C5DC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Caratteristiche</a:t>
            </a:r>
            <a:endParaRPr lang="en-US" sz="850" dirty="0"/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54249258-6648-4124-4007-7111A3C5FBDB}"/>
              </a:ext>
            </a:extLst>
          </p:cNvPr>
          <p:cNvSpPr/>
          <p:nvPr/>
        </p:nvSpPr>
        <p:spPr>
          <a:xfrm>
            <a:off x="7940454" y="2335041"/>
            <a:ext cx="363909" cy="12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7FB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841248"/>
          </a:xfrm>
          <a:prstGeom prst="rect">
            <a:avLst/>
          </a:prstGeom>
          <a:solidFill>
            <a:srgbClr val="1A3F72"/>
          </a:solidFill>
          <a:ln w="12700">
            <a:solidFill>
              <a:srgbClr val="1A3F72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3" name="Text 1"/>
          <p:cNvSpPr/>
          <p:nvPr/>
        </p:nvSpPr>
        <p:spPr>
          <a:xfrm>
            <a:off x="201168" y="0"/>
            <a:ext cx="59436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22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Il compound bituminoso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201168" y="512064"/>
            <a:ext cx="59436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6DD5E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Composizione e modifica con polimeri</a:t>
            </a:r>
            <a:endParaRPr lang="en-US" sz="11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36576"/>
            <a:ext cx="1298448" cy="768096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6520" y="54864"/>
            <a:ext cx="1234440" cy="731520"/>
          </a:xfrm>
          <a:prstGeom prst="rect">
            <a:avLst/>
          </a:prstGeom>
        </p:spPr>
      </p:pic>
      <p:sp>
        <p:nvSpPr>
          <p:cNvPr id="8" name="Shape 4"/>
          <p:cNvSpPr/>
          <p:nvPr/>
        </p:nvSpPr>
        <p:spPr>
          <a:xfrm>
            <a:off x="0" y="4901184"/>
            <a:ext cx="9144000" cy="242316"/>
          </a:xfrm>
          <a:prstGeom prst="rect">
            <a:avLst/>
          </a:prstGeom>
          <a:solidFill>
            <a:srgbClr val="1A3F72"/>
          </a:solidFill>
          <a:ln w="12700">
            <a:solidFill>
              <a:srgbClr val="1A3F72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6" name="Shape 12"/>
          <p:cNvSpPr/>
          <p:nvPr/>
        </p:nvSpPr>
        <p:spPr>
          <a:xfrm>
            <a:off x="278892" y="2954342"/>
            <a:ext cx="4137660" cy="1691640"/>
          </a:xfrm>
          <a:prstGeom prst="roundRect">
            <a:avLst>
              <a:gd name="adj" fmla="val 4103"/>
            </a:avLst>
          </a:prstGeom>
          <a:solidFill>
            <a:srgbClr val="1A6080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 sz="1200" dirty="0"/>
          </a:p>
        </p:txBody>
      </p:sp>
      <p:sp>
        <p:nvSpPr>
          <p:cNvPr id="17" name="Text 13"/>
          <p:cNvSpPr/>
          <p:nvPr/>
        </p:nvSpPr>
        <p:spPr>
          <a:xfrm>
            <a:off x="459510" y="2990365"/>
            <a:ext cx="3728441" cy="38170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Additivi</a:t>
            </a:r>
            <a:endParaRPr lang="en-US" sz="1700" dirty="0"/>
          </a:p>
        </p:txBody>
      </p:sp>
      <p:sp>
        <p:nvSpPr>
          <p:cNvPr id="18" name="Text 14"/>
          <p:cNvSpPr/>
          <p:nvPr/>
        </p:nvSpPr>
        <p:spPr>
          <a:xfrm>
            <a:off x="413789" y="3297604"/>
            <a:ext cx="3773910" cy="111041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>
              <a:spcAft>
                <a:spcPts val="300"/>
              </a:spcAft>
              <a:buSzPct val="100000"/>
              <a:buChar char="•"/>
            </a:pPr>
            <a:r>
              <a:rPr lang="en-US" sz="1200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Ritardanti</a:t>
            </a:r>
            <a:r>
              <a:rPr lang="en-US" sz="1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di fiamma</a:t>
            </a:r>
            <a:endParaRPr lang="en-US" sz="1200" dirty="0"/>
          </a:p>
          <a:p>
            <a:pPr marL="342900" indent="-342900">
              <a:spcAft>
                <a:spcPts val="300"/>
              </a:spcAft>
              <a:buSzPct val="100000"/>
              <a:buChar char="•"/>
            </a:pPr>
            <a:r>
              <a:rPr lang="en-US" sz="1200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Antiradice</a:t>
            </a:r>
            <a:endParaRPr lang="en-US" sz="1200" dirty="0">
              <a:solidFill>
                <a:srgbClr val="FFFFFF"/>
              </a:solidFill>
              <a:latin typeface="Calibri" pitchFamily="34" charset="0"/>
              <a:ea typeface="Calibri" pitchFamily="34" charset="-122"/>
              <a:cs typeface="Calibri" pitchFamily="34" charset="-120"/>
            </a:endParaRPr>
          </a:p>
          <a:p>
            <a:pPr marL="342900" indent="-342900">
              <a:spcAft>
                <a:spcPts val="300"/>
              </a:spcAft>
              <a:buSzPct val="100000"/>
              <a:buChar char="•"/>
            </a:pPr>
            <a:r>
              <a:rPr lang="en-US" sz="1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Per compound </a:t>
            </a:r>
            <a:r>
              <a:rPr lang="en-US" sz="1200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autoadesivi</a:t>
            </a:r>
            <a:endParaRPr lang="en-US" sz="1200" dirty="0">
              <a:solidFill>
                <a:srgbClr val="FFFFFF"/>
              </a:solidFill>
              <a:latin typeface="Calibri" pitchFamily="34" charset="0"/>
              <a:ea typeface="Calibri" pitchFamily="34" charset="-122"/>
              <a:cs typeface="Calibri" pitchFamily="34" charset="-120"/>
            </a:endParaRPr>
          </a:p>
          <a:p>
            <a:pPr marL="342900" indent="-342900">
              <a:spcAft>
                <a:spcPts val="300"/>
              </a:spcAft>
              <a:buSzPct val="100000"/>
              <a:buChar char="•"/>
            </a:pPr>
            <a:r>
              <a:rPr lang="en-US" sz="1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…</a:t>
            </a:r>
            <a:endParaRPr lang="en-US" sz="1200" dirty="0"/>
          </a:p>
        </p:txBody>
      </p:sp>
      <p:sp>
        <p:nvSpPr>
          <p:cNvPr id="19" name="Shape 15"/>
          <p:cNvSpPr/>
          <p:nvPr/>
        </p:nvSpPr>
        <p:spPr>
          <a:xfrm>
            <a:off x="4700016" y="2940626"/>
            <a:ext cx="4137660" cy="1691640"/>
          </a:xfrm>
          <a:prstGeom prst="roundRect">
            <a:avLst>
              <a:gd name="adj" fmla="val 4103"/>
            </a:avLst>
          </a:prstGeom>
          <a:solidFill>
            <a:srgbClr val="0F7A5A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20" name="Text 16"/>
          <p:cNvSpPr/>
          <p:nvPr/>
        </p:nvSpPr>
        <p:spPr>
          <a:xfrm>
            <a:off x="4903494" y="2983439"/>
            <a:ext cx="3728441" cy="38170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Cariche minerali</a:t>
            </a:r>
            <a:endParaRPr lang="en-US" sz="1700" dirty="0"/>
          </a:p>
        </p:txBody>
      </p:sp>
      <p:sp>
        <p:nvSpPr>
          <p:cNvPr id="21" name="Text 17"/>
          <p:cNvSpPr/>
          <p:nvPr/>
        </p:nvSpPr>
        <p:spPr>
          <a:xfrm>
            <a:off x="4903746" y="3191531"/>
            <a:ext cx="3773910" cy="111041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>
              <a:spcAft>
                <a:spcPts val="300"/>
              </a:spcAft>
              <a:buSzPct val="100000"/>
              <a:buChar char="•"/>
            </a:pPr>
            <a:r>
              <a:rPr lang="en-US" sz="1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Carbonato di calcio · </a:t>
            </a:r>
            <a:r>
              <a:rPr lang="en-US" sz="1200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silice</a:t>
            </a:r>
            <a:endParaRPr lang="en-US" sz="1200" dirty="0"/>
          </a:p>
        </p:txBody>
      </p:sp>
      <p:sp>
        <p:nvSpPr>
          <p:cNvPr id="24" name="Shape 9">
            <a:extLst>
              <a:ext uri="{FF2B5EF4-FFF2-40B4-BE49-F238E27FC236}">
                <a16:creationId xmlns:a16="http://schemas.microsoft.com/office/drawing/2014/main" id="{742CADA2-C863-DF06-6ECF-5FB5E506BA46}"/>
              </a:ext>
            </a:extLst>
          </p:cNvPr>
          <p:cNvSpPr/>
          <p:nvPr/>
        </p:nvSpPr>
        <p:spPr>
          <a:xfrm>
            <a:off x="4700016" y="1112795"/>
            <a:ext cx="4160520" cy="1691640"/>
          </a:xfrm>
          <a:prstGeom prst="roundRect">
            <a:avLst>
              <a:gd name="adj" fmla="val 4103"/>
            </a:avLst>
          </a:prstGeom>
          <a:solidFill>
            <a:srgbClr val="0E9EBD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25" name="Text 10">
            <a:extLst>
              <a:ext uri="{FF2B5EF4-FFF2-40B4-BE49-F238E27FC236}">
                <a16:creationId xmlns:a16="http://schemas.microsoft.com/office/drawing/2014/main" id="{B6F8BC3F-3C68-C0D6-5C21-C4B74107D12E}"/>
              </a:ext>
            </a:extLst>
          </p:cNvPr>
          <p:cNvSpPr/>
          <p:nvPr/>
        </p:nvSpPr>
        <p:spPr>
          <a:xfrm>
            <a:off x="4882896" y="1082590"/>
            <a:ext cx="3749040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Polimeri</a:t>
            </a:r>
            <a:endParaRPr lang="en-US" sz="1700" dirty="0"/>
          </a:p>
        </p:txBody>
      </p:sp>
      <p:sp>
        <p:nvSpPr>
          <p:cNvPr id="26" name="Text 11">
            <a:extLst>
              <a:ext uri="{FF2B5EF4-FFF2-40B4-BE49-F238E27FC236}">
                <a16:creationId xmlns:a16="http://schemas.microsoft.com/office/drawing/2014/main" id="{DAA3BB62-804B-5116-9EA6-435AE3598C09}"/>
              </a:ext>
            </a:extLst>
          </p:cNvPr>
          <p:cNvSpPr/>
          <p:nvPr/>
        </p:nvSpPr>
        <p:spPr>
          <a:xfrm>
            <a:off x="4882896" y="1491297"/>
            <a:ext cx="3794760" cy="11704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>
              <a:spcAft>
                <a:spcPts val="300"/>
              </a:spcAft>
              <a:buSzPct val="100000"/>
              <a:buChar char="•"/>
            </a:pPr>
            <a:r>
              <a:rPr lang="en-US" sz="1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Elastomeri SBS/BPE: ottima lavorabilità a freddo, </a:t>
            </a:r>
            <a:r>
              <a:rPr lang="en-US" sz="1200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comportamento</a:t>
            </a:r>
            <a:r>
              <a:rPr lang="en-US" sz="1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elastico</a:t>
            </a:r>
            <a:endParaRPr lang="en-US" sz="1200" dirty="0">
              <a:solidFill>
                <a:srgbClr val="FFFFFF"/>
              </a:solidFill>
              <a:latin typeface="Calibri" pitchFamily="34" charset="0"/>
              <a:ea typeface="Calibri" pitchFamily="34" charset="-122"/>
              <a:cs typeface="Calibri" pitchFamily="34" charset="-120"/>
            </a:endParaRPr>
          </a:p>
          <a:p>
            <a:pPr marL="342900" indent="-342900">
              <a:spcAft>
                <a:spcPts val="300"/>
              </a:spcAft>
              <a:buSzPct val="100000"/>
              <a:buChar char="•"/>
            </a:pPr>
            <a:endParaRPr lang="en-US" sz="1200" dirty="0"/>
          </a:p>
          <a:p>
            <a:pPr marL="342900" indent="-342900">
              <a:spcAft>
                <a:spcPts val="300"/>
              </a:spcAft>
              <a:buSzPct val="100000"/>
              <a:buChar char="•"/>
            </a:pPr>
            <a:r>
              <a:rPr lang="en-US" sz="1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Plastomeri APP/BPP: migliore stabilità dimensionale, resistenza al calore e UV</a:t>
            </a:r>
            <a:endParaRPr lang="en-US" sz="1200" dirty="0"/>
          </a:p>
        </p:txBody>
      </p:sp>
      <p:sp>
        <p:nvSpPr>
          <p:cNvPr id="27" name="Shape 6">
            <a:extLst>
              <a:ext uri="{FF2B5EF4-FFF2-40B4-BE49-F238E27FC236}">
                <a16:creationId xmlns:a16="http://schemas.microsoft.com/office/drawing/2014/main" id="{22CF3192-B179-D98E-43B1-2096162DF275}"/>
              </a:ext>
            </a:extLst>
          </p:cNvPr>
          <p:cNvSpPr/>
          <p:nvPr/>
        </p:nvSpPr>
        <p:spPr>
          <a:xfrm>
            <a:off x="256032" y="1112795"/>
            <a:ext cx="4160520" cy="1691640"/>
          </a:xfrm>
          <a:prstGeom prst="roundRect">
            <a:avLst>
              <a:gd name="adj" fmla="val 4103"/>
            </a:avLst>
          </a:prstGeom>
          <a:solidFill>
            <a:srgbClr val="1A3F72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28" name="Text 7">
            <a:extLst>
              <a:ext uri="{FF2B5EF4-FFF2-40B4-BE49-F238E27FC236}">
                <a16:creationId xmlns:a16="http://schemas.microsoft.com/office/drawing/2014/main" id="{0D24CFFC-00F4-2ACF-3EB8-C241537FF7C3}"/>
              </a:ext>
            </a:extLst>
          </p:cNvPr>
          <p:cNvSpPr/>
          <p:nvPr/>
        </p:nvSpPr>
        <p:spPr>
          <a:xfrm>
            <a:off x="438911" y="1121939"/>
            <a:ext cx="3749040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Bitume</a:t>
            </a:r>
            <a:endParaRPr lang="en-US" sz="1700" dirty="0"/>
          </a:p>
        </p:txBody>
      </p:sp>
      <p:sp>
        <p:nvSpPr>
          <p:cNvPr id="29" name="Text 8">
            <a:extLst>
              <a:ext uri="{FF2B5EF4-FFF2-40B4-BE49-F238E27FC236}">
                <a16:creationId xmlns:a16="http://schemas.microsoft.com/office/drawing/2014/main" id="{A20E0F7D-DD1D-AD1D-20F4-65546571D7C1}"/>
              </a:ext>
            </a:extLst>
          </p:cNvPr>
          <p:cNvSpPr/>
          <p:nvPr/>
        </p:nvSpPr>
        <p:spPr>
          <a:xfrm>
            <a:off x="377120" y="1458675"/>
            <a:ext cx="4039432" cy="11704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>
              <a:spcAft>
                <a:spcPts val="300"/>
              </a:spcAft>
              <a:buSzPct val="100000"/>
              <a:buChar char="•"/>
            </a:pPr>
            <a:r>
              <a:rPr lang="en-US" sz="1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Miscela di idrocarburi naturali o residuati dalla raffinazione del greggio</a:t>
            </a:r>
            <a:endParaRPr lang="en-US" sz="1200" dirty="0"/>
          </a:p>
          <a:p>
            <a:pPr marL="342900" indent="-342900">
              <a:spcAft>
                <a:spcPts val="300"/>
              </a:spcAft>
              <a:buSzPct val="100000"/>
              <a:buChar char="•"/>
            </a:pPr>
            <a:r>
              <a:rPr lang="en-US" sz="1200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Distillato</a:t>
            </a:r>
            <a:r>
              <a:rPr lang="en-US" sz="1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o ossidato (insufflazione aria &gt; 100 °C)</a:t>
            </a:r>
            <a:endParaRPr lang="en-US" sz="1200" dirty="0"/>
          </a:p>
          <a:p>
            <a:pPr marL="342900" indent="-342900">
              <a:spcAft>
                <a:spcPts val="300"/>
              </a:spcAft>
              <a:buSzPct val="100000"/>
              <a:buChar char="•"/>
            </a:pPr>
            <a:r>
              <a:rPr lang="en-US" sz="1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Uso </a:t>
            </a:r>
            <a:r>
              <a:rPr lang="en-US" sz="1200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industriale</a:t>
            </a:r>
            <a:r>
              <a:rPr lang="en-US" sz="1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: </a:t>
            </a:r>
            <a:r>
              <a:rPr lang="en-US" sz="1200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bitume</a:t>
            </a:r>
            <a:r>
              <a:rPr lang="en-US" sz="1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distillato</a:t>
            </a:r>
            <a:r>
              <a:rPr lang="en-US" sz="1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modificato</a:t>
            </a:r>
            <a:r>
              <a:rPr lang="en-US" sz="1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per membrane ed </a:t>
            </a:r>
            <a:r>
              <a:rPr lang="en-US" sz="1200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asfalti</a:t>
            </a:r>
            <a:r>
              <a:rPr lang="en-US" sz="1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stradali</a:t>
            </a:r>
            <a:r>
              <a:rPr lang="en-US" sz="1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</a:p>
          <a:p>
            <a:pPr marL="342900" indent="-342900">
              <a:spcAft>
                <a:spcPts val="300"/>
              </a:spcAft>
              <a:buSzPct val="100000"/>
              <a:buChar char="•"/>
            </a:pPr>
            <a:r>
              <a:rPr lang="en-US" sz="1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NON cancerogeno (a differenza del catrame)</a:t>
            </a:r>
            <a:endParaRPr lang="en-US" sz="1200" dirty="0"/>
          </a:p>
        </p:txBody>
      </p:sp>
      <p:sp>
        <p:nvSpPr>
          <p:cNvPr id="10" name="Text 5">
            <a:extLst>
              <a:ext uri="{FF2B5EF4-FFF2-40B4-BE49-F238E27FC236}">
                <a16:creationId xmlns:a16="http://schemas.microsoft.com/office/drawing/2014/main" id="{E57DF649-1E9D-B2AD-7D2A-14BC3B3408E8}"/>
              </a:ext>
            </a:extLst>
          </p:cNvPr>
          <p:cNvSpPr/>
          <p:nvPr/>
        </p:nvSpPr>
        <p:spPr>
          <a:xfrm>
            <a:off x="228600" y="4901184"/>
            <a:ext cx="3865552" cy="2423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C5DC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Gruppo PRIMI – SITEB  ·  Membrane Impermeabilizzanti per </a:t>
            </a:r>
            <a:r>
              <a:rPr lang="en-US" sz="850" dirty="0" err="1">
                <a:solidFill>
                  <a:srgbClr val="C5DC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Coperture</a:t>
            </a:r>
            <a:r>
              <a:rPr lang="en-US" sz="850" dirty="0">
                <a:solidFill>
                  <a:srgbClr val="C5DC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- </a:t>
            </a:r>
            <a:r>
              <a:rPr lang="en-US" sz="850" dirty="0" err="1">
                <a:solidFill>
                  <a:srgbClr val="C5DC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Caratteristiche</a:t>
            </a:r>
            <a:endParaRPr lang="en-US" sz="8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841248"/>
          </a:xfrm>
          <a:prstGeom prst="rect">
            <a:avLst/>
          </a:prstGeom>
          <a:solidFill>
            <a:srgbClr val="1A3F72"/>
          </a:solidFill>
          <a:ln w="12700">
            <a:solidFill>
              <a:srgbClr val="1A3F72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3" name="Text 1"/>
          <p:cNvSpPr/>
          <p:nvPr/>
        </p:nvSpPr>
        <p:spPr>
          <a:xfrm>
            <a:off x="190918" y="130922"/>
            <a:ext cx="5870248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2200" b="1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Modifica</a:t>
            </a:r>
            <a:r>
              <a:rPr lang="en-US" sz="22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del </a:t>
            </a:r>
            <a:r>
              <a:rPr lang="en-US" sz="2200" b="1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bitume</a:t>
            </a:r>
            <a:r>
              <a:rPr lang="en-US" sz="22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distillato</a:t>
            </a:r>
            <a:r>
              <a:rPr lang="en-US" sz="22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 con SBS, APP </a:t>
            </a:r>
          </a:p>
          <a:p>
            <a:pPr marL="0" indent="0">
              <a:buNone/>
            </a:pPr>
            <a:r>
              <a:rPr lang="en-US" sz="22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e </a:t>
            </a:r>
            <a:r>
              <a:rPr lang="en-US" sz="2200" b="1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tipologie</a:t>
            </a:r>
            <a:r>
              <a:rPr lang="en-US" sz="22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di armature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201168" y="597659"/>
            <a:ext cx="59436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6DD5E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Confronto tra compound e tipologie di rinforzo</a:t>
            </a:r>
            <a:endParaRPr lang="en-US" sz="11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36576"/>
            <a:ext cx="1298448" cy="768096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6520" y="54864"/>
            <a:ext cx="1234440" cy="731520"/>
          </a:xfrm>
          <a:prstGeom prst="rect">
            <a:avLst/>
          </a:prstGeom>
        </p:spPr>
      </p:pic>
      <p:sp>
        <p:nvSpPr>
          <p:cNvPr id="8" name="Shape 4"/>
          <p:cNvSpPr/>
          <p:nvPr/>
        </p:nvSpPr>
        <p:spPr>
          <a:xfrm>
            <a:off x="0" y="4901184"/>
            <a:ext cx="9144000" cy="242316"/>
          </a:xfrm>
          <a:prstGeom prst="rect">
            <a:avLst/>
          </a:prstGeom>
          <a:solidFill>
            <a:srgbClr val="1A3F72"/>
          </a:solidFill>
          <a:ln w="12700">
            <a:solidFill>
              <a:srgbClr val="1A3F72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0" name="Shape 6"/>
          <p:cNvSpPr/>
          <p:nvPr/>
        </p:nvSpPr>
        <p:spPr>
          <a:xfrm>
            <a:off x="184301" y="918276"/>
            <a:ext cx="2627939" cy="2658690"/>
          </a:xfrm>
          <a:prstGeom prst="roundRect">
            <a:avLst>
              <a:gd name="adj" fmla="val 2985"/>
            </a:avLst>
          </a:prstGeom>
          <a:solidFill>
            <a:srgbClr val="1A3F72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11" name="Text 7"/>
          <p:cNvSpPr/>
          <p:nvPr/>
        </p:nvSpPr>
        <p:spPr>
          <a:xfrm>
            <a:off x="331528" y="853855"/>
            <a:ext cx="22860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SBS </a:t>
            </a:r>
            <a:r>
              <a:rPr lang="en-US" sz="8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(</a:t>
            </a:r>
            <a:r>
              <a:rPr lang="en-US" sz="800" b="1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Stirene</a:t>
            </a:r>
            <a:r>
              <a:rPr lang="en-US" sz="8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– Butadiene – </a:t>
            </a:r>
            <a:r>
              <a:rPr lang="en-US" sz="800" b="1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Stirene</a:t>
            </a:r>
            <a:r>
              <a:rPr lang="en-US" sz="8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)</a:t>
            </a:r>
            <a:endParaRPr lang="en-US" sz="800" dirty="0"/>
          </a:p>
        </p:txBody>
      </p:sp>
      <p:sp>
        <p:nvSpPr>
          <p:cNvPr id="12" name="Text 8"/>
          <p:cNvSpPr/>
          <p:nvPr/>
        </p:nvSpPr>
        <p:spPr>
          <a:xfrm>
            <a:off x="338456" y="1289304"/>
            <a:ext cx="2372464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i="1" dirty="0">
                <a:solidFill>
                  <a:srgbClr val="C0E0E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Elastomerico (BPE)</a:t>
            </a:r>
            <a:endParaRPr lang="en-US" sz="1100" dirty="0"/>
          </a:p>
        </p:txBody>
      </p:sp>
      <p:sp>
        <p:nvSpPr>
          <p:cNvPr id="13" name="Text 9"/>
          <p:cNvSpPr/>
          <p:nvPr/>
        </p:nvSpPr>
        <p:spPr>
          <a:xfrm>
            <a:off x="216813" y="1753157"/>
            <a:ext cx="3052860" cy="144475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>
              <a:spcAft>
                <a:spcPts val="500"/>
              </a:spcAft>
              <a:buSzPct val="100000"/>
              <a:buChar char="•"/>
            </a:pPr>
            <a:r>
              <a:rPr lang="en-US" sz="14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Ottima lavorabilità alle basse temperature</a:t>
            </a:r>
            <a:endParaRPr lang="en-US" sz="1400" dirty="0"/>
          </a:p>
          <a:p>
            <a:pPr marL="342900" indent="-342900">
              <a:spcAft>
                <a:spcPts val="500"/>
              </a:spcAft>
              <a:buSzPct val="100000"/>
              <a:buChar char="•"/>
            </a:pPr>
            <a:r>
              <a:rPr lang="en-US" sz="14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Migliore resistenza alle sollecitazioni meccaniche</a:t>
            </a:r>
            <a:endParaRPr lang="en-US" sz="1400" dirty="0"/>
          </a:p>
          <a:p>
            <a:pPr marL="342900" indent="-342900">
              <a:spcAft>
                <a:spcPts val="500"/>
              </a:spcAft>
              <a:buSzPct val="100000"/>
              <a:buChar char="•"/>
            </a:pPr>
            <a:r>
              <a:rPr lang="en-US" sz="14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Comportamento elastico</a:t>
            </a:r>
            <a:endParaRPr lang="en-US" sz="1400" dirty="0"/>
          </a:p>
          <a:p>
            <a:pPr marL="342900" indent="-342900">
              <a:spcAft>
                <a:spcPts val="500"/>
              </a:spcAft>
              <a:buSzPct val="100000"/>
              <a:buChar char="•"/>
            </a:pPr>
            <a:r>
              <a:rPr lang="en-US" sz="14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Scarsa resistenza agli agenti atmosferici ed all'ozono</a:t>
            </a:r>
            <a:endParaRPr lang="en-US" sz="1400" dirty="0"/>
          </a:p>
        </p:txBody>
      </p:sp>
      <p:sp>
        <p:nvSpPr>
          <p:cNvPr id="14" name="Shape 10"/>
          <p:cNvSpPr/>
          <p:nvPr/>
        </p:nvSpPr>
        <p:spPr>
          <a:xfrm>
            <a:off x="2905380" y="932199"/>
            <a:ext cx="2627939" cy="2662224"/>
          </a:xfrm>
          <a:prstGeom prst="roundRect">
            <a:avLst>
              <a:gd name="adj" fmla="val 2985"/>
            </a:avLst>
          </a:prstGeom>
          <a:solidFill>
            <a:srgbClr val="0E9EBD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15" name="Text 11"/>
          <p:cNvSpPr/>
          <p:nvPr/>
        </p:nvSpPr>
        <p:spPr>
          <a:xfrm>
            <a:off x="3010178" y="844573"/>
            <a:ext cx="2215135" cy="541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APP </a:t>
            </a:r>
            <a:r>
              <a:rPr lang="en-US" sz="8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(</a:t>
            </a:r>
            <a:r>
              <a:rPr lang="en-US" sz="800" b="1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Polipropilene</a:t>
            </a:r>
            <a:r>
              <a:rPr lang="en-US" sz="8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</a:t>
            </a:r>
            <a:r>
              <a:rPr lang="en-US" sz="800" b="1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Atattico</a:t>
            </a:r>
            <a:r>
              <a:rPr lang="en-US" sz="8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)</a:t>
            </a:r>
            <a:endParaRPr lang="en-US" sz="800" dirty="0"/>
          </a:p>
        </p:txBody>
      </p:sp>
      <p:sp>
        <p:nvSpPr>
          <p:cNvPr id="16" name="Text 12"/>
          <p:cNvSpPr/>
          <p:nvPr/>
        </p:nvSpPr>
        <p:spPr>
          <a:xfrm>
            <a:off x="3060216" y="1278873"/>
            <a:ext cx="1878546" cy="2446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i="1" dirty="0">
                <a:solidFill>
                  <a:srgbClr val="C0E0E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Plastomerico (BPP)</a:t>
            </a:r>
            <a:endParaRPr lang="en-US" sz="1100" dirty="0"/>
          </a:p>
        </p:txBody>
      </p:sp>
      <p:sp>
        <p:nvSpPr>
          <p:cNvPr id="17" name="Text 13"/>
          <p:cNvSpPr/>
          <p:nvPr/>
        </p:nvSpPr>
        <p:spPr>
          <a:xfrm>
            <a:off x="2878166" y="1747582"/>
            <a:ext cx="2627938" cy="13807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>
              <a:spcAft>
                <a:spcPts val="500"/>
              </a:spcAft>
              <a:buSzPct val="100000"/>
              <a:buChar char="•"/>
            </a:pPr>
            <a:r>
              <a:rPr lang="en-US" sz="14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Migliore stabilità dimensionale</a:t>
            </a:r>
            <a:endParaRPr lang="en-US" sz="1400" dirty="0"/>
          </a:p>
          <a:p>
            <a:pPr marL="342900" indent="-342900">
              <a:spcAft>
                <a:spcPts val="500"/>
              </a:spcAft>
              <a:buSzPct val="100000"/>
              <a:buChar char="•"/>
            </a:pPr>
            <a:r>
              <a:rPr lang="en-US" sz="14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Migliore resistenza ai raggi UV</a:t>
            </a:r>
            <a:endParaRPr lang="en-US" sz="1400" dirty="0"/>
          </a:p>
          <a:p>
            <a:pPr marL="342900" indent="-342900">
              <a:spcAft>
                <a:spcPts val="500"/>
              </a:spcAft>
              <a:buSzPct val="100000"/>
              <a:buChar char="•"/>
            </a:pPr>
            <a:r>
              <a:rPr lang="en-US" sz="14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Maggiore resistenza al calore e durezza</a:t>
            </a:r>
            <a:endParaRPr lang="en-US" sz="1400" dirty="0"/>
          </a:p>
          <a:p>
            <a:pPr marL="342900" indent="-342900">
              <a:spcAft>
                <a:spcPts val="500"/>
              </a:spcAft>
              <a:buSzPct val="100000"/>
              <a:buChar char="•"/>
            </a:pPr>
            <a:r>
              <a:rPr lang="en-US" sz="14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Adatto ad aree a </a:t>
            </a:r>
            <a:r>
              <a:rPr lang="en-US" sz="1400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clima</a:t>
            </a:r>
            <a:r>
              <a:rPr lang="en-US" sz="14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caldo</a:t>
            </a:r>
            <a:endParaRPr lang="en-US" sz="1400" dirty="0"/>
          </a:p>
        </p:txBody>
      </p:sp>
      <p:sp>
        <p:nvSpPr>
          <p:cNvPr id="18" name="Text 14"/>
          <p:cNvSpPr/>
          <p:nvPr/>
        </p:nvSpPr>
        <p:spPr>
          <a:xfrm>
            <a:off x="256032" y="3612711"/>
            <a:ext cx="365760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Armature (</a:t>
            </a:r>
            <a:r>
              <a:rPr lang="en-US" sz="1400" b="1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alcune</a:t>
            </a:r>
            <a:r>
              <a:rPr lang="en-US" sz="14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</a:t>
            </a:r>
            <a:r>
              <a:rPr lang="en-US" sz="1400" b="1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tipologie</a:t>
            </a:r>
            <a:r>
              <a:rPr lang="en-US" sz="14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di </a:t>
            </a:r>
            <a:r>
              <a:rPr lang="en-US" sz="1400" b="1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rinforzi</a:t>
            </a:r>
            <a:r>
              <a:rPr lang="en-US" sz="14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)</a:t>
            </a:r>
            <a:endParaRPr lang="en-US" sz="1400" dirty="0"/>
          </a:p>
        </p:txBody>
      </p:sp>
      <p:sp>
        <p:nvSpPr>
          <p:cNvPr id="21" name="Shape 16"/>
          <p:cNvSpPr/>
          <p:nvPr/>
        </p:nvSpPr>
        <p:spPr>
          <a:xfrm>
            <a:off x="3676999" y="3932751"/>
            <a:ext cx="1673629" cy="914400"/>
          </a:xfrm>
          <a:prstGeom prst="roundRect">
            <a:avLst>
              <a:gd name="adj" fmla="val 8000"/>
            </a:avLst>
          </a:prstGeom>
          <a:solidFill>
            <a:srgbClr val="000000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22" name="Text 17"/>
          <p:cNvSpPr/>
          <p:nvPr/>
        </p:nvSpPr>
        <p:spPr>
          <a:xfrm>
            <a:off x="3733093" y="3999878"/>
            <a:ext cx="1518182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6DD5EA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TNT Poliestere da fiocco + fili di vetro</a:t>
            </a:r>
            <a:endParaRPr lang="en-US" sz="1100" dirty="0"/>
          </a:p>
        </p:txBody>
      </p:sp>
      <p:sp>
        <p:nvSpPr>
          <p:cNvPr id="23" name="Text 18"/>
          <p:cNvSpPr/>
          <p:nvPr/>
        </p:nvSpPr>
        <p:spPr>
          <a:xfrm>
            <a:off x="3724107" y="4306409"/>
            <a:ext cx="18041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Elevata stabilità dimensionale</a:t>
            </a:r>
            <a:endParaRPr lang="en-US" sz="1000" dirty="0"/>
          </a:p>
        </p:txBody>
      </p:sp>
      <p:sp>
        <p:nvSpPr>
          <p:cNvPr id="27" name="Shape 22"/>
          <p:cNvSpPr/>
          <p:nvPr/>
        </p:nvSpPr>
        <p:spPr>
          <a:xfrm>
            <a:off x="7267541" y="3936492"/>
            <a:ext cx="1701187" cy="914400"/>
          </a:xfrm>
          <a:prstGeom prst="roundRect">
            <a:avLst>
              <a:gd name="adj" fmla="val 8000"/>
            </a:avLst>
          </a:prstGeom>
          <a:solidFill>
            <a:srgbClr val="000000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28" name="Text 23"/>
          <p:cNvSpPr/>
          <p:nvPr/>
        </p:nvSpPr>
        <p:spPr>
          <a:xfrm>
            <a:off x="7338659" y="4005903"/>
            <a:ext cx="1846811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6DD5EA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Triarmato (doppio TNT + velo vetro)</a:t>
            </a:r>
            <a:endParaRPr lang="en-US" sz="1100" dirty="0"/>
          </a:p>
        </p:txBody>
      </p:sp>
      <p:sp>
        <p:nvSpPr>
          <p:cNvPr id="29" name="Text 24"/>
          <p:cNvSpPr/>
          <p:nvPr/>
        </p:nvSpPr>
        <p:spPr>
          <a:xfrm>
            <a:off x="7346789" y="4283964"/>
            <a:ext cx="1606297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Alta stabilità dimensionale, ottime prestazioni meccaniche, elevata isotropia</a:t>
            </a:r>
            <a:endParaRPr lang="en-US" sz="1000" dirty="0"/>
          </a:p>
        </p:txBody>
      </p:sp>
      <p:sp>
        <p:nvSpPr>
          <p:cNvPr id="30" name="Shape 16">
            <a:extLst>
              <a:ext uri="{FF2B5EF4-FFF2-40B4-BE49-F238E27FC236}">
                <a16:creationId xmlns:a16="http://schemas.microsoft.com/office/drawing/2014/main" id="{842BC027-B5CF-6ED7-420C-E87FD100916C}"/>
              </a:ext>
            </a:extLst>
          </p:cNvPr>
          <p:cNvSpPr/>
          <p:nvPr/>
        </p:nvSpPr>
        <p:spPr>
          <a:xfrm>
            <a:off x="5446806" y="3932751"/>
            <a:ext cx="1701187" cy="914400"/>
          </a:xfrm>
          <a:prstGeom prst="roundRect">
            <a:avLst>
              <a:gd name="adj" fmla="val 8000"/>
            </a:avLst>
          </a:prstGeom>
          <a:solidFill>
            <a:srgbClr val="000000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31" name="Shape 16">
            <a:extLst>
              <a:ext uri="{FF2B5EF4-FFF2-40B4-BE49-F238E27FC236}">
                <a16:creationId xmlns:a16="http://schemas.microsoft.com/office/drawing/2014/main" id="{51FF1B73-9F60-B05F-99E1-37D2313899CE}"/>
              </a:ext>
            </a:extLst>
          </p:cNvPr>
          <p:cNvSpPr/>
          <p:nvPr/>
        </p:nvSpPr>
        <p:spPr>
          <a:xfrm>
            <a:off x="147413" y="3917095"/>
            <a:ext cx="1685545" cy="914400"/>
          </a:xfrm>
          <a:prstGeom prst="roundRect">
            <a:avLst>
              <a:gd name="adj" fmla="val 8000"/>
            </a:avLst>
          </a:prstGeom>
          <a:solidFill>
            <a:srgbClr val="000000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25" name="Text 20"/>
          <p:cNvSpPr/>
          <p:nvPr/>
        </p:nvSpPr>
        <p:spPr>
          <a:xfrm>
            <a:off x="5506104" y="4005903"/>
            <a:ext cx="148340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6DD5EA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TNT Poliestere filo continuo + fili di vetro</a:t>
            </a:r>
            <a:endParaRPr lang="en-US" sz="1100" dirty="0"/>
          </a:p>
        </p:txBody>
      </p:sp>
      <p:sp>
        <p:nvSpPr>
          <p:cNvPr id="26" name="Text 21"/>
          <p:cNvSpPr/>
          <p:nvPr/>
        </p:nvSpPr>
        <p:spPr>
          <a:xfrm>
            <a:off x="5506104" y="4298511"/>
            <a:ext cx="1619179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Elevata stabilità dimensionale, ottime caratteristiche meccaniche</a:t>
            </a:r>
            <a:endParaRPr lang="en-US" sz="1000" dirty="0"/>
          </a:p>
        </p:txBody>
      </p:sp>
      <p:sp>
        <p:nvSpPr>
          <p:cNvPr id="34" name="Text 17">
            <a:extLst>
              <a:ext uri="{FF2B5EF4-FFF2-40B4-BE49-F238E27FC236}">
                <a16:creationId xmlns:a16="http://schemas.microsoft.com/office/drawing/2014/main" id="{1960F376-2C65-F95E-AE64-E365CF647FBE}"/>
              </a:ext>
            </a:extLst>
          </p:cNvPr>
          <p:cNvSpPr/>
          <p:nvPr/>
        </p:nvSpPr>
        <p:spPr>
          <a:xfrm>
            <a:off x="202554" y="4226053"/>
            <a:ext cx="1630404" cy="25741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6DD5EA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TNT Poliestere da </a:t>
            </a:r>
            <a:r>
              <a:rPr lang="en-US" sz="1100" b="1" dirty="0" err="1">
                <a:solidFill>
                  <a:srgbClr val="6DD5EA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fiocco</a:t>
            </a:r>
            <a:endParaRPr lang="en-US" sz="1100" dirty="0"/>
          </a:p>
        </p:txBody>
      </p:sp>
      <p:pic>
        <p:nvPicPr>
          <p:cNvPr id="35" name="Picture 2" descr="armature3">
            <a:extLst>
              <a:ext uri="{FF2B5EF4-FFF2-40B4-BE49-F238E27FC236}">
                <a16:creationId xmlns:a16="http://schemas.microsoft.com/office/drawing/2014/main" id="{9B4DC370-EC98-7838-C646-52D86FD4D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33319" y="982690"/>
            <a:ext cx="3610681" cy="2571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Shape 16">
            <a:extLst>
              <a:ext uri="{FF2B5EF4-FFF2-40B4-BE49-F238E27FC236}">
                <a16:creationId xmlns:a16="http://schemas.microsoft.com/office/drawing/2014/main" id="{797D4C4A-8021-BF41-C560-26F23636C15C}"/>
              </a:ext>
            </a:extLst>
          </p:cNvPr>
          <p:cNvSpPr/>
          <p:nvPr/>
        </p:nvSpPr>
        <p:spPr>
          <a:xfrm>
            <a:off x="1912206" y="3926797"/>
            <a:ext cx="1673629" cy="914400"/>
          </a:xfrm>
          <a:prstGeom prst="roundRect">
            <a:avLst>
              <a:gd name="adj" fmla="val 8000"/>
            </a:avLst>
          </a:prstGeom>
          <a:solidFill>
            <a:srgbClr val="000000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 dirty="0"/>
          </a:p>
        </p:txBody>
      </p:sp>
      <p:sp>
        <p:nvSpPr>
          <p:cNvPr id="39" name="Text 20">
            <a:extLst>
              <a:ext uri="{FF2B5EF4-FFF2-40B4-BE49-F238E27FC236}">
                <a16:creationId xmlns:a16="http://schemas.microsoft.com/office/drawing/2014/main" id="{B1517174-F304-0B3E-8F7C-A97D5C49767B}"/>
              </a:ext>
            </a:extLst>
          </p:cNvPr>
          <p:cNvSpPr/>
          <p:nvPr/>
        </p:nvSpPr>
        <p:spPr>
          <a:xfrm>
            <a:off x="2013276" y="4053977"/>
            <a:ext cx="148340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6DD5EA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TNT Poliestere filo continuo</a:t>
            </a:r>
            <a:endParaRPr lang="en-US" sz="1100" dirty="0"/>
          </a:p>
        </p:txBody>
      </p:sp>
      <p:sp>
        <p:nvSpPr>
          <p:cNvPr id="40" name="Text 21">
            <a:extLst>
              <a:ext uri="{FF2B5EF4-FFF2-40B4-BE49-F238E27FC236}">
                <a16:creationId xmlns:a16="http://schemas.microsoft.com/office/drawing/2014/main" id="{FAC34AEB-AF97-9884-3D70-88A6DD0B602D}"/>
              </a:ext>
            </a:extLst>
          </p:cNvPr>
          <p:cNvSpPr/>
          <p:nvPr/>
        </p:nvSpPr>
        <p:spPr>
          <a:xfrm>
            <a:off x="1996007" y="4347972"/>
            <a:ext cx="1619179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Ottime</a:t>
            </a:r>
            <a:r>
              <a:rPr lang="en-US" sz="10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caratteristiche meccaniche</a:t>
            </a:r>
            <a:endParaRPr lang="en-US" sz="1000" dirty="0"/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1E56760F-B7D2-83EE-1682-50EA56F12084}"/>
              </a:ext>
            </a:extLst>
          </p:cNvPr>
          <p:cNvSpPr/>
          <p:nvPr/>
        </p:nvSpPr>
        <p:spPr>
          <a:xfrm>
            <a:off x="228600" y="4901184"/>
            <a:ext cx="3865552" cy="2423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C5DC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Gruppo PRIMI – SITEB  ·  Membrane Impermeabilizzanti per </a:t>
            </a:r>
            <a:r>
              <a:rPr lang="en-US" sz="850" dirty="0" err="1">
                <a:solidFill>
                  <a:srgbClr val="C5DC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Coperture</a:t>
            </a:r>
            <a:r>
              <a:rPr lang="en-US" sz="850" dirty="0">
                <a:solidFill>
                  <a:srgbClr val="C5DC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- </a:t>
            </a:r>
            <a:r>
              <a:rPr lang="en-US" sz="850" dirty="0" err="1">
                <a:solidFill>
                  <a:srgbClr val="C5DC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Caratteristiche</a:t>
            </a:r>
            <a:endParaRPr lang="en-US" sz="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30C28-6203-28AE-E855-34E7AAF5F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7FD47218-7FB9-BB62-FC01-E7756A37F2B6}"/>
              </a:ext>
            </a:extLst>
          </p:cNvPr>
          <p:cNvSpPr/>
          <p:nvPr/>
        </p:nvSpPr>
        <p:spPr>
          <a:xfrm>
            <a:off x="0" y="0"/>
            <a:ext cx="9144000" cy="841248"/>
          </a:xfrm>
          <a:prstGeom prst="rect">
            <a:avLst/>
          </a:prstGeom>
          <a:solidFill>
            <a:srgbClr val="1A3F72"/>
          </a:solidFill>
          <a:ln w="12700">
            <a:solidFill>
              <a:srgbClr val="1A3F72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E43275A9-C675-71E0-35B8-4EC5DC18A928}"/>
              </a:ext>
            </a:extLst>
          </p:cNvPr>
          <p:cNvSpPr/>
          <p:nvPr/>
        </p:nvSpPr>
        <p:spPr>
          <a:xfrm>
            <a:off x="201168" y="0"/>
            <a:ext cx="59436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22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Membrane </a:t>
            </a:r>
            <a:r>
              <a:rPr lang="en-US" sz="2200" b="1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sintetiche</a:t>
            </a:r>
            <a:r>
              <a:rPr lang="en-US" sz="22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PVC-P – TPO/FPO</a:t>
            </a:r>
            <a:endParaRPr lang="en-US" sz="2200" dirty="0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F77FC37F-7364-063E-B7D7-11D2DF2F2CDF}"/>
              </a:ext>
            </a:extLst>
          </p:cNvPr>
          <p:cNvSpPr/>
          <p:nvPr/>
        </p:nvSpPr>
        <p:spPr>
          <a:xfrm>
            <a:off x="201168" y="512064"/>
            <a:ext cx="59436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6DD5E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Struttura a strati, componenti e funzioni</a:t>
            </a:r>
            <a:endParaRPr lang="en-US" sz="1100" dirty="0"/>
          </a:p>
        </p:txBody>
      </p:sp>
      <p:pic>
        <p:nvPicPr>
          <p:cNvPr id="5" name="Image 0" descr="preencoded.png">
            <a:extLst>
              <a:ext uri="{FF2B5EF4-FFF2-40B4-BE49-F238E27FC236}">
                <a16:creationId xmlns:a16="http://schemas.microsoft.com/office/drawing/2014/main" id="{F8E7DA2F-4EDF-1F0A-5DF9-5EB93CFC4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36576"/>
            <a:ext cx="1298448" cy="768096"/>
          </a:xfrm>
          <a:prstGeom prst="rect">
            <a:avLst/>
          </a:prstGeom>
        </p:spPr>
      </p:pic>
      <p:pic>
        <p:nvPicPr>
          <p:cNvPr id="6" name="Image 1" descr="preencoded.png">
            <a:extLst>
              <a:ext uri="{FF2B5EF4-FFF2-40B4-BE49-F238E27FC236}">
                <a16:creationId xmlns:a16="http://schemas.microsoft.com/office/drawing/2014/main" id="{0AA37B4A-6CD1-E455-3F02-8B02243008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6520" y="54864"/>
            <a:ext cx="1234440" cy="731520"/>
          </a:xfrm>
          <a:prstGeom prst="rect">
            <a:avLst/>
          </a:prstGeom>
        </p:spPr>
      </p:pic>
      <p:sp>
        <p:nvSpPr>
          <p:cNvPr id="8" name="Shape 4">
            <a:extLst>
              <a:ext uri="{FF2B5EF4-FFF2-40B4-BE49-F238E27FC236}">
                <a16:creationId xmlns:a16="http://schemas.microsoft.com/office/drawing/2014/main" id="{67924174-7AA1-A27A-B4DA-39752A1D9BB9}"/>
              </a:ext>
            </a:extLst>
          </p:cNvPr>
          <p:cNvSpPr/>
          <p:nvPr/>
        </p:nvSpPr>
        <p:spPr>
          <a:xfrm>
            <a:off x="0" y="4901184"/>
            <a:ext cx="9144000" cy="242316"/>
          </a:xfrm>
          <a:prstGeom prst="rect">
            <a:avLst/>
          </a:prstGeom>
          <a:solidFill>
            <a:srgbClr val="1A3F72"/>
          </a:solidFill>
          <a:ln w="12700">
            <a:solidFill>
              <a:srgbClr val="1A3F72"/>
            </a:solidFill>
            <a:prstDash val="solid"/>
          </a:ln>
        </p:spPr>
        <p:txBody>
          <a:bodyPr/>
          <a:lstStyle/>
          <a:p>
            <a:endParaRPr lang="it-IT" dirty="0"/>
          </a:p>
        </p:txBody>
      </p:sp>
      <p:sp>
        <p:nvSpPr>
          <p:cNvPr id="11" name="Shape 7">
            <a:extLst>
              <a:ext uri="{FF2B5EF4-FFF2-40B4-BE49-F238E27FC236}">
                <a16:creationId xmlns:a16="http://schemas.microsoft.com/office/drawing/2014/main" id="{B3B91D07-14E0-E860-8DEE-0BE010079ED4}"/>
              </a:ext>
            </a:extLst>
          </p:cNvPr>
          <p:cNvSpPr/>
          <p:nvPr/>
        </p:nvSpPr>
        <p:spPr>
          <a:xfrm>
            <a:off x="256032" y="1884482"/>
            <a:ext cx="4572000" cy="557784"/>
          </a:xfrm>
          <a:prstGeom prst="rect">
            <a:avLst/>
          </a:prstGeom>
          <a:solidFill>
            <a:srgbClr val="1A4D7A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2" name="Text 8">
            <a:extLst>
              <a:ext uri="{FF2B5EF4-FFF2-40B4-BE49-F238E27FC236}">
                <a16:creationId xmlns:a16="http://schemas.microsoft.com/office/drawing/2014/main" id="{0645A965-91ED-641D-1E2E-E8BB7F86C7EA}"/>
              </a:ext>
            </a:extLst>
          </p:cNvPr>
          <p:cNvSpPr/>
          <p:nvPr/>
        </p:nvSpPr>
        <p:spPr>
          <a:xfrm>
            <a:off x="384047" y="1902770"/>
            <a:ext cx="3834661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1) Strato </a:t>
            </a:r>
            <a:r>
              <a:rPr lang="en-US" sz="1150" b="1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superiore</a:t>
            </a:r>
            <a:r>
              <a:rPr lang="en-US" sz="115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</a:t>
            </a:r>
            <a:r>
              <a:rPr lang="en-US" sz="1150" b="1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all’inserto</a:t>
            </a:r>
            <a:r>
              <a:rPr lang="en-US" sz="115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</a:t>
            </a:r>
            <a:endParaRPr lang="en-US" sz="1150" dirty="0"/>
          </a:p>
        </p:txBody>
      </p:sp>
      <p:sp>
        <p:nvSpPr>
          <p:cNvPr id="13" name="Text 9">
            <a:extLst>
              <a:ext uri="{FF2B5EF4-FFF2-40B4-BE49-F238E27FC236}">
                <a16:creationId xmlns:a16="http://schemas.microsoft.com/office/drawing/2014/main" id="{B7DC7692-E53C-99BE-DD50-5C4DFAF554F8}"/>
              </a:ext>
            </a:extLst>
          </p:cNvPr>
          <p:cNvSpPr/>
          <p:nvPr/>
        </p:nvSpPr>
        <p:spPr>
          <a:xfrm>
            <a:off x="384048" y="2131370"/>
            <a:ext cx="429768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i="1" dirty="0" err="1">
                <a:solidFill>
                  <a:srgbClr val="C8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Parte</a:t>
            </a:r>
            <a:r>
              <a:rPr lang="en-US" sz="900" i="1" dirty="0">
                <a:solidFill>
                  <a:srgbClr val="C8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900" i="1" dirty="0" err="1">
                <a:solidFill>
                  <a:srgbClr val="C8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polimerica</a:t>
            </a:r>
            <a:r>
              <a:rPr lang="en-US" sz="900" i="1" dirty="0">
                <a:solidFill>
                  <a:srgbClr val="C8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membrana TPO o PVC-P</a:t>
            </a:r>
            <a:endParaRPr lang="en-US" sz="900" dirty="0"/>
          </a:p>
        </p:txBody>
      </p:sp>
      <p:sp>
        <p:nvSpPr>
          <p:cNvPr id="14" name="Shape 10">
            <a:extLst>
              <a:ext uri="{FF2B5EF4-FFF2-40B4-BE49-F238E27FC236}">
                <a16:creationId xmlns:a16="http://schemas.microsoft.com/office/drawing/2014/main" id="{C31827B7-5FC4-CBC4-9E4F-26BE3FF8AB08}"/>
              </a:ext>
            </a:extLst>
          </p:cNvPr>
          <p:cNvSpPr/>
          <p:nvPr/>
        </p:nvSpPr>
        <p:spPr>
          <a:xfrm>
            <a:off x="256032" y="2474684"/>
            <a:ext cx="4572000" cy="548640"/>
          </a:xfrm>
          <a:prstGeom prst="rect">
            <a:avLst/>
          </a:prstGeom>
          <a:solidFill>
            <a:srgbClr val="0E9EBD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5" name="Text 11">
            <a:extLst>
              <a:ext uri="{FF2B5EF4-FFF2-40B4-BE49-F238E27FC236}">
                <a16:creationId xmlns:a16="http://schemas.microsoft.com/office/drawing/2014/main" id="{73E22388-0AEA-5128-F534-D8FA8526B35A}"/>
              </a:ext>
            </a:extLst>
          </p:cNvPr>
          <p:cNvSpPr/>
          <p:nvPr/>
        </p:nvSpPr>
        <p:spPr>
          <a:xfrm>
            <a:off x="384048" y="2542293"/>
            <a:ext cx="429768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2) Inserto</a:t>
            </a:r>
            <a:endParaRPr lang="en-US" sz="1150" dirty="0"/>
          </a:p>
        </p:txBody>
      </p:sp>
      <p:sp>
        <p:nvSpPr>
          <p:cNvPr id="16" name="Text 12">
            <a:extLst>
              <a:ext uri="{FF2B5EF4-FFF2-40B4-BE49-F238E27FC236}">
                <a16:creationId xmlns:a16="http://schemas.microsoft.com/office/drawing/2014/main" id="{905EE95A-E490-B071-3922-9DDE2B47130B}"/>
              </a:ext>
            </a:extLst>
          </p:cNvPr>
          <p:cNvSpPr/>
          <p:nvPr/>
        </p:nvSpPr>
        <p:spPr>
          <a:xfrm>
            <a:off x="384047" y="2762719"/>
            <a:ext cx="429768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i="1" dirty="0">
                <a:solidFill>
                  <a:srgbClr val="C8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Rete </a:t>
            </a:r>
            <a:r>
              <a:rPr lang="en-US" sz="900" i="1" dirty="0" err="1">
                <a:solidFill>
                  <a:srgbClr val="C8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poliestere</a:t>
            </a:r>
            <a:r>
              <a:rPr lang="en-US" sz="900" i="1" dirty="0">
                <a:solidFill>
                  <a:srgbClr val="C8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(2a) , </a:t>
            </a:r>
            <a:r>
              <a:rPr lang="en-US" sz="900" i="1" dirty="0" err="1">
                <a:solidFill>
                  <a:srgbClr val="C8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velovetro</a:t>
            </a:r>
            <a:r>
              <a:rPr lang="en-US" sz="900" i="1" dirty="0">
                <a:solidFill>
                  <a:srgbClr val="C8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(2b), </a:t>
            </a:r>
            <a:r>
              <a:rPr lang="en-US" sz="900" i="1" dirty="0" err="1">
                <a:solidFill>
                  <a:srgbClr val="C8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biarmatura</a:t>
            </a:r>
            <a:r>
              <a:rPr lang="en-US" sz="900" i="1" dirty="0">
                <a:solidFill>
                  <a:srgbClr val="C8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(</a:t>
            </a:r>
            <a:r>
              <a:rPr lang="en-US" sz="900" i="1" dirty="0" err="1">
                <a:solidFill>
                  <a:srgbClr val="C8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velovetro</a:t>
            </a:r>
            <a:r>
              <a:rPr lang="en-US" sz="900" i="1" dirty="0">
                <a:solidFill>
                  <a:srgbClr val="C8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+ rete </a:t>
            </a:r>
            <a:r>
              <a:rPr lang="en-US" sz="900" i="1" dirty="0" err="1">
                <a:solidFill>
                  <a:srgbClr val="C8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poliestere</a:t>
            </a:r>
            <a:r>
              <a:rPr lang="en-US" sz="900" i="1" dirty="0">
                <a:solidFill>
                  <a:srgbClr val="C8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)</a:t>
            </a:r>
            <a:endParaRPr lang="en-US" sz="900" dirty="0"/>
          </a:p>
        </p:txBody>
      </p:sp>
      <p:sp>
        <p:nvSpPr>
          <p:cNvPr id="17" name="Shape 13">
            <a:extLst>
              <a:ext uri="{FF2B5EF4-FFF2-40B4-BE49-F238E27FC236}">
                <a16:creationId xmlns:a16="http://schemas.microsoft.com/office/drawing/2014/main" id="{096B1FA5-2A23-A675-7232-6664E6BCAAEF}"/>
              </a:ext>
            </a:extLst>
          </p:cNvPr>
          <p:cNvSpPr/>
          <p:nvPr/>
        </p:nvSpPr>
        <p:spPr>
          <a:xfrm>
            <a:off x="256032" y="3064886"/>
            <a:ext cx="4572000" cy="557784"/>
          </a:xfrm>
          <a:prstGeom prst="rect">
            <a:avLst/>
          </a:prstGeom>
          <a:solidFill>
            <a:srgbClr val="1A4D7A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it-IT" dirty="0"/>
          </a:p>
        </p:txBody>
      </p:sp>
      <p:sp>
        <p:nvSpPr>
          <p:cNvPr id="18" name="Text 14">
            <a:extLst>
              <a:ext uri="{FF2B5EF4-FFF2-40B4-BE49-F238E27FC236}">
                <a16:creationId xmlns:a16="http://schemas.microsoft.com/office/drawing/2014/main" id="{72CB7DDD-00C1-F098-C477-85399E83C602}"/>
              </a:ext>
            </a:extLst>
          </p:cNvPr>
          <p:cNvSpPr/>
          <p:nvPr/>
        </p:nvSpPr>
        <p:spPr>
          <a:xfrm>
            <a:off x="384048" y="3110882"/>
            <a:ext cx="256032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3) Strato </a:t>
            </a:r>
            <a:r>
              <a:rPr lang="en-US" sz="1150" b="1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inferiore</a:t>
            </a:r>
            <a:r>
              <a:rPr lang="en-US" sz="115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</a:t>
            </a:r>
            <a:r>
              <a:rPr lang="en-US" sz="1150" b="1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all’inserto</a:t>
            </a:r>
            <a:endParaRPr lang="en-US" sz="1150" dirty="0"/>
          </a:p>
        </p:txBody>
      </p:sp>
      <p:sp>
        <p:nvSpPr>
          <p:cNvPr id="19" name="Text 15">
            <a:extLst>
              <a:ext uri="{FF2B5EF4-FFF2-40B4-BE49-F238E27FC236}">
                <a16:creationId xmlns:a16="http://schemas.microsoft.com/office/drawing/2014/main" id="{5F1A7893-8141-F4E8-1CA5-557840614FD7}"/>
              </a:ext>
            </a:extLst>
          </p:cNvPr>
          <p:cNvSpPr/>
          <p:nvPr/>
        </p:nvSpPr>
        <p:spPr>
          <a:xfrm>
            <a:off x="384048" y="3339478"/>
            <a:ext cx="233837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i="1" dirty="0" err="1">
                <a:solidFill>
                  <a:srgbClr val="C8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Parte</a:t>
            </a:r>
            <a:r>
              <a:rPr lang="en-US" sz="900" i="1" dirty="0">
                <a:solidFill>
                  <a:srgbClr val="C8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900" i="1" dirty="0" err="1">
                <a:solidFill>
                  <a:srgbClr val="C8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polimerica</a:t>
            </a:r>
            <a:r>
              <a:rPr lang="en-US" sz="900" i="1" dirty="0">
                <a:solidFill>
                  <a:srgbClr val="C8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membrana TPO o PVC-P</a:t>
            </a:r>
            <a:endParaRPr lang="en-US" sz="900" dirty="0"/>
          </a:p>
        </p:txBody>
      </p:sp>
      <p:sp>
        <p:nvSpPr>
          <p:cNvPr id="20" name="Shape 16">
            <a:extLst>
              <a:ext uri="{FF2B5EF4-FFF2-40B4-BE49-F238E27FC236}">
                <a16:creationId xmlns:a16="http://schemas.microsoft.com/office/drawing/2014/main" id="{AC8E2BF2-9D1F-FA12-D8BB-1501B2BFEA83}"/>
              </a:ext>
            </a:extLst>
          </p:cNvPr>
          <p:cNvSpPr/>
          <p:nvPr/>
        </p:nvSpPr>
        <p:spPr>
          <a:xfrm>
            <a:off x="256032" y="3655088"/>
            <a:ext cx="4572000" cy="548640"/>
          </a:xfrm>
          <a:prstGeom prst="rect">
            <a:avLst/>
          </a:prstGeom>
          <a:solidFill>
            <a:srgbClr val="0E9EBD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24" name="Text 20">
            <a:extLst>
              <a:ext uri="{FF2B5EF4-FFF2-40B4-BE49-F238E27FC236}">
                <a16:creationId xmlns:a16="http://schemas.microsoft.com/office/drawing/2014/main" id="{52B117A8-0CD9-27C9-486B-B97C3F576C10}"/>
              </a:ext>
            </a:extLst>
          </p:cNvPr>
          <p:cNvSpPr/>
          <p:nvPr/>
        </p:nvSpPr>
        <p:spPr>
          <a:xfrm>
            <a:off x="384047" y="3695131"/>
            <a:ext cx="3598303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4) </a:t>
            </a:r>
            <a:r>
              <a:rPr lang="en-US" sz="1150" b="1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Finitura</a:t>
            </a:r>
            <a:r>
              <a:rPr lang="en-US" sz="115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</a:t>
            </a:r>
            <a:r>
              <a:rPr lang="en-US" sz="1150" b="1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inferiore</a:t>
            </a:r>
            <a:endParaRPr lang="en-US" sz="1150" dirty="0"/>
          </a:p>
        </p:txBody>
      </p:sp>
      <p:sp>
        <p:nvSpPr>
          <p:cNvPr id="25" name="Text 21">
            <a:extLst>
              <a:ext uri="{FF2B5EF4-FFF2-40B4-BE49-F238E27FC236}">
                <a16:creationId xmlns:a16="http://schemas.microsoft.com/office/drawing/2014/main" id="{32B6C417-956D-A582-D076-FBFB1D62E45E}"/>
              </a:ext>
            </a:extLst>
          </p:cNvPr>
          <p:cNvSpPr/>
          <p:nvPr/>
        </p:nvSpPr>
        <p:spPr>
          <a:xfrm>
            <a:off x="402336" y="3939544"/>
            <a:ext cx="429768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i="1" dirty="0" err="1">
                <a:solidFill>
                  <a:srgbClr val="C8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Geotessile</a:t>
            </a:r>
            <a:r>
              <a:rPr lang="en-US" sz="900" i="1" dirty="0">
                <a:solidFill>
                  <a:srgbClr val="C8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, </a:t>
            </a:r>
            <a:r>
              <a:rPr lang="en-US" sz="900" i="1" dirty="0" err="1">
                <a:solidFill>
                  <a:srgbClr val="C8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geotessile</a:t>
            </a:r>
            <a:r>
              <a:rPr lang="en-US" sz="900" i="1" dirty="0">
                <a:solidFill>
                  <a:srgbClr val="C8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900" i="1" dirty="0" err="1">
                <a:solidFill>
                  <a:srgbClr val="C8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adesivizzato</a:t>
            </a:r>
            <a:r>
              <a:rPr lang="en-US" sz="900" i="1" dirty="0">
                <a:solidFill>
                  <a:srgbClr val="C8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900" i="1" dirty="0" err="1">
                <a:solidFill>
                  <a:srgbClr val="C8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etc</a:t>
            </a:r>
            <a:r>
              <a:rPr lang="en-US" sz="900" i="1" dirty="0">
                <a:solidFill>
                  <a:srgbClr val="C8E8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…</a:t>
            </a:r>
            <a:endParaRPr lang="en-US" sz="900" dirty="0"/>
          </a:p>
        </p:txBody>
      </p:sp>
      <p:sp>
        <p:nvSpPr>
          <p:cNvPr id="26" name="Shape 22">
            <a:extLst>
              <a:ext uri="{FF2B5EF4-FFF2-40B4-BE49-F238E27FC236}">
                <a16:creationId xmlns:a16="http://schemas.microsoft.com/office/drawing/2014/main" id="{31645CE1-BB65-EB58-932E-8C46C7AE7555}"/>
              </a:ext>
            </a:extLst>
          </p:cNvPr>
          <p:cNvSpPr/>
          <p:nvPr/>
        </p:nvSpPr>
        <p:spPr>
          <a:xfrm>
            <a:off x="246910" y="4280210"/>
            <a:ext cx="4572000" cy="292608"/>
          </a:xfrm>
          <a:prstGeom prst="roundRect">
            <a:avLst>
              <a:gd name="adj" fmla="val 25000"/>
            </a:avLst>
          </a:prstGeom>
          <a:solidFill>
            <a:srgbClr val="1A4D7A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27" name="Text 23">
            <a:extLst>
              <a:ext uri="{FF2B5EF4-FFF2-40B4-BE49-F238E27FC236}">
                <a16:creationId xmlns:a16="http://schemas.microsoft.com/office/drawing/2014/main" id="{FFB850BE-FF32-4909-EBFF-48FF4B689089}"/>
              </a:ext>
            </a:extLst>
          </p:cNvPr>
          <p:cNvSpPr/>
          <p:nvPr/>
        </p:nvSpPr>
        <p:spPr>
          <a:xfrm>
            <a:off x="170378" y="4280210"/>
            <a:ext cx="45720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Spessori commerciali: 1,5 mm · 2,0</a:t>
            </a:r>
            <a:endParaRPr lang="en-US" sz="1000" dirty="0"/>
          </a:p>
        </p:txBody>
      </p:sp>
      <p:sp>
        <p:nvSpPr>
          <p:cNvPr id="32" name="Shape 27">
            <a:extLst>
              <a:ext uri="{FF2B5EF4-FFF2-40B4-BE49-F238E27FC236}">
                <a16:creationId xmlns:a16="http://schemas.microsoft.com/office/drawing/2014/main" id="{2AACED39-DFAA-BA48-2233-8BC824667369}"/>
              </a:ext>
            </a:extLst>
          </p:cNvPr>
          <p:cNvSpPr/>
          <p:nvPr/>
        </p:nvSpPr>
        <p:spPr>
          <a:xfrm>
            <a:off x="5206294" y="3913632"/>
            <a:ext cx="877824" cy="960120"/>
          </a:xfrm>
          <a:prstGeom prst="roundRect">
            <a:avLst>
              <a:gd name="adj" fmla="val 8333"/>
            </a:avLst>
          </a:prstGeom>
          <a:solidFill>
            <a:srgbClr val="E8F6FB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33" name="Text 28">
            <a:extLst>
              <a:ext uri="{FF2B5EF4-FFF2-40B4-BE49-F238E27FC236}">
                <a16:creationId xmlns:a16="http://schemas.microsoft.com/office/drawing/2014/main" id="{C44D1A83-33E2-6EA9-6047-C859021DBE49}"/>
              </a:ext>
            </a:extLst>
          </p:cNvPr>
          <p:cNvSpPr/>
          <p:nvPr/>
        </p:nvSpPr>
        <p:spPr>
          <a:xfrm>
            <a:off x="5206294" y="3941064"/>
            <a:ext cx="877824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0E9EBD"/>
                </a:solidFill>
              </a:rPr>
              <a:t>✔</a:t>
            </a:r>
            <a:endParaRPr lang="en-US" sz="1400" dirty="0"/>
          </a:p>
        </p:txBody>
      </p:sp>
      <p:sp>
        <p:nvSpPr>
          <p:cNvPr id="34" name="Text 29">
            <a:extLst>
              <a:ext uri="{FF2B5EF4-FFF2-40B4-BE49-F238E27FC236}">
                <a16:creationId xmlns:a16="http://schemas.microsoft.com/office/drawing/2014/main" id="{5BAD6A83-EAC5-BC16-C234-A72D94CB0C8F}"/>
              </a:ext>
            </a:extLst>
          </p:cNvPr>
          <p:cNvSpPr/>
          <p:nvPr/>
        </p:nvSpPr>
        <p:spPr>
          <a:xfrm>
            <a:off x="5132865" y="4167724"/>
            <a:ext cx="1028561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Impermeabilità</a:t>
            </a:r>
            <a:endParaRPr lang="en-US" sz="900" dirty="0"/>
          </a:p>
        </p:txBody>
      </p:sp>
      <p:sp>
        <p:nvSpPr>
          <p:cNvPr id="35" name="Text 30">
            <a:extLst>
              <a:ext uri="{FF2B5EF4-FFF2-40B4-BE49-F238E27FC236}">
                <a16:creationId xmlns:a16="http://schemas.microsoft.com/office/drawing/2014/main" id="{56B47AAB-95AA-903B-1905-BD98FF4229B0}"/>
              </a:ext>
            </a:extLst>
          </p:cNvPr>
          <p:cNvSpPr/>
          <p:nvPr/>
        </p:nvSpPr>
        <p:spPr>
          <a:xfrm>
            <a:off x="5150779" y="4434840"/>
            <a:ext cx="9144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5B7F9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EN 1928 · 10 kPa</a:t>
            </a:r>
            <a:endParaRPr lang="en-US" sz="800" dirty="0"/>
          </a:p>
        </p:txBody>
      </p:sp>
      <p:sp>
        <p:nvSpPr>
          <p:cNvPr id="36" name="Shape 31">
            <a:extLst>
              <a:ext uri="{FF2B5EF4-FFF2-40B4-BE49-F238E27FC236}">
                <a16:creationId xmlns:a16="http://schemas.microsoft.com/office/drawing/2014/main" id="{3DB0FBBC-D3A0-CE0D-B86E-AE9A9F0B9D39}"/>
              </a:ext>
            </a:extLst>
          </p:cNvPr>
          <p:cNvSpPr/>
          <p:nvPr/>
        </p:nvSpPr>
        <p:spPr>
          <a:xfrm>
            <a:off x="6157270" y="3913632"/>
            <a:ext cx="877824" cy="960120"/>
          </a:xfrm>
          <a:prstGeom prst="roundRect">
            <a:avLst>
              <a:gd name="adj" fmla="val 8333"/>
            </a:avLst>
          </a:prstGeom>
          <a:solidFill>
            <a:srgbClr val="E8F6FB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37" name="Text 32">
            <a:extLst>
              <a:ext uri="{FF2B5EF4-FFF2-40B4-BE49-F238E27FC236}">
                <a16:creationId xmlns:a16="http://schemas.microsoft.com/office/drawing/2014/main" id="{6A692C87-B3D8-A243-3123-8A10862850C0}"/>
              </a:ext>
            </a:extLst>
          </p:cNvPr>
          <p:cNvSpPr/>
          <p:nvPr/>
        </p:nvSpPr>
        <p:spPr>
          <a:xfrm>
            <a:off x="6157270" y="3941064"/>
            <a:ext cx="877824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0E9EBD"/>
                </a:solidFill>
              </a:rPr>
              <a:t>✔</a:t>
            </a:r>
            <a:endParaRPr lang="en-US" sz="1400" dirty="0"/>
          </a:p>
        </p:txBody>
      </p:sp>
      <p:sp>
        <p:nvSpPr>
          <p:cNvPr id="38" name="Text 33">
            <a:extLst>
              <a:ext uri="{FF2B5EF4-FFF2-40B4-BE49-F238E27FC236}">
                <a16:creationId xmlns:a16="http://schemas.microsoft.com/office/drawing/2014/main" id="{EBD2A53C-5EC9-DB6F-FAA5-234B17CE8C92}"/>
              </a:ext>
            </a:extLst>
          </p:cNvPr>
          <p:cNvSpPr/>
          <p:nvPr/>
        </p:nvSpPr>
        <p:spPr>
          <a:xfrm>
            <a:off x="6193846" y="4233672"/>
            <a:ext cx="804672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Durabilità</a:t>
            </a:r>
            <a:endParaRPr lang="en-US" sz="900" dirty="0"/>
          </a:p>
        </p:txBody>
      </p:sp>
      <p:sp>
        <p:nvSpPr>
          <p:cNvPr id="39" name="Text 34">
            <a:extLst>
              <a:ext uri="{FF2B5EF4-FFF2-40B4-BE49-F238E27FC236}">
                <a16:creationId xmlns:a16="http://schemas.microsoft.com/office/drawing/2014/main" id="{08586179-AE6C-EC67-C06D-0682056AB612}"/>
              </a:ext>
            </a:extLst>
          </p:cNvPr>
          <p:cNvSpPr/>
          <p:nvPr/>
        </p:nvSpPr>
        <p:spPr>
          <a:xfrm>
            <a:off x="6193846" y="4544568"/>
            <a:ext cx="804672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5B7F9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EN 1296 · EN 1297</a:t>
            </a:r>
            <a:endParaRPr lang="en-US" sz="800" dirty="0"/>
          </a:p>
        </p:txBody>
      </p:sp>
      <p:sp>
        <p:nvSpPr>
          <p:cNvPr id="40" name="Shape 35">
            <a:extLst>
              <a:ext uri="{FF2B5EF4-FFF2-40B4-BE49-F238E27FC236}">
                <a16:creationId xmlns:a16="http://schemas.microsoft.com/office/drawing/2014/main" id="{701BA7F4-82A3-CAD7-6CDF-87B4A44BA1D5}"/>
              </a:ext>
            </a:extLst>
          </p:cNvPr>
          <p:cNvSpPr/>
          <p:nvPr/>
        </p:nvSpPr>
        <p:spPr>
          <a:xfrm>
            <a:off x="7108246" y="3913632"/>
            <a:ext cx="877824" cy="960120"/>
          </a:xfrm>
          <a:prstGeom prst="roundRect">
            <a:avLst>
              <a:gd name="adj" fmla="val 8333"/>
            </a:avLst>
          </a:prstGeom>
          <a:solidFill>
            <a:srgbClr val="E8F6FB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41" name="Text 36">
            <a:extLst>
              <a:ext uri="{FF2B5EF4-FFF2-40B4-BE49-F238E27FC236}">
                <a16:creationId xmlns:a16="http://schemas.microsoft.com/office/drawing/2014/main" id="{1E6EE38E-D6C9-054B-ECA3-1A24050CFBAE}"/>
              </a:ext>
            </a:extLst>
          </p:cNvPr>
          <p:cNvSpPr/>
          <p:nvPr/>
        </p:nvSpPr>
        <p:spPr>
          <a:xfrm>
            <a:off x="7108246" y="3941064"/>
            <a:ext cx="877824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0E9EBD"/>
                </a:solidFill>
              </a:rPr>
              <a:t>✔</a:t>
            </a:r>
            <a:endParaRPr lang="en-US" sz="1400" dirty="0"/>
          </a:p>
        </p:txBody>
      </p:sp>
      <p:sp>
        <p:nvSpPr>
          <p:cNvPr id="42" name="Text 37">
            <a:extLst>
              <a:ext uri="{FF2B5EF4-FFF2-40B4-BE49-F238E27FC236}">
                <a16:creationId xmlns:a16="http://schemas.microsoft.com/office/drawing/2014/main" id="{7DAB7635-8C22-CC84-BBDE-31B360CA6A2E}"/>
              </a:ext>
            </a:extLst>
          </p:cNvPr>
          <p:cNvSpPr/>
          <p:nvPr/>
        </p:nvSpPr>
        <p:spPr>
          <a:xfrm>
            <a:off x="7144822" y="4233672"/>
            <a:ext cx="804672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Resist. meccanica</a:t>
            </a:r>
            <a:endParaRPr lang="en-US" sz="900" dirty="0"/>
          </a:p>
        </p:txBody>
      </p:sp>
      <p:sp>
        <p:nvSpPr>
          <p:cNvPr id="43" name="Text 38">
            <a:extLst>
              <a:ext uri="{FF2B5EF4-FFF2-40B4-BE49-F238E27FC236}">
                <a16:creationId xmlns:a16="http://schemas.microsoft.com/office/drawing/2014/main" id="{7DE984D6-0416-2CFA-D584-460B10500916}"/>
              </a:ext>
            </a:extLst>
          </p:cNvPr>
          <p:cNvSpPr/>
          <p:nvPr/>
        </p:nvSpPr>
        <p:spPr>
          <a:xfrm>
            <a:off x="7144822" y="4544568"/>
            <a:ext cx="804672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5B7F9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Trazione · Lacerazione</a:t>
            </a:r>
            <a:endParaRPr lang="en-US" sz="800" dirty="0"/>
          </a:p>
        </p:txBody>
      </p:sp>
      <p:sp>
        <p:nvSpPr>
          <p:cNvPr id="44" name="Shape 39">
            <a:extLst>
              <a:ext uri="{FF2B5EF4-FFF2-40B4-BE49-F238E27FC236}">
                <a16:creationId xmlns:a16="http://schemas.microsoft.com/office/drawing/2014/main" id="{DEBBDCDF-244D-11EA-8342-DC25CF94AF86}"/>
              </a:ext>
            </a:extLst>
          </p:cNvPr>
          <p:cNvSpPr/>
          <p:nvPr/>
        </p:nvSpPr>
        <p:spPr>
          <a:xfrm>
            <a:off x="8059222" y="3913632"/>
            <a:ext cx="877824" cy="960120"/>
          </a:xfrm>
          <a:prstGeom prst="roundRect">
            <a:avLst>
              <a:gd name="adj" fmla="val 8333"/>
            </a:avLst>
          </a:prstGeom>
          <a:solidFill>
            <a:srgbClr val="E8F6FB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45" name="Text 40">
            <a:extLst>
              <a:ext uri="{FF2B5EF4-FFF2-40B4-BE49-F238E27FC236}">
                <a16:creationId xmlns:a16="http://schemas.microsoft.com/office/drawing/2014/main" id="{43432208-125F-6BA1-2054-538297C13966}"/>
              </a:ext>
            </a:extLst>
          </p:cNvPr>
          <p:cNvSpPr/>
          <p:nvPr/>
        </p:nvSpPr>
        <p:spPr>
          <a:xfrm>
            <a:off x="8059222" y="3941064"/>
            <a:ext cx="877824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0E9EBD"/>
                </a:solidFill>
              </a:rPr>
              <a:t>✔</a:t>
            </a:r>
            <a:endParaRPr lang="en-US" sz="1400" dirty="0"/>
          </a:p>
        </p:txBody>
      </p:sp>
      <p:sp>
        <p:nvSpPr>
          <p:cNvPr id="46" name="Text 41">
            <a:extLst>
              <a:ext uri="{FF2B5EF4-FFF2-40B4-BE49-F238E27FC236}">
                <a16:creationId xmlns:a16="http://schemas.microsoft.com/office/drawing/2014/main" id="{486C5916-976E-5344-9A23-9C3852BAEA7B}"/>
              </a:ext>
            </a:extLst>
          </p:cNvPr>
          <p:cNvSpPr/>
          <p:nvPr/>
        </p:nvSpPr>
        <p:spPr>
          <a:xfrm>
            <a:off x="8059222" y="4360025"/>
            <a:ext cx="9144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00" b="1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Flessibilità</a:t>
            </a:r>
            <a:r>
              <a:rPr lang="en-US" sz="9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alle </a:t>
            </a:r>
            <a:r>
              <a:rPr lang="en-US" sz="900" b="1" dirty="0" err="1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basse</a:t>
            </a:r>
            <a:r>
              <a:rPr lang="en-US" sz="9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temperature</a:t>
            </a:r>
            <a:endParaRPr lang="en-US" sz="900" dirty="0"/>
          </a:p>
        </p:txBody>
      </p:sp>
      <p:pic>
        <p:nvPicPr>
          <p:cNvPr id="9" name="Picture 20" descr="FLAG 103752">
            <a:extLst>
              <a:ext uri="{FF2B5EF4-FFF2-40B4-BE49-F238E27FC236}">
                <a16:creationId xmlns:a16="http://schemas.microsoft.com/office/drawing/2014/main" id="{A0ACB10A-7451-2E31-B375-17F207CAE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649" y="2419965"/>
            <a:ext cx="1900652" cy="1264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ttangolo 27">
            <a:extLst>
              <a:ext uri="{FF2B5EF4-FFF2-40B4-BE49-F238E27FC236}">
                <a16:creationId xmlns:a16="http://schemas.microsoft.com/office/drawing/2014/main" id="{2B0FF87B-EB17-A3AE-5013-2860A876A386}"/>
              </a:ext>
            </a:extLst>
          </p:cNvPr>
          <p:cNvSpPr/>
          <p:nvPr/>
        </p:nvSpPr>
        <p:spPr>
          <a:xfrm>
            <a:off x="5503229" y="1096698"/>
            <a:ext cx="3276600" cy="274638"/>
          </a:xfrm>
          <a:prstGeom prst="rect">
            <a:avLst/>
          </a:prstGeom>
          <a:solidFill>
            <a:schemeClr val="bg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0BCB0CAB-EE70-8B1F-EC46-DE0EF9C7DFA6}"/>
              </a:ext>
            </a:extLst>
          </p:cNvPr>
          <p:cNvSpPr/>
          <p:nvPr/>
        </p:nvSpPr>
        <p:spPr>
          <a:xfrm>
            <a:off x="5527167" y="1751165"/>
            <a:ext cx="3276600" cy="27669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5BD446C1-3F57-3B88-9D15-FAA5B8C1F1DE}"/>
              </a:ext>
            </a:extLst>
          </p:cNvPr>
          <p:cNvSpPr/>
          <p:nvPr/>
        </p:nvSpPr>
        <p:spPr>
          <a:xfrm>
            <a:off x="5539741" y="1487893"/>
            <a:ext cx="3276600" cy="4603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7" name="Ovale 46">
            <a:extLst>
              <a:ext uri="{FF2B5EF4-FFF2-40B4-BE49-F238E27FC236}">
                <a16:creationId xmlns:a16="http://schemas.microsoft.com/office/drawing/2014/main" id="{1EE9B7FE-9440-6C56-4601-2CC2ACBBB8C5}"/>
              </a:ext>
            </a:extLst>
          </p:cNvPr>
          <p:cNvSpPr/>
          <p:nvPr/>
        </p:nvSpPr>
        <p:spPr>
          <a:xfrm>
            <a:off x="6116004" y="1400579"/>
            <a:ext cx="215900" cy="2159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8" name="Ovale 47">
            <a:extLst>
              <a:ext uri="{FF2B5EF4-FFF2-40B4-BE49-F238E27FC236}">
                <a16:creationId xmlns:a16="http://schemas.microsoft.com/office/drawing/2014/main" id="{80DA9E10-F282-5287-7EC4-805DC2EF18AE}"/>
              </a:ext>
            </a:extLst>
          </p:cNvPr>
          <p:cNvSpPr/>
          <p:nvPr/>
        </p:nvSpPr>
        <p:spPr>
          <a:xfrm>
            <a:off x="5617530" y="1400579"/>
            <a:ext cx="217487" cy="2159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9" name="Ovale 48">
            <a:extLst>
              <a:ext uri="{FF2B5EF4-FFF2-40B4-BE49-F238E27FC236}">
                <a16:creationId xmlns:a16="http://schemas.microsoft.com/office/drawing/2014/main" id="{6374CDF6-4645-0DE9-B41B-86E807CD920F}"/>
              </a:ext>
            </a:extLst>
          </p:cNvPr>
          <p:cNvSpPr/>
          <p:nvPr/>
        </p:nvSpPr>
        <p:spPr>
          <a:xfrm>
            <a:off x="6620830" y="1403754"/>
            <a:ext cx="217487" cy="2159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54" name="Ovale 53">
            <a:extLst>
              <a:ext uri="{FF2B5EF4-FFF2-40B4-BE49-F238E27FC236}">
                <a16:creationId xmlns:a16="http://schemas.microsoft.com/office/drawing/2014/main" id="{C3FB52A6-ECE1-AEF7-B813-3AB7CBC47E3B}"/>
              </a:ext>
            </a:extLst>
          </p:cNvPr>
          <p:cNvSpPr/>
          <p:nvPr/>
        </p:nvSpPr>
        <p:spPr>
          <a:xfrm>
            <a:off x="7092316" y="1403754"/>
            <a:ext cx="215900" cy="2159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56" name="Ovale 55">
            <a:extLst>
              <a:ext uri="{FF2B5EF4-FFF2-40B4-BE49-F238E27FC236}">
                <a16:creationId xmlns:a16="http://schemas.microsoft.com/office/drawing/2014/main" id="{8F46E215-47F2-C758-A8E7-5CD08AF4333D}"/>
              </a:ext>
            </a:extLst>
          </p:cNvPr>
          <p:cNvSpPr/>
          <p:nvPr/>
        </p:nvSpPr>
        <p:spPr>
          <a:xfrm>
            <a:off x="7536816" y="1403754"/>
            <a:ext cx="217488" cy="2159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59" name="Ovale 58">
            <a:extLst>
              <a:ext uri="{FF2B5EF4-FFF2-40B4-BE49-F238E27FC236}">
                <a16:creationId xmlns:a16="http://schemas.microsoft.com/office/drawing/2014/main" id="{90E447AD-6BC7-F3BA-3B81-83EA2ADB4442}"/>
              </a:ext>
            </a:extLst>
          </p:cNvPr>
          <p:cNvSpPr/>
          <p:nvPr/>
        </p:nvSpPr>
        <p:spPr>
          <a:xfrm>
            <a:off x="8035291" y="1403754"/>
            <a:ext cx="215900" cy="2159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60" name="Ovale 59">
            <a:extLst>
              <a:ext uri="{FF2B5EF4-FFF2-40B4-BE49-F238E27FC236}">
                <a16:creationId xmlns:a16="http://schemas.microsoft.com/office/drawing/2014/main" id="{1E1C98C0-8667-1757-29A0-85CD66C36429}"/>
              </a:ext>
            </a:extLst>
          </p:cNvPr>
          <p:cNvSpPr/>
          <p:nvPr/>
        </p:nvSpPr>
        <p:spPr>
          <a:xfrm>
            <a:off x="8563929" y="1403754"/>
            <a:ext cx="215900" cy="2159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61" name="Rettangolo 60">
            <a:extLst>
              <a:ext uri="{FF2B5EF4-FFF2-40B4-BE49-F238E27FC236}">
                <a16:creationId xmlns:a16="http://schemas.microsoft.com/office/drawing/2014/main" id="{FDF6FDA1-9496-1621-03B8-F364714024CD}"/>
              </a:ext>
            </a:extLst>
          </p:cNvPr>
          <p:cNvSpPr/>
          <p:nvPr/>
        </p:nvSpPr>
        <p:spPr>
          <a:xfrm>
            <a:off x="5527167" y="1627739"/>
            <a:ext cx="3276600" cy="6508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62" name="Decisione 61">
            <a:extLst>
              <a:ext uri="{FF2B5EF4-FFF2-40B4-BE49-F238E27FC236}">
                <a16:creationId xmlns:a16="http://schemas.microsoft.com/office/drawing/2014/main" id="{FE350DB3-4893-7EB7-DE7B-68013330ED7F}"/>
              </a:ext>
            </a:extLst>
          </p:cNvPr>
          <p:cNvSpPr/>
          <p:nvPr/>
        </p:nvSpPr>
        <p:spPr>
          <a:xfrm>
            <a:off x="5539741" y="2041134"/>
            <a:ext cx="554038" cy="298450"/>
          </a:xfrm>
          <a:prstGeom prst="flowChartDecision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63" name="Decisione 62">
            <a:extLst>
              <a:ext uri="{FF2B5EF4-FFF2-40B4-BE49-F238E27FC236}">
                <a16:creationId xmlns:a16="http://schemas.microsoft.com/office/drawing/2014/main" id="{99E73EF4-17E7-0F5C-B49B-062D1211B8E5}"/>
              </a:ext>
            </a:extLst>
          </p:cNvPr>
          <p:cNvSpPr/>
          <p:nvPr/>
        </p:nvSpPr>
        <p:spPr>
          <a:xfrm>
            <a:off x="6063616" y="2036371"/>
            <a:ext cx="554038" cy="300038"/>
          </a:xfrm>
          <a:prstGeom prst="flowChartDecision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64" name="Decisione 63">
            <a:extLst>
              <a:ext uri="{FF2B5EF4-FFF2-40B4-BE49-F238E27FC236}">
                <a16:creationId xmlns:a16="http://schemas.microsoft.com/office/drawing/2014/main" id="{03D8FFBD-B75C-4B5D-301E-23FF74355F2A}"/>
              </a:ext>
            </a:extLst>
          </p:cNvPr>
          <p:cNvSpPr/>
          <p:nvPr/>
        </p:nvSpPr>
        <p:spPr>
          <a:xfrm>
            <a:off x="6639879" y="2047484"/>
            <a:ext cx="552450" cy="298450"/>
          </a:xfrm>
          <a:prstGeom prst="flowChartDecision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65" name="Decisione 64">
            <a:extLst>
              <a:ext uri="{FF2B5EF4-FFF2-40B4-BE49-F238E27FC236}">
                <a16:creationId xmlns:a16="http://schemas.microsoft.com/office/drawing/2014/main" id="{9488A51B-D2E3-D4CF-237F-CFEB9548617D}"/>
              </a:ext>
            </a:extLst>
          </p:cNvPr>
          <p:cNvSpPr/>
          <p:nvPr/>
        </p:nvSpPr>
        <p:spPr>
          <a:xfrm>
            <a:off x="7163754" y="2044309"/>
            <a:ext cx="552450" cy="298450"/>
          </a:xfrm>
          <a:prstGeom prst="flowChartDecision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66" name="Decisione 65">
            <a:extLst>
              <a:ext uri="{FF2B5EF4-FFF2-40B4-BE49-F238E27FC236}">
                <a16:creationId xmlns:a16="http://schemas.microsoft.com/office/drawing/2014/main" id="{86AD0ECD-0457-FFD5-2566-A28A8777ECD2}"/>
              </a:ext>
            </a:extLst>
          </p:cNvPr>
          <p:cNvSpPr/>
          <p:nvPr/>
        </p:nvSpPr>
        <p:spPr>
          <a:xfrm>
            <a:off x="7716205" y="2044310"/>
            <a:ext cx="554037" cy="300037"/>
          </a:xfrm>
          <a:prstGeom prst="flowChartDecision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67" name="Decisione 66">
            <a:extLst>
              <a:ext uri="{FF2B5EF4-FFF2-40B4-BE49-F238E27FC236}">
                <a16:creationId xmlns:a16="http://schemas.microsoft.com/office/drawing/2014/main" id="{686CE372-8E39-0DC5-A8D4-7DCF2307427E}"/>
              </a:ext>
            </a:extLst>
          </p:cNvPr>
          <p:cNvSpPr/>
          <p:nvPr/>
        </p:nvSpPr>
        <p:spPr>
          <a:xfrm>
            <a:off x="8240080" y="2041134"/>
            <a:ext cx="554037" cy="298450"/>
          </a:xfrm>
          <a:prstGeom prst="flowChartDecision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68" name="Rettangolo 67">
            <a:extLst>
              <a:ext uri="{FF2B5EF4-FFF2-40B4-BE49-F238E27FC236}">
                <a16:creationId xmlns:a16="http://schemas.microsoft.com/office/drawing/2014/main" id="{F532C97F-CAD5-03E5-9C3D-B325B51131F8}"/>
              </a:ext>
            </a:extLst>
          </p:cNvPr>
          <p:cNvSpPr/>
          <p:nvPr/>
        </p:nvSpPr>
        <p:spPr>
          <a:xfrm>
            <a:off x="5539741" y="2047484"/>
            <a:ext cx="3276600" cy="30321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sp>
        <p:nvSpPr>
          <p:cNvPr id="80" name="Parentesi graffa chiusa 79">
            <a:extLst>
              <a:ext uri="{FF2B5EF4-FFF2-40B4-BE49-F238E27FC236}">
                <a16:creationId xmlns:a16="http://schemas.microsoft.com/office/drawing/2014/main" id="{0DBB01FC-30F3-443C-F23B-80638B88745D}"/>
              </a:ext>
            </a:extLst>
          </p:cNvPr>
          <p:cNvSpPr/>
          <p:nvPr/>
        </p:nvSpPr>
        <p:spPr>
          <a:xfrm>
            <a:off x="9927701" y="3154275"/>
            <a:ext cx="323850" cy="796925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81" name="CasellaDiTesto 80">
            <a:extLst>
              <a:ext uri="{FF2B5EF4-FFF2-40B4-BE49-F238E27FC236}">
                <a16:creationId xmlns:a16="http://schemas.microsoft.com/office/drawing/2014/main" id="{EB84F140-2DAF-D58C-51B9-92ABB680E1C2}"/>
              </a:ext>
            </a:extLst>
          </p:cNvPr>
          <p:cNvSpPr txBox="1"/>
          <p:nvPr/>
        </p:nvSpPr>
        <p:spPr>
          <a:xfrm>
            <a:off x="5214493" y="1090490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/>
              <a:t>1</a:t>
            </a:r>
          </a:p>
        </p:txBody>
      </p:sp>
      <p:sp>
        <p:nvSpPr>
          <p:cNvPr id="82" name="CasellaDiTesto 81">
            <a:extLst>
              <a:ext uri="{FF2B5EF4-FFF2-40B4-BE49-F238E27FC236}">
                <a16:creationId xmlns:a16="http://schemas.microsoft.com/office/drawing/2014/main" id="{C549E2B8-1A20-7574-0BE4-6334308F3A55}"/>
              </a:ext>
            </a:extLst>
          </p:cNvPr>
          <p:cNvSpPr txBox="1"/>
          <p:nvPr/>
        </p:nvSpPr>
        <p:spPr>
          <a:xfrm>
            <a:off x="5175539" y="1311877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/>
              <a:t>2a</a:t>
            </a:r>
          </a:p>
        </p:txBody>
      </p:sp>
      <p:sp>
        <p:nvSpPr>
          <p:cNvPr id="83" name="CasellaDiTesto 82">
            <a:extLst>
              <a:ext uri="{FF2B5EF4-FFF2-40B4-BE49-F238E27FC236}">
                <a16:creationId xmlns:a16="http://schemas.microsoft.com/office/drawing/2014/main" id="{B966B356-C220-88A7-1675-B532A50323E3}"/>
              </a:ext>
            </a:extLst>
          </p:cNvPr>
          <p:cNvSpPr txBox="1"/>
          <p:nvPr/>
        </p:nvSpPr>
        <p:spPr>
          <a:xfrm>
            <a:off x="5177422" y="1486018"/>
            <a:ext cx="372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/>
              <a:t>2b</a:t>
            </a:r>
          </a:p>
        </p:txBody>
      </p:sp>
      <p:sp>
        <p:nvSpPr>
          <p:cNvPr id="84" name="CasellaDiTesto 83">
            <a:extLst>
              <a:ext uri="{FF2B5EF4-FFF2-40B4-BE49-F238E27FC236}">
                <a16:creationId xmlns:a16="http://schemas.microsoft.com/office/drawing/2014/main" id="{2B133355-8372-0096-2331-2E69867B4C12}"/>
              </a:ext>
            </a:extLst>
          </p:cNvPr>
          <p:cNvSpPr txBox="1"/>
          <p:nvPr/>
        </p:nvSpPr>
        <p:spPr>
          <a:xfrm>
            <a:off x="5227191" y="1713425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/>
              <a:t>3</a:t>
            </a:r>
          </a:p>
        </p:txBody>
      </p:sp>
      <p:sp>
        <p:nvSpPr>
          <p:cNvPr id="85" name="CasellaDiTesto 84">
            <a:extLst>
              <a:ext uri="{FF2B5EF4-FFF2-40B4-BE49-F238E27FC236}">
                <a16:creationId xmlns:a16="http://schemas.microsoft.com/office/drawing/2014/main" id="{11AFB079-14F2-AFCC-A0CB-38B76D933AC7}"/>
              </a:ext>
            </a:extLst>
          </p:cNvPr>
          <p:cNvSpPr txBox="1"/>
          <p:nvPr/>
        </p:nvSpPr>
        <p:spPr>
          <a:xfrm>
            <a:off x="5227191" y="2047484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/>
              <a:t>4</a:t>
            </a:r>
          </a:p>
        </p:txBody>
      </p:sp>
      <p:pic>
        <p:nvPicPr>
          <p:cNvPr id="7" name="Picture 19" descr="FLAG 103749">
            <a:extLst>
              <a:ext uri="{FF2B5EF4-FFF2-40B4-BE49-F238E27FC236}">
                <a16:creationId xmlns:a16="http://schemas.microsoft.com/office/drawing/2014/main" id="{5C446686-3883-FBCE-19D3-9D9BC7D12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814" y="2395454"/>
            <a:ext cx="2117490" cy="1429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26">
            <a:extLst>
              <a:ext uri="{FF2B5EF4-FFF2-40B4-BE49-F238E27FC236}">
                <a16:creationId xmlns:a16="http://schemas.microsoft.com/office/drawing/2014/main" id="{206BCA29-BA08-AAD6-3E62-29EFCE51A246}"/>
              </a:ext>
            </a:extLst>
          </p:cNvPr>
          <p:cNvSpPr/>
          <p:nvPr/>
        </p:nvSpPr>
        <p:spPr>
          <a:xfrm>
            <a:off x="6188441" y="3661892"/>
            <a:ext cx="379476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Funzioni chiave</a:t>
            </a:r>
            <a:endParaRPr lang="en-US" sz="1300" dirty="0"/>
          </a:p>
        </p:txBody>
      </p:sp>
      <p:sp>
        <p:nvSpPr>
          <p:cNvPr id="21" name="Text 5">
            <a:extLst>
              <a:ext uri="{FF2B5EF4-FFF2-40B4-BE49-F238E27FC236}">
                <a16:creationId xmlns:a16="http://schemas.microsoft.com/office/drawing/2014/main" id="{91108BCD-08F9-CA1B-1C42-D62005C121E1}"/>
              </a:ext>
            </a:extLst>
          </p:cNvPr>
          <p:cNvSpPr/>
          <p:nvPr/>
        </p:nvSpPr>
        <p:spPr>
          <a:xfrm>
            <a:off x="228600" y="4901184"/>
            <a:ext cx="3865552" cy="2423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C5DC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Gruppo PRIMI – SITEB  ·  Membrane Impermeabilizzanti per </a:t>
            </a:r>
            <a:r>
              <a:rPr lang="en-US" sz="850" dirty="0" err="1">
                <a:solidFill>
                  <a:srgbClr val="C5DC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Coperture</a:t>
            </a:r>
            <a:r>
              <a:rPr lang="en-US" sz="850" dirty="0">
                <a:solidFill>
                  <a:srgbClr val="C5DC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- </a:t>
            </a:r>
            <a:r>
              <a:rPr lang="en-US" sz="850" dirty="0" err="1">
                <a:solidFill>
                  <a:srgbClr val="C5DC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Caratteristiche</a:t>
            </a:r>
            <a:endParaRPr lang="en-US" sz="850" dirty="0"/>
          </a:p>
        </p:txBody>
      </p:sp>
      <p:sp>
        <p:nvSpPr>
          <p:cNvPr id="22" name="Text 6">
            <a:extLst>
              <a:ext uri="{FF2B5EF4-FFF2-40B4-BE49-F238E27FC236}">
                <a16:creationId xmlns:a16="http://schemas.microsoft.com/office/drawing/2014/main" id="{5836C61E-CFA5-58F0-70FD-D0CBCC17C213}"/>
              </a:ext>
            </a:extLst>
          </p:cNvPr>
          <p:cNvSpPr/>
          <p:nvPr/>
        </p:nvSpPr>
        <p:spPr>
          <a:xfrm>
            <a:off x="285118" y="1187026"/>
            <a:ext cx="457200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>
              <a:spcAft>
                <a:spcPts val="400"/>
              </a:spcAft>
              <a:buSzPct val="100000"/>
              <a:buChar char="•"/>
            </a:pPr>
            <a:r>
              <a:rPr lang="en-US" sz="14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PVC-P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– </a:t>
            </a:r>
            <a:r>
              <a:rPr lang="en-US" sz="1400" dirty="0" err="1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Cloruro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di </a:t>
            </a:r>
            <a:r>
              <a:rPr lang="en-US" sz="1400" dirty="0" err="1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polivinile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400" dirty="0" err="1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plastificato</a:t>
            </a:r>
            <a:endParaRPr lang="en-US" sz="1400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spcAft>
                <a:spcPts val="400"/>
              </a:spcAft>
              <a:buSzPct val="100000"/>
              <a:buChar char="•"/>
            </a:pPr>
            <a:r>
              <a:rPr lang="en-US" sz="14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TPO / FPO 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– </a:t>
            </a:r>
            <a:r>
              <a:rPr lang="en-US" sz="1400" dirty="0" err="1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Poliolefine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400" dirty="0" err="1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flessibili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400" dirty="0" err="1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termoplastiche</a:t>
            </a:r>
            <a:endParaRPr lang="en-US" sz="1400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942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841248"/>
          </a:xfrm>
          <a:prstGeom prst="rect">
            <a:avLst/>
          </a:prstGeom>
          <a:solidFill>
            <a:srgbClr val="1A3F72"/>
          </a:solidFill>
          <a:ln w="12700">
            <a:solidFill>
              <a:srgbClr val="1A3F72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3" name="Text 1"/>
          <p:cNvSpPr/>
          <p:nvPr/>
        </p:nvSpPr>
        <p:spPr>
          <a:xfrm>
            <a:off x="201168" y="0"/>
            <a:ext cx="59436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22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Membrane sintetiche – PVC-P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201168" y="512064"/>
            <a:ext cx="59436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6DD5E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Cloruro di polivinile plastificato</a:t>
            </a:r>
            <a:endParaRPr lang="en-US" sz="11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36576"/>
            <a:ext cx="1298448" cy="768096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6520" y="54864"/>
            <a:ext cx="1234440" cy="731520"/>
          </a:xfrm>
          <a:prstGeom prst="rect">
            <a:avLst/>
          </a:prstGeom>
        </p:spPr>
      </p:pic>
      <p:sp>
        <p:nvSpPr>
          <p:cNvPr id="8" name="Shape 4"/>
          <p:cNvSpPr/>
          <p:nvPr/>
        </p:nvSpPr>
        <p:spPr>
          <a:xfrm>
            <a:off x="0" y="4901184"/>
            <a:ext cx="9144000" cy="242316"/>
          </a:xfrm>
          <a:prstGeom prst="rect">
            <a:avLst/>
          </a:prstGeom>
          <a:solidFill>
            <a:srgbClr val="1A3F72"/>
          </a:solidFill>
          <a:ln w="12700">
            <a:solidFill>
              <a:srgbClr val="1A3F72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3" name="Text 8"/>
          <p:cNvSpPr/>
          <p:nvPr/>
        </p:nvSpPr>
        <p:spPr>
          <a:xfrm>
            <a:off x="40567" y="3370811"/>
            <a:ext cx="411480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Composizione tipica</a:t>
            </a:r>
            <a:endParaRPr lang="en-US" sz="1300" dirty="0"/>
          </a:p>
        </p:txBody>
      </p:sp>
      <p:sp>
        <p:nvSpPr>
          <p:cNvPr id="14" name="Shape 9"/>
          <p:cNvSpPr/>
          <p:nvPr/>
        </p:nvSpPr>
        <p:spPr>
          <a:xfrm>
            <a:off x="105683" y="3703320"/>
            <a:ext cx="3291840" cy="292608"/>
          </a:xfrm>
          <a:prstGeom prst="rect">
            <a:avLst/>
          </a:prstGeom>
          <a:solidFill>
            <a:srgbClr val="1A3F72"/>
          </a:solidFill>
          <a:ln w="12700">
            <a:solidFill>
              <a:srgbClr val="1A3F72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5" name="Text 10"/>
          <p:cNvSpPr/>
          <p:nvPr/>
        </p:nvSpPr>
        <p:spPr>
          <a:xfrm>
            <a:off x="3488963" y="3721608"/>
            <a:ext cx="2926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Resina PVC  50–55 %</a:t>
            </a:r>
            <a:endParaRPr lang="en-US" sz="1000" dirty="0"/>
          </a:p>
        </p:txBody>
      </p:sp>
      <p:sp>
        <p:nvSpPr>
          <p:cNvPr id="16" name="Shape 11"/>
          <p:cNvSpPr/>
          <p:nvPr/>
        </p:nvSpPr>
        <p:spPr>
          <a:xfrm>
            <a:off x="105683" y="4059936"/>
            <a:ext cx="2194560" cy="292608"/>
          </a:xfrm>
          <a:prstGeom prst="rect">
            <a:avLst/>
          </a:prstGeom>
          <a:solidFill>
            <a:srgbClr val="0E9EBD"/>
          </a:solidFill>
          <a:ln w="12700">
            <a:solidFill>
              <a:srgbClr val="0E9EBD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7" name="Text 12"/>
          <p:cNvSpPr/>
          <p:nvPr/>
        </p:nvSpPr>
        <p:spPr>
          <a:xfrm>
            <a:off x="2437403" y="4115631"/>
            <a:ext cx="2926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Plastificanti  30–35 %</a:t>
            </a:r>
            <a:endParaRPr lang="en-US" sz="1000" dirty="0"/>
          </a:p>
        </p:txBody>
      </p:sp>
      <p:sp>
        <p:nvSpPr>
          <p:cNvPr id="18" name="Shape 13"/>
          <p:cNvSpPr/>
          <p:nvPr/>
        </p:nvSpPr>
        <p:spPr>
          <a:xfrm>
            <a:off x="105683" y="4416552"/>
            <a:ext cx="1005840" cy="292608"/>
          </a:xfrm>
          <a:prstGeom prst="rect">
            <a:avLst/>
          </a:prstGeom>
          <a:solidFill>
            <a:srgbClr val="3399BB"/>
          </a:solidFill>
          <a:ln w="12700">
            <a:solidFill>
              <a:srgbClr val="3399BB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9" name="Text 14"/>
          <p:cNvSpPr/>
          <p:nvPr/>
        </p:nvSpPr>
        <p:spPr>
          <a:xfrm>
            <a:off x="1202963" y="4434840"/>
            <a:ext cx="2926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Stabilizzanti/</a:t>
            </a:r>
            <a:r>
              <a:rPr lang="en-US" sz="1000" dirty="0" err="1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pigmenti</a:t>
            </a:r>
            <a:r>
              <a:rPr lang="en-US" sz="100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/</a:t>
            </a:r>
            <a:r>
              <a:rPr lang="en-US" sz="1000" dirty="0" err="1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cariche</a:t>
            </a:r>
            <a:r>
              <a:rPr lang="en-US" sz="100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10–20 %</a:t>
            </a:r>
            <a:endParaRPr lang="en-US" sz="1000" dirty="0"/>
          </a:p>
        </p:txBody>
      </p:sp>
      <p:sp>
        <p:nvSpPr>
          <p:cNvPr id="20" name="Text 15"/>
          <p:cNvSpPr/>
          <p:nvPr/>
        </p:nvSpPr>
        <p:spPr>
          <a:xfrm>
            <a:off x="6298278" y="886968"/>
            <a:ext cx="420624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Caratteristiche principali</a:t>
            </a:r>
            <a:endParaRPr lang="en-US" sz="1400" dirty="0"/>
          </a:p>
        </p:txBody>
      </p:sp>
      <p:sp>
        <p:nvSpPr>
          <p:cNvPr id="21" name="Shape 16"/>
          <p:cNvSpPr/>
          <p:nvPr/>
        </p:nvSpPr>
        <p:spPr>
          <a:xfrm>
            <a:off x="6298278" y="1931183"/>
            <a:ext cx="2741815" cy="568175"/>
          </a:xfrm>
          <a:prstGeom prst="roundRect">
            <a:avLst>
              <a:gd name="adj" fmla="val 9524"/>
            </a:avLst>
          </a:prstGeom>
          <a:solidFill>
            <a:srgbClr val="E8F6FB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22" name="Text 17"/>
          <p:cNvSpPr/>
          <p:nvPr/>
        </p:nvSpPr>
        <p:spPr>
          <a:xfrm>
            <a:off x="6448432" y="1936381"/>
            <a:ext cx="2501606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0E9EBD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★ </a:t>
            </a:r>
            <a:r>
              <a:rPr lang="en-US" sz="1200" b="1" dirty="0" err="1">
                <a:solidFill>
                  <a:srgbClr val="0E9EBD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Termosaldabile</a:t>
            </a:r>
            <a:r>
              <a:rPr lang="en-US" sz="1200" b="1" dirty="0">
                <a:solidFill>
                  <a:srgbClr val="0E9EBD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ad aria calda</a:t>
            </a:r>
            <a:endParaRPr lang="en-US" sz="1200" dirty="0"/>
          </a:p>
        </p:txBody>
      </p:sp>
      <p:sp>
        <p:nvSpPr>
          <p:cNvPr id="23" name="Text 18"/>
          <p:cNvSpPr/>
          <p:nvPr/>
        </p:nvSpPr>
        <p:spPr>
          <a:xfrm>
            <a:off x="6459514" y="2102285"/>
            <a:ext cx="260413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 err="1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Saldatura</a:t>
            </a:r>
            <a:r>
              <a:rPr lang="en-US" sz="100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per </a:t>
            </a:r>
            <a:r>
              <a:rPr lang="en-US" sz="1000" dirty="0" err="1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termofusione</a:t>
            </a:r>
            <a:r>
              <a:rPr lang="en-US" sz="100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: </a:t>
            </a:r>
            <a:r>
              <a:rPr lang="en-US" sz="1000" dirty="0" err="1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giunzioni</a:t>
            </a:r>
            <a:r>
              <a:rPr lang="en-US" sz="100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000" dirty="0" err="1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omogenee</a:t>
            </a:r>
            <a:endParaRPr lang="en-US" sz="1000" dirty="0"/>
          </a:p>
        </p:txBody>
      </p:sp>
      <p:sp>
        <p:nvSpPr>
          <p:cNvPr id="24" name="Shape 19"/>
          <p:cNvSpPr/>
          <p:nvPr/>
        </p:nvSpPr>
        <p:spPr>
          <a:xfrm>
            <a:off x="6321829" y="2589546"/>
            <a:ext cx="2741815" cy="565268"/>
          </a:xfrm>
          <a:prstGeom prst="roundRect">
            <a:avLst>
              <a:gd name="adj" fmla="val 9524"/>
            </a:avLst>
          </a:prstGeom>
          <a:solidFill>
            <a:srgbClr val="E8F6FB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25" name="Text 20"/>
          <p:cNvSpPr/>
          <p:nvPr/>
        </p:nvSpPr>
        <p:spPr>
          <a:xfrm>
            <a:off x="6481158" y="2561149"/>
            <a:ext cx="38404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0E9EBD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★ Compatibilità chimica</a:t>
            </a:r>
            <a:endParaRPr lang="en-US" sz="1200" dirty="0"/>
          </a:p>
        </p:txBody>
      </p:sp>
      <p:sp>
        <p:nvSpPr>
          <p:cNvPr id="26" name="Text 21"/>
          <p:cNvSpPr/>
          <p:nvPr/>
        </p:nvSpPr>
        <p:spPr>
          <a:xfrm>
            <a:off x="6501553" y="2836300"/>
            <a:ext cx="2604655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Geotessile separatore richiesto con EPS, membrane bituminose e supporti non compatibili</a:t>
            </a:r>
            <a:endParaRPr lang="en-US" sz="1000" dirty="0"/>
          </a:p>
        </p:txBody>
      </p:sp>
      <p:sp>
        <p:nvSpPr>
          <p:cNvPr id="27" name="Shape 22"/>
          <p:cNvSpPr/>
          <p:nvPr/>
        </p:nvSpPr>
        <p:spPr>
          <a:xfrm>
            <a:off x="6321830" y="3243758"/>
            <a:ext cx="2741815" cy="556400"/>
          </a:xfrm>
          <a:prstGeom prst="roundRect">
            <a:avLst>
              <a:gd name="adj" fmla="val 9524"/>
            </a:avLst>
          </a:prstGeom>
          <a:solidFill>
            <a:srgbClr val="E8F6FB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28" name="Text 23"/>
          <p:cNvSpPr/>
          <p:nvPr/>
        </p:nvSpPr>
        <p:spPr>
          <a:xfrm>
            <a:off x="6471848" y="3251937"/>
            <a:ext cx="38404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0E9EBD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★ Prestazioni al fuoco</a:t>
            </a:r>
            <a:endParaRPr lang="en-US" sz="1200" dirty="0"/>
          </a:p>
        </p:txBody>
      </p:sp>
      <p:sp>
        <p:nvSpPr>
          <p:cNvPr id="29" name="Text 24"/>
          <p:cNvSpPr/>
          <p:nvPr/>
        </p:nvSpPr>
        <p:spPr>
          <a:xfrm>
            <a:off x="6506483" y="3411541"/>
            <a:ext cx="38404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Formulazioni speciali: roof T1, T2, T3, T4</a:t>
            </a:r>
            <a:endParaRPr lang="en-US" sz="1000" dirty="0"/>
          </a:p>
        </p:txBody>
      </p:sp>
      <p:sp>
        <p:nvSpPr>
          <p:cNvPr id="30" name="Shape 25"/>
          <p:cNvSpPr/>
          <p:nvPr/>
        </p:nvSpPr>
        <p:spPr>
          <a:xfrm>
            <a:off x="6310052" y="3897281"/>
            <a:ext cx="2741815" cy="556400"/>
          </a:xfrm>
          <a:prstGeom prst="roundRect">
            <a:avLst>
              <a:gd name="adj" fmla="val 9524"/>
            </a:avLst>
          </a:prstGeom>
          <a:solidFill>
            <a:srgbClr val="E8F6FB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31" name="Text 26"/>
          <p:cNvSpPr/>
          <p:nvPr/>
        </p:nvSpPr>
        <p:spPr>
          <a:xfrm>
            <a:off x="6477278" y="3947300"/>
            <a:ext cx="2604655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0E9EBD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★ Buona </a:t>
            </a:r>
            <a:r>
              <a:rPr lang="en-US" sz="1200" b="1" dirty="0" err="1">
                <a:solidFill>
                  <a:srgbClr val="0E9EBD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flessibilità</a:t>
            </a:r>
            <a:r>
              <a:rPr lang="en-US" sz="1200" b="1" dirty="0">
                <a:solidFill>
                  <a:srgbClr val="0E9EBD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alle </a:t>
            </a:r>
            <a:r>
              <a:rPr lang="en-US" sz="1200" b="1" dirty="0" err="1">
                <a:solidFill>
                  <a:srgbClr val="0E9EBD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basse</a:t>
            </a:r>
            <a:r>
              <a:rPr lang="en-US" sz="1200" b="1" dirty="0">
                <a:solidFill>
                  <a:srgbClr val="0E9EBD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temperature</a:t>
            </a:r>
            <a:endParaRPr lang="en-US" sz="1200" dirty="0"/>
          </a:p>
        </p:txBody>
      </p:sp>
      <p:sp>
        <p:nvSpPr>
          <p:cNvPr id="32" name="Text 27"/>
          <p:cNvSpPr/>
          <p:nvPr/>
        </p:nvSpPr>
        <p:spPr>
          <a:xfrm>
            <a:off x="6435438" y="4103993"/>
            <a:ext cx="25146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endParaRPr lang="en-US" sz="1000" dirty="0"/>
          </a:p>
        </p:txBody>
      </p:sp>
      <p:sp>
        <p:nvSpPr>
          <p:cNvPr id="33" name="Shape 28"/>
          <p:cNvSpPr/>
          <p:nvPr/>
        </p:nvSpPr>
        <p:spPr>
          <a:xfrm>
            <a:off x="6252557" y="4550804"/>
            <a:ext cx="2829375" cy="219456"/>
          </a:xfrm>
          <a:prstGeom prst="roundRect">
            <a:avLst>
              <a:gd name="adj" fmla="val 33333"/>
            </a:avLst>
          </a:prstGeom>
          <a:solidFill>
            <a:srgbClr val="C5DCE9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 b="1" dirty="0"/>
          </a:p>
        </p:txBody>
      </p:sp>
      <p:sp>
        <p:nvSpPr>
          <p:cNvPr id="34" name="Text 29"/>
          <p:cNvSpPr/>
          <p:nvPr/>
        </p:nvSpPr>
        <p:spPr>
          <a:xfrm>
            <a:off x="6403297" y="4554265"/>
            <a:ext cx="2527894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Armatura: velo di vetro · rete poliestere · </a:t>
            </a:r>
            <a:r>
              <a:rPr lang="en-US" sz="900" b="1" dirty="0" err="1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biarmatura</a:t>
            </a:r>
            <a:r>
              <a:rPr lang="en-US" sz="900" b="1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endParaRPr lang="en-US" sz="900" b="1" dirty="0"/>
          </a:p>
        </p:txBody>
      </p:sp>
      <p:pic>
        <p:nvPicPr>
          <p:cNvPr id="41" name="Immagine 40">
            <a:extLst>
              <a:ext uri="{FF2B5EF4-FFF2-40B4-BE49-F238E27FC236}">
                <a16:creationId xmlns:a16="http://schemas.microsoft.com/office/drawing/2014/main" id="{7C1FB53C-7A29-219E-64BC-0739853CA6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1540" y="968435"/>
            <a:ext cx="2811660" cy="2359981"/>
          </a:xfrm>
          <a:prstGeom prst="rect">
            <a:avLst/>
          </a:prstGeom>
        </p:spPr>
      </p:pic>
      <p:pic>
        <p:nvPicPr>
          <p:cNvPr id="42" name="Picture 1029" descr="C:\Documents and Settings\SALARIUNIONI\Desktop\meetingsoprema\laboratorio2.jpg">
            <a:extLst>
              <a:ext uri="{FF2B5EF4-FFF2-40B4-BE49-F238E27FC236}">
                <a16:creationId xmlns:a16="http://schemas.microsoft.com/office/drawing/2014/main" id="{AD38BE2F-EBA3-5D98-919C-FCF796299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67" y="951807"/>
            <a:ext cx="2949061" cy="2348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Shape 16">
            <a:extLst>
              <a:ext uri="{FF2B5EF4-FFF2-40B4-BE49-F238E27FC236}">
                <a16:creationId xmlns:a16="http://schemas.microsoft.com/office/drawing/2014/main" id="{F63E741A-D1E8-77E0-AD41-57F2EB15DE34}"/>
              </a:ext>
            </a:extLst>
          </p:cNvPr>
          <p:cNvSpPr/>
          <p:nvPr/>
        </p:nvSpPr>
        <p:spPr>
          <a:xfrm>
            <a:off x="6319065" y="1280020"/>
            <a:ext cx="2741815" cy="568175"/>
          </a:xfrm>
          <a:prstGeom prst="roundRect">
            <a:avLst>
              <a:gd name="adj" fmla="val 9524"/>
            </a:avLst>
          </a:prstGeom>
          <a:solidFill>
            <a:srgbClr val="E8F6FB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44" name="Text 17">
            <a:extLst>
              <a:ext uri="{FF2B5EF4-FFF2-40B4-BE49-F238E27FC236}">
                <a16:creationId xmlns:a16="http://schemas.microsoft.com/office/drawing/2014/main" id="{2455BACD-0945-DF04-D766-8F1E9A39118E}"/>
              </a:ext>
            </a:extLst>
          </p:cNvPr>
          <p:cNvSpPr/>
          <p:nvPr/>
        </p:nvSpPr>
        <p:spPr>
          <a:xfrm>
            <a:off x="6469219" y="1285218"/>
            <a:ext cx="2501606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0E9EBD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★ </a:t>
            </a:r>
            <a:r>
              <a:rPr lang="en-US" sz="1200" b="1" dirty="0" err="1">
                <a:solidFill>
                  <a:srgbClr val="0E9EBD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Produzione</a:t>
            </a:r>
            <a:endParaRPr lang="en-US" sz="1200" dirty="0"/>
          </a:p>
        </p:txBody>
      </p:sp>
      <p:sp>
        <p:nvSpPr>
          <p:cNvPr id="45" name="Text 18">
            <a:extLst>
              <a:ext uri="{FF2B5EF4-FFF2-40B4-BE49-F238E27FC236}">
                <a16:creationId xmlns:a16="http://schemas.microsoft.com/office/drawing/2014/main" id="{5EEB3377-E382-1B21-C80E-DD8B53B4A14D}"/>
              </a:ext>
            </a:extLst>
          </p:cNvPr>
          <p:cNvSpPr/>
          <p:nvPr/>
        </p:nvSpPr>
        <p:spPr>
          <a:xfrm>
            <a:off x="6480301" y="1451122"/>
            <a:ext cx="260413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Coestrusione / </a:t>
            </a:r>
            <a:r>
              <a:rPr lang="en-US" sz="1000" dirty="0" err="1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Calandratura</a:t>
            </a:r>
            <a:r>
              <a:rPr lang="en-US" sz="100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/ </a:t>
            </a:r>
            <a:r>
              <a:rPr lang="en-US" sz="1000" dirty="0" err="1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Spalmatura</a:t>
            </a:r>
            <a:endParaRPr lang="en-US" sz="1000" dirty="0"/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295253BC-CF9D-A616-B798-F66F1FB8F29D}"/>
              </a:ext>
            </a:extLst>
          </p:cNvPr>
          <p:cNvSpPr/>
          <p:nvPr/>
        </p:nvSpPr>
        <p:spPr>
          <a:xfrm>
            <a:off x="228600" y="4901184"/>
            <a:ext cx="3865552" cy="2423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C5DC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Gruppo PRIMI – SITEB  ·  Membrane Impermeabilizzanti per </a:t>
            </a:r>
            <a:r>
              <a:rPr lang="en-US" sz="850" dirty="0" err="1">
                <a:solidFill>
                  <a:srgbClr val="C5DC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Coperture</a:t>
            </a:r>
            <a:r>
              <a:rPr lang="en-US" sz="850" dirty="0">
                <a:solidFill>
                  <a:srgbClr val="C5DC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- </a:t>
            </a:r>
            <a:r>
              <a:rPr lang="en-US" sz="850" dirty="0" err="1">
                <a:solidFill>
                  <a:srgbClr val="C5DC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Caratteristiche</a:t>
            </a:r>
            <a:endParaRPr lang="en-US" sz="8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841248"/>
          </a:xfrm>
          <a:prstGeom prst="rect">
            <a:avLst/>
          </a:prstGeom>
          <a:solidFill>
            <a:srgbClr val="1A3F72"/>
          </a:solidFill>
          <a:ln w="12700">
            <a:solidFill>
              <a:srgbClr val="1A3F72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3" name="Text 1"/>
          <p:cNvSpPr/>
          <p:nvPr/>
        </p:nvSpPr>
        <p:spPr>
          <a:xfrm>
            <a:off x="201168" y="0"/>
            <a:ext cx="59436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22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Membrane sintetiche – TPO / FPO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201168" y="512064"/>
            <a:ext cx="59436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6DD5E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Poliolefine flessibili termoplastiche</a:t>
            </a:r>
            <a:endParaRPr lang="en-US" sz="11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36576"/>
            <a:ext cx="1298448" cy="768096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6520" y="54864"/>
            <a:ext cx="1234440" cy="731520"/>
          </a:xfrm>
          <a:prstGeom prst="rect">
            <a:avLst/>
          </a:prstGeom>
        </p:spPr>
      </p:pic>
      <p:sp>
        <p:nvSpPr>
          <p:cNvPr id="7" name="Shape 3"/>
          <p:cNvSpPr/>
          <p:nvPr/>
        </p:nvSpPr>
        <p:spPr>
          <a:xfrm>
            <a:off x="0" y="841248"/>
            <a:ext cx="9144000" cy="54864"/>
          </a:xfrm>
          <a:prstGeom prst="rect">
            <a:avLst/>
          </a:prstGeom>
          <a:solidFill>
            <a:srgbClr val="0E9EBD"/>
          </a:solidFill>
          <a:ln w="12700">
            <a:solidFill>
              <a:srgbClr val="0E9EBD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8" name="Shape 4"/>
          <p:cNvSpPr/>
          <p:nvPr/>
        </p:nvSpPr>
        <p:spPr>
          <a:xfrm>
            <a:off x="0" y="4901184"/>
            <a:ext cx="9144000" cy="242316"/>
          </a:xfrm>
          <a:prstGeom prst="rect">
            <a:avLst/>
          </a:prstGeom>
          <a:solidFill>
            <a:srgbClr val="1A3F72"/>
          </a:solidFill>
          <a:ln w="12700">
            <a:solidFill>
              <a:srgbClr val="1A3F72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3" name="Text 8"/>
          <p:cNvSpPr/>
          <p:nvPr/>
        </p:nvSpPr>
        <p:spPr>
          <a:xfrm>
            <a:off x="256032" y="3547872"/>
            <a:ext cx="411480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Composizione tipica</a:t>
            </a:r>
            <a:endParaRPr lang="en-US" sz="1300" dirty="0"/>
          </a:p>
        </p:txBody>
      </p:sp>
      <p:sp>
        <p:nvSpPr>
          <p:cNvPr id="14" name="Shape 9"/>
          <p:cNvSpPr/>
          <p:nvPr/>
        </p:nvSpPr>
        <p:spPr>
          <a:xfrm>
            <a:off x="256032" y="3913632"/>
            <a:ext cx="2926080" cy="292608"/>
          </a:xfrm>
          <a:prstGeom prst="rect">
            <a:avLst/>
          </a:prstGeom>
          <a:solidFill>
            <a:srgbClr val="1A3F72"/>
          </a:solidFill>
          <a:ln w="12700">
            <a:solidFill>
              <a:srgbClr val="1A3F72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5" name="Text 10"/>
          <p:cNvSpPr/>
          <p:nvPr/>
        </p:nvSpPr>
        <p:spPr>
          <a:xfrm>
            <a:off x="3273552" y="3931920"/>
            <a:ext cx="31089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 err="1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Resine</a:t>
            </a:r>
            <a:r>
              <a:rPr lang="en-US" sz="100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TPO</a:t>
            </a:r>
            <a:endParaRPr lang="en-US" sz="1000" dirty="0"/>
          </a:p>
        </p:txBody>
      </p:sp>
      <p:sp>
        <p:nvSpPr>
          <p:cNvPr id="16" name="Shape 11"/>
          <p:cNvSpPr/>
          <p:nvPr/>
        </p:nvSpPr>
        <p:spPr>
          <a:xfrm>
            <a:off x="256032" y="4270248"/>
            <a:ext cx="1097280" cy="292608"/>
          </a:xfrm>
          <a:prstGeom prst="rect">
            <a:avLst/>
          </a:prstGeom>
          <a:solidFill>
            <a:srgbClr val="0E9EBD"/>
          </a:solidFill>
          <a:ln w="12700">
            <a:solidFill>
              <a:srgbClr val="0E9EBD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7" name="Text 12"/>
          <p:cNvSpPr/>
          <p:nvPr/>
        </p:nvSpPr>
        <p:spPr>
          <a:xfrm>
            <a:off x="1444752" y="4288536"/>
            <a:ext cx="31089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Stabilizzanti, </a:t>
            </a:r>
            <a:r>
              <a:rPr lang="en-US" sz="1000" dirty="0" err="1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cariche</a:t>
            </a:r>
            <a:endParaRPr lang="en-US" sz="1000" dirty="0"/>
          </a:p>
        </p:txBody>
      </p:sp>
      <p:sp>
        <p:nvSpPr>
          <p:cNvPr id="20" name="Text 15"/>
          <p:cNvSpPr/>
          <p:nvPr/>
        </p:nvSpPr>
        <p:spPr>
          <a:xfrm>
            <a:off x="6250445" y="837309"/>
            <a:ext cx="420624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1A3F72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Caratteristiche principali</a:t>
            </a:r>
            <a:endParaRPr lang="en-US" sz="1400" dirty="0"/>
          </a:p>
        </p:txBody>
      </p:sp>
      <p:sp>
        <p:nvSpPr>
          <p:cNvPr id="21" name="Shape 16"/>
          <p:cNvSpPr/>
          <p:nvPr/>
        </p:nvSpPr>
        <p:spPr>
          <a:xfrm>
            <a:off x="6201017" y="1787640"/>
            <a:ext cx="2741815" cy="655665"/>
          </a:xfrm>
          <a:prstGeom prst="roundRect">
            <a:avLst>
              <a:gd name="adj" fmla="val 9524"/>
            </a:avLst>
          </a:prstGeom>
          <a:solidFill>
            <a:srgbClr val="E8F6FB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 dirty="0"/>
          </a:p>
        </p:txBody>
      </p:sp>
      <p:sp>
        <p:nvSpPr>
          <p:cNvPr id="22" name="Text 17"/>
          <p:cNvSpPr/>
          <p:nvPr/>
        </p:nvSpPr>
        <p:spPr>
          <a:xfrm>
            <a:off x="6331250" y="1830450"/>
            <a:ext cx="2611582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0E9EBD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★ </a:t>
            </a:r>
            <a:r>
              <a:rPr lang="en-US" sz="1200" b="1" dirty="0" err="1">
                <a:solidFill>
                  <a:srgbClr val="0E9EBD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Elevata</a:t>
            </a:r>
            <a:r>
              <a:rPr lang="en-US" sz="1200" b="1" dirty="0">
                <a:solidFill>
                  <a:srgbClr val="0E9EBD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</a:t>
            </a:r>
            <a:r>
              <a:rPr lang="en-US" sz="1200" b="1" dirty="0" err="1">
                <a:solidFill>
                  <a:srgbClr val="0E9EBD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flessibilità</a:t>
            </a:r>
            <a:r>
              <a:rPr lang="en-US" sz="1200" b="1" dirty="0">
                <a:solidFill>
                  <a:srgbClr val="0E9EBD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a freddo</a:t>
            </a:r>
            <a:endParaRPr lang="en-US" sz="1200" dirty="0"/>
          </a:p>
        </p:txBody>
      </p:sp>
      <p:sp>
        <p:nvSpPr>
          <p:cNvPr id="23" name="Text 18"/>
          <p:cNvSpPr/>
          <p:nvPr/>
        </p:nvSpPr>
        <p:spPr>
          <a:xfrm>
            <a:off x="6409943" y="2112252"/>
            <a:ext cx="2352779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 err="1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Elevata</a:t>
            </a:r>
            <a:r>
              <a:rPr lang="en-US" sz="100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000" dirty="0" err="1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flessibilità</a:t>
            </a:r>
            <a:r>
              <a:rPr lang="en-US" sz="100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a freddo </a:t>
            </a:r>
            <a:r>
              <a:rPr lang="en-US" sz="1000" dirty="0" err="1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che</a:t>
            </a:r>
            <a:r>
              <a:rPr lang="en-US" sz="100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ne </a:t>
            </a:r>
            <a:r>
              <a:rPr lang="en-US" sz="1000" dirty="0" err="1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favorisce</a:t>
            </a:r>
            <a:r>
              <a:rPr lang="en-US" sz="100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000" dirty="0" err="1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l’utilizzo</a:t>
            </a:r>
            <a:r>
              <a:rPr lang="en-US" sz="100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alle </a:t>
            </a:r>
            <a:r>
              <a:rPr lang="en-US" sz="1000" dirty="0" err="1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basse</a:t>
            </a:r>
            <a:r>
              <a:rPr lang="en-US" sz="100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temperature</a:t>
            </a:r>
            <a:endParaRPr lang="en-US" sz="1000" dirty="0"/>
          </a:p>
        </p:txBody>
      </p:sp>
      <p:sp>
        <p:nvSpPr>
          <p:cNvPr id="24" name="Shape 19"/>
          <p:cNvSpPr/>
          <p:nvPr/>
        </p:nvSpPr>
        <p:spPr>
          <a:xfrm>
            <a:off x="6193259" y="2531524"/>
            <a:ext cx="2741815" cy="700107"/>
          </a:xfrm>
          <a:prstGeom prst="roundRect">
            <a:avLst>
              <a:gd name="adj" fmla="val 9524"/>
            </a:avLst>
          </a:prstGeom>
          <a:solidFill>
            <a:srgbClr val="E8F6FB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25" name="Text 20"/>
          <p:cNvSpPr/>
          <p:nvPr/>
        </p:nvSpPr>
        <p:spPr>
          <a:xfrm>
            <a:off x="6323493" y="2530696"/>
            <a:ext cx="258415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0E9EBD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★ Compatibilità chimica</a:t>
            </a:r>
            <a:endParaRPr lang="en-US" sz="1200" dirty="0"/>
          </a:p>
        </p:txBody>
      </p:sp>
      <p:sp>
        <p:nvSpPr>
          <p:cNvPr id="26" name="Text 21"/>
          <p:cNvSpPr/>
          <p:nvPr/>
        </p:nvSpPr>
        <p:spPr>
          <a:xfrm>
            <a:off x="6434882" y="2778969"/>
            <a:ext cx="2258568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Compatibile con EPS e principali </a:t>
            </a:r>
            <a:r>
              <a:rPr lang="en-US" sz="1000" dirty="0" err="1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pannelli</a:t>
            </a:r>
            <a:r>
              <a:rPr lang="en-US" sz="100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000" dirty="0" err="1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isolanti</a:t>
            </a:r>
            <a:r>
              <a:rPr lang="en-US" sz="100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senza </a:t>
            </a:r>
            <a:r>
              <a:rPr lang="en-US" sz="1000" dirty="0" err="1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necessità</a:t>
            </a:r>
            <a:r>
              <a:rPr lang="en-US" sz="100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di </a:t>
            </a:r>
            <a:r>
              <a:rPr lang="en-US" sz="1000" dirty="0" err="1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elementi</a:t>
            </a:r>
            <a:r>
              <a:rPr lang="en-US" sz="100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di </a:t>
            </a:r>
            <a:r>
              <a:rPr lang="en-US" sz="1000" dirty="0" err="1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separazione</a:t>
            </a:r>
            <a:endParaRPr lang="en-US" sz="1000" dirty="0"/>
          </a:p>
        </p:txBody>
      </p:sp>
      <p:sp>
        <p:nvSpPr>
          <p:cNvPr id="27" name="Shape 22"/>
          <p:cNvSpPr/>
          <p:nvPr/>
        </p:nvSpPr>
        <p:spPr>
          <a:xfrm>
            <a:off x="6195796" y="3326855"/>
            <a:ext cx="2770632" cy="528274"/>
          </a:xfrm>
          <a:prstGeom prst="roundRect">
            <a:avLst>
              <a:gd name="adj" fmla="val 9524"/>
            </a:avLst>
          </a:prstGeom>
          <a:solidFill>
            <a:srgbClr val="E8F6FB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 dirty="0"/>
          </a:p>
        </p:txBody>
      </p:sp>
      <p:sp>
        <p:nvSpPr>
          <p:cNvPr id="28" name="Text 23"/>
          <p:cNvSpPr/>
          <p:nvPr/>
        </p:nvSpPr>
        <p:spPr>
          <a:xfrm>
            <a:off x="6354846" y="3316672"/>
            <a:ext cx="2486891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0E9EBD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★ Prestazioni al fuoco</a:t>
            </a:r>
            <a:endParaRPr lang="en-US" sz="1200" dirty="0"/>
          </a:p>
        </p:txBody>
      </p:sp>
      <p:sp>
        <p:nvSpPr>
          <p:cNvPr id="29" name="Text 24"/>
          <p:cNvSpPr/>
          <p:nvPr/>
        </p:nvSpPr>
        <p:spPr>
          <a:xfrm>
            <a:off x="6497548" y="3459615"/>
            <a:ext cx="2344189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Formulazioni speciali per </a:t>
            </a:r>
            <a:r>
              <a:rPr lang="en-US" sz="1000" dirty="0" err="1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Broof</a:t>
            </a:r>
            <a:r>
              <a:rPr lang="en-US" sz="100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T1, T2, T3, T4</a:t>
            </a:r>
            <a:endParaRPr lang="en-US" sz="1000" dirty="0"/>
          </a:p>
        </p:txBody>
      </p:sp>
      <p:sp>
        <p:nvSpPr>
          <p:cNvPr id="30" name="Shape 25"/>
          <p:cNvSpPr/>
          <p:nvPr/>
        </p:nvSpPr>
        <p:spPr>
          <a:xfrm>
            <a:off x="6195796" y="3963506"/>
            <a:ext cx="2770632" cy="619854"/>
          </a:xfrm>
          <a:prstGeom prst="roundRect">
            <a:avLst>
              <a:gd name="adj" fmla="val 9524"/>
            </a:avLst>
          </a:prstGeom>
          <a:solidFill>
            <a:srgbClr val="E8F6FB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31" name="Text 26"/>
          <p:cNvSpPr/>
          <p:nvPr/>
        </p:nvSpPr>
        <p:spPr>
          <a:xfrm>
            <a:off x="6368700" y="3979198"/>
            <a:ext cx="2611582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0E9EBD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★ Saldatura ad aria calda</a:t>
            </a:r>
            <a:endParaRPr lang="en-US" sz="1200" dirty="0"/>
          </a:p>
        </p:txBody>
      </p:sp>
      <p:sp>
        <p:nvSpPr>
          <p:cNvPr id="32" name="Text 27"/>
          <p:cNvSpPr/>
          <p:nvPr/>
        </p:nvSpPr>
        <p:spPr>
          <a:xfrm>
            <a:off x="6497548" y="4235888"/>
            <a:ext cx="2344189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 err="1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Ottima</a:t>
            </a:r>
            <a:r>
              <a:rPr lang="en-US" sz="100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000" dirty="0" err="1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saldabilità</a:t>
            </a:r>
            <a:r>
              <a:rPr lang="en-US" sz="100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ad aria </a:t>
            </a:r>
            <a:r>
              <a:rPr lang="en-US" sz="1000" dirty="0" err="1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calda</a:t>
            </a:r>
            <a:r>
              <a:rPr lang="en-US" sz="100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con </a:t>
            </a:r>
            <a:r>
              <a:rPr lang="en-US" sz="1000" dirty="0" err="1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giunzioni</a:t>
            </a:r>
            <a:r>
              <a:rPr lang="en-US" sz="100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000" dirty="0" err="1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omogenee</a:t>
            </a:r>
            <a:endParaRPr lang="en-US" sz="1000" dirty="0"/>
          </a:p>
        </p:txBody>
      </p:sp>
      <p:pic>
        <p:nvPicPr>
          <p:cNvPr id="35" name="Immagine 34">
            <a:extLst>
              <a:ext uri="{FF2B5EF4-FFF2-40B4-BE49-F238E27FC236}">
                <a16:creationId xmlns:a16="http://schemas.microsoft.com/office/drawing/2014/main" id="{BF7CE0EA-31A4-C1C3-5061-5B70D57E3B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971" y="1011045"/>
            <a:ext cx="3355859" cy="2516895"/>
          </a:xfrm>
          <a:prstGeom prst="rect">
            <a:avLst/>
          </a:prstGeom>
        </p:spPr>
      </p:pic>
      <p:sp>
        <p:nvSpPr>
          <p:cNvPr id="36" name="Shape 16">
            <a:extLst>
              <a:ext uri="{FF2B5EF4-FFF2-40B4-BE49-F238E27FC236}">
                <a16:creationId xmlns:a16="http://schemas.microsoft.com/office/drawing/2014/main" id="{D04757AF-C264-F5F6-0DC3-08F67A41A236}"/>
              </a:ext>
            </a:extLst>
          </p:cNvPr>
          <p:cNvSpPr/>
          <p:nvPr/>
        </p:nvSpPr>
        <p:spPr>
          <a:xfrm>
            <a:off x="6201017" y="1176762"/>
            <a:ext cx="2741815" cy="546830"/>
          </a:xfrm>
          <a:prstGeom prst="roundRect">
            <a:avLst>
              <a:gd name="adj" fmla="val 9524"/>
            </a:avLst>
          </a:prstGeom>
          <a:solidFill>
            <a:srgbClr val="E8F6FB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 dirty="0"/>
          </a:p>
        </p:txBody>
      </p:sp>
      <p:sp>
        <p:nvSpPr>
          <p:cNvPr id="37" name="Text 17">
            <a:extLst>
              <a:ext uri="{FF2B5EF4-FFF2-40B4-BE49-F238E27FC236}">
                <a16:creationId xmlns:a16="http://schemas.microsoft.com/office/drawing/2014/main" id="{71A58729-B7C3-B1D0-56D5-E4628D1382BE}"/>
              </a:ext>
            </a:extLst>
          </p:cNvPr>
          <p:cNvSpPr/>
          <p:nvPr/>
        </p:nvSpPr>
        <p:spPr>
          <a:xfrm>
            <a:off x="6331250" y="1219571"/>
            <a:ext cx="2611582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0E9EBD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★ </a:t>
            </a:r>
            <a:r>
              <a:rPr lang="en-US" sz="1200" b="1" dirty="0" err="1">
                <a:solidFill>
                  <a:srgbClr val="0E9EBD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Produzione</a:t>
            </a:r>
            <a:endParaRPr lang="en-US" sz="1200" dirty="0"/>
          </a:p>
        </p:txBody>
      </p:sp>
      <p:sp>
        <p:nvSpPr>
          <p:cNvPr id="38" name="Text 18">
            <a:extLst>
              <a:ext uri="{FF2B5EF4-FFF2-40B4-BE49-F238E27FC236}">
                <a16:creationId xmlns:a16="http://schemas.microsoft.com/office/drawing/2014/main" id="{A7CC1794-60AE-A1DC-5547-E7D0E0B43C3C}"/>
              </a:ext>
            </a:extLst>
          </p:cNvPr>
          <p:cNvSpPr/>
          <p:nvPr/>
        </p:nvSpPr>
        <p:spPr>
          <a:xfrm>
            <a:off x="6395534" y="1407546"/>
            <a:ext cx="2352779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 err="1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Prodotto</a:t>
            </a:r>
            <a:r>
              <a:rPr lang="en-US" sz="1000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per </a:t>
            </a:r>
            <a:r>
              <a:rPr lang="en-US" sz="1000" dirty="0" err="1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coestrusione</a:t>
            </a:r>
            <a:endParaRPr lang="en-US" sz="1000" dirty="0"/>
          </a:p>
        </p:txBody>
      </p:sp>
      <p:pic>
        <p:nvPicPr>
          <p:cNvPr id="42" name="Immagine 41">
            <a:extLst>
              <a:ext uri="{FF2B5EF4-FFF2-40B4-BE49-F238E27FC236}">
                <a16:creationId xmlns:a16="http://schemas.microsoft.com/office/drawing/2014/main" id="{F36EA537-8F0A-DCB2-6526-13F221EE2B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1347" y="1011045"/>
            <a:ext cx="2146209" cy="1305857"/>
          </a:xfrm>
          <a:prstGeom prst="rect">
            <a:avLst/>
          </a:prstGeom>
        </p:spPr>
      </p:pic>
      <p:pic>
        <p:nvPicPr>
          <p:cNvPr id="43" name="Picture 20" descr="FLAG 103752">
            <a:extLst>
              <a:ext uri="{FF2B5EF4-FFF2-40B4-BE49-F238E27FC236}">
                <a16:creationId xmlns:a16="http://schemas.microsoft.com/office/drawing/2014/main" id="{3E909895-F8F2-300B-1A6B-C0F65D234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347" y="2320484"/>
            <a:ext cx="2146209" cy="1243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hape 28">
            <a:extLst>
              <a:ext uri="{FF2B5EF4-FFF2-40B4-BE49-F238E27FC236}">
                <a16:creationId xmlns:a16="http://schemas.microsoft.com/office/drawing/2014/main" id="{E8AC88BA-82C2-2BF5-B117-CE4D1425B695}"/>
              </a:ext>
            </a:extLst>
          </p:cNvPr>
          <p:cNvSpPr/>
          <p:nvPr/>
        </p:nvSpPr>
        <p:spPr>
          <a:xfrm>
            <a:off x="6201017" y="4649672"/>
            <a:ext cx="2829375" cy="219456"/>
          </a:xfrm>
          <a:prstGeom prst="roundRect">
            <a:avLst>
              <a:gd name="adj" fmla="val 33333"/>
            </a:avLst>
          </a:prstGeom>
          <a:solidFill>
            <a:srgbClr val="C5DCE9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 b="1" dirty="0"/>
          </a:p>
        </p:txBody>
      </p:sp>
      <p:sp>
        <p:nvSpPr>
          <p:cNvPr id="11" name="Text 29">
            <a:extLst>
              <a:ext uri="{FF2B5EF4-FFF2-40B4-BE49-F238E27FC236}">
                <a16:creationId xmlns:a16="http://schemas.microsoft.com/office/drawing/2014/main" id="{C0191654-6AA2-A5F1-D4EC-E3916AF5A5C8}"/>
              </a:ext>
            </a:extLst>
          </p:cNvPr>
          <p:cNvSpPr/>
          <p:nvPr/>
        </p:nvSpPr>
        <p:spPr>
          <a:xfrm>
            <a:off x="6351757" y="4653133"/>
            <a:ext cx="2527894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Armatura: velo di vetro · rete poliestere · </a:t>
            </a:r>
            <a:r>
              <a:rPr lang="en-US" sz="900" b="1" dirty="0" err="1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biarmatura</a:t>
            </a:r>
            <a:r>
              <a:rPr lang="en-US" sz="900" b="1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endParaRPr lang="en-US" sz="900" b="1" dirty="0"/>
          </a:p>
        </p:txBody>
      </p:sp>
      <p:sp>
        <p:nvSpPr>
          <p:cNvPr id="12" name="Text 5">
            <a:extLst>
              <a:ext uri="{FF2B5EF4-FFF2-40B4-BE49-F238E27FC236}">
                <a16:creationId xmlns:a16="http://schemas.microsoft.com/office/drawing/2014/main" id="{6F56CB49-75D2-5E25-DDFC-18B89BC7DD7C}"/>
              </a:ext>
            </a:extLst>
          </p:cNvPr>
          <p:cNvSpPr/>
          <p:nvPr/>
        </p:nvSpPr>
        <p:spPr>
          <a:xfrm>
            <a:off x="228600" y="4901184"/>
            <a:ext cx="3865552" cy="2423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C5DC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Gruppo PRIMI – SITEB  ·  Membrane Impermeabilizzanti per </a:t>
            </a:r>
            <a:r>
              <a:rPr lang="en-US" sz="850" dirty="0" err="1">
                <a:solidFill>
                  <a:srgbClr val="C5DC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Coperture</a:t>
            </a:r>
            <a:r>
              <a:rPr lang="en-US" sz="850" dirty="0">
                <a:solidFill>
                  <a:srgbClr val="C5DC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- </a:t>
            </a:r>
            <a:r>
              <a:rPr lang="en-US" sz="850" dirty="0" err="1">
                <a:solidFill>
                  <a:srgbClr val="C5DC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Caratteristiche</a:t>
            </a:r>
            <a:endParaRPr lang="en-US" sz="8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7FB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841248"/>
          </a:xfrm>
          <a:prstGeom prst="rect">
            <a:avLst/>
          </a:prstGeom>
          <a:solidFill>
            <a:srgbClr val="1A3F72"/>
          </a:solidFill>
          <a:ln w="12700">
            <a:solidFill>
              <a:srgbClr val="1A3F72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3" name="Text 1"/>
          <p:cNvSpPr/>
          <p:nvPr/>
        </p:nvSpPr>
        <p:spPr>
          <a:xfrm>
            <a:off x="201168" y="0"/>
            <a:ext cx="59436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22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Sistemi di posa in opera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201168" y="512064"/>
            <a:ext cx="59436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6DD5E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Fissaggio meccanico · Aderenza totale · Zavorramento</a:t>
            </a:r>
            <a:endParaRPr lang="en-US" sz="11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36576"/>
            <a:ext cx="1298448" cy="768096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6520" y="54864"/>
            <a:ext cx="1234440" cy="731520"/>
          </a:xfrm>
          <a:prstGeom prst="rect">
            <a:avLst/>
          </a:prstGeom>
        </p:spPr>
      </p:pic>
      <p:sp>
        <p:nvSpPr>
          <p:cNvPr id="7" name="Shape 3"/>
          <p:cNvSpPr/>
          <p:nvPr/>
        </p:nvSpPr>
        <p:spPr>
          <a:xfrm>
            <a:off x="0" y="841248"/>
            <a:ext cx="9144000" cy="54864"/>
          </a:xfrm>
          <a:prstGeom prst="rect">
            <a:avLst/>
          </a:prstGeom>
          <a:solidFill>
            <a:srgbClr val="0E9EBD"/>
          </a:solidFill>
          <a:ln w="12700">
            <a:solidFill>
              <a:srgbClr val="0E9EBD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8" name="Shape 4"/>
          <p:cNvSpPr/>
          <p:nvPr/>
        </p:nvSpPr>
        <p:spPr>
          <a:xfrm>
            <a:off x="0" y="4901184"/>
            <a:ext cx="9144000" cy="242316"/>
          </a:xfrm>
          <a:prstGeom prst="rect">
            <a:avLst/>
          </a:prstGeom>
          <a:solidFill>
            <a:srgbClr val="1A3F72"/>
          </a:solidFill>
          <a:ln w="12700">
            <a:solidFill>
              <a:srgbClr val="1A3F72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1" name="Shape 6"/>
          <p:cNvSpPr/>
          <p:nvPr/>
        </p:nvSpPr>
        <p:spPr>
          <a:xfrm>
            <a:off x="256032" y="962337"/>
            <a:ext cx="2816352" cy="3291840"/>
          </a:xfrm>
          <a:prstGeom prst="rect">
            <a:avLst/>
          </a:prstGeom>
          <a:solidFill>
            <a:srgbClr val="1A3F72">
              <a:alpha val="75000"/>
            </a:srgbClr>
          </a:solidFill>
          <a:ln w="12700">
            <a:solidFill>
              <a:srgbClr val="1A3F72">
                <a:alpha val="75000"/>
              </a:srgbClr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2" name="Text 7"/>
          <p:cNvSpPr/>
          <p:nvPr/>
        </p:nvSpPr>
        <p:spPr>
          <a:xfrm>
            <a:off x="365760" y="1024128"/>
            <a:ext cx="2606040" cy="4206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Fissaggio meccanico</a:t>
            </a:r>
            <a:endParaRPr lang="en-US" sz="1400" dirty="0"/>
          </a:p>
        </p:txBody>
      </p:sp>
      <p:sp>
        <p:nvSpPr>
          <p:cNvPr id="13" name="Text 8"/>
          <p:cNvSpPr/>
          <p:nvPr/>
        </p:nvSpPr>
        <p:spPr>
          <a:xfrm>
            <a:off x="348874" y="1392938"/>
            <a:ext cx="2519017" cy="1287919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>
              <a:spcAft>
                <a:spcPts val="500"/>
              </a:spcAft>
              <a:buSzPct val="100000"/>
              <a:buChar char="•"/>
            </a:pPr>
            <a:r>
              <a:rPr lang="en-US" sz="10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Tasselli/viti con rondella, </a:t>
            </a:r>
            <a:r>
              <a:rPr lang="en-US" sz="1000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ricoperti</a:t>
            </a:r>
            <a:r>
              <a:rPr lang="en-US" sz="10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da </a:t>
            </a:r>
            <a:r>
              <a:rPr lang="en-US" sz="1000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sormonta</a:t>
            </a:r>
            <a:r>
              <a:rPr lang="en-US" sz="10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o  striscia di membrana</a:t>
            </a:r>
            <a:endParaRPr lang="en-US" sz="1000" dirty="0"/>
          </a:p>
          <a:p>
            <a:pPr marL="342900" indent="-342900">
              <a:spcAft>
                <a:spcPts val="500"/>
              </a:spcAft>
              <a:buSzPct val="100000"/>
              <a:buChar char="•"/>
            </a:pPr>
            <a:r>
              <a:rPr lang="en-US" sz="10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Adatto per </a:t>
            </a:r>
            <a:r>
              <a:rPr lang="en-US" sz="1000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supporti</a:t>
            </a:r>
            <a:r>
              <a:rPr lang="en-US" sz="10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in </a:t>
            </a:r>
            <a:r>
              <a:rPr lang="en-US" sz="1000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acciaio</a:t>
            </a:r>
            <a:r>
              <a:rPr lang="en-US" sz="10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, calcestruzzo, legno</a:t>
            </a:r>
            <a:endParaRPr lang="en-US" sz="1000" dirty="0"/>
          </a:p>
          <a:p>
            <a:pPr marL="342900" indent="-342900">
              <a:spcAft>
                <a:spcPts val="500"/>
              </a:spcAft>
              <a:buSzPct val="100000"/>
              <a:buChar char="•"/>
            </a:pPr>
            <a:r>
              <a:rPr lang="en-US" sz="10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Ottimizzabile per carico al vento</a:t>
            </a:r>
            <a:endParaRPr lang="en-US" sz="1000" dirty="0"/>
          </a:p>
          <a:p>
            <a:pPr marL="342900" indent="-342900">
              <a:spcAft>
                <a:spcPts val="500"/>
              </a:spcAft>
              <a:buSzPct val="100000"/>
              <a:buChar char="•"/>
            </a:pPr>
            <a:r>
              <a:rPr lang="en-US" sz="10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Ideale per ristrutturazioni e strutture leggere</a:t>
            </a:r>
            <a:endParaRPr lang="en-US" sz="1000" dirty="0"/>
          </a:p>
        </p:txBody>
      </p:sp>
      <p:sp>
        <p:nvSpPr>
          <p:cNvPr id="14" name="Shape 9"/>
          <p:cNvSpPr/>
          <p:nvPr/>
        </p:nvSpPr>
        <p:spPr>
          <a:xfrm>
            <a:off x="347472" y="4114800"/>
            <a:ext cx="2633472" cy="292608"/>
          </a:xfrm>
          <a:prstGeom prst="roundRect">
            <a:avLst>
              <a:gd name="adj" fmla="val 25000"/>
            </a:avLst>
          </a:prstGeom>
          <a:solidFill>
            <a:srgbClr val="FFFFFF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15" name="Text 10"/>
          <p:cNvSpPr/>
          <p:nvPr/>
        </p:nvSpPr>
        <p:spPr>
          <a:xfrm>
            <a:off x="347472" y="4114800"/>
            <a:ext cx="2633472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50" i="1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↑ strutture leggere e ristrutturazioni</a:t>
            </a:r>
            <a:endParaRPr lang="en-US" sz="950" dirty="0"/>
          </a:p>
        </p:txBody>
      </p:sp>
      <p:sp>
        <p:nvSpPr>
          <p:cNvPr id="17" name="Shape 11"/>
          <p:cNvSpPr/>
          <p:nvPr/>
        </p:nvSpPr>
        <p:spPr>
          <a:xfrm>
            <a:off x="3218688" y="969264"/>
            <a:ext cx="2816352" cy="3291840"/>
          </a:xfrm>
          <a:prstGeom prst="rect">
            <a:avLst/>
          </a:prstGeom>
          <a:solidFill>
            <a:srgbClr val="0E9EBD">
              <a:alpha val="75000"/>
            </a:srgbClr>
          </a:solidFill>
          <a:ln w="12700">
            <a:solidFill>
              <a:srgbClr val="0E9EBD">
                <a:alpha val="75000"/>
              </a:srgbClr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8" name="Text 12"/>
          <p:cNvSpPr/>
          <p:nvPr/>
        </p:nvSpPr>
        <p:spPr>
          <a:xfrm>
            <a:off x="3328416" y="1024128"/>
            <a:ext cx="2606040" cy="4206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dirty="0" err="1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Adesione</a:t>
            </a:r>
            <a:endParaRPr lang="en-US" sz="1400" dirty="0"/>
          </a:p>
        </p:txBody>
      </p:sp>
      <p:sp>
        <p:nvSpPr>
          <p:cNvPr id="19" name="Text 13"/>
          <p:cNvSpPr/>
          <p:nvPr/>
        </p:nvSpPr>
        <p:spPr>
          <a:xfrm>
            <a:off x="3310128" y="1201053"/>
            <a:ext cx="2606040" cy="160574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>
              <a:spcAft>
                <a:spcPts val="500"/>
              </a:spcAft>
              <a:buSzPct val="100000"/>
              <a:buChar char="•"/>
            </a:pPr>
            <a:r>
              <a:rPr lang="en-US" sz="1000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Adesione</a:t>
            </a:r>
            <a:r>
              <a:rPr lang="en-US" sz="10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a tutto piano con </a:t>
            </a:r>
            <a:r>
              <a:rPr lang="en-US" sz="1000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adesivo</a:t>
            </a:r>
            <a:r>
              <a:rPr lang="en-US" sz="10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(</a:t>
            </a:r>
            <a:r>
              <a:rPr lang="en-US" sz="1000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sistemi</a:t>
            </a:r>
            <a:r>
              <a:rPr lang="en-US" sz="10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a freddo) o a fiamma</a:t>
            </a:r>
            <a:endParaRPr lang="en-US" sz="1000" dirty="0"/>
          </a:p>
          <a:p>
            <a:pPr marL="342900" indent="-342900">
              <a:spcAft>
                <a:spcPts val="500"/>
              </a:spcAft>
              <a:buSzPct val="100000"/>
              <a:buChar char="•"/>
            </a:pPr>
            <a:r>
              <a:rPr lang="en-US" sz="10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Nessun movimento relativo della membrana</a:t>
            </a:r>
            <a:endParaRPr lang="en-US" sz="1000" dirty="0"/>
          </a:p>
          <a:p>
            <a:pPr marL="342900" indent="-342900">
              <a:spcAft>
                <a:spcPts val="500"/>
              </a:spcAft>
              <a:buSzPct val="100000"/>
              <a:buChar char="•"/>
            </a:pPr>
            <a:r>
              <a:rPr lang="en-US" sz="10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Massima resistenza al vento</a:t>
            </a:r>
            <a:endParaRPr lang="en-US" sz="1000" dirty="0"/>
          </a:p>
          <a:p>
            <a:pPr marL="342900" indent="-342900">
              <a:spcAft>
                <a:spcPts val="500"/>
              </a:spcAft>
              <a:buSzPct val="100000"/>
              <a:buChar char="•"/>
            </a:pPr>
            <a:r>
              <a:rPr lang="en-US" sz="10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Richiede supporto piano e continuo ed </a:t>
            </a:r>
            <a:r>
              <a:rPr lang="en-US" sz="1000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adeguatamente</a:t>
            </a:r>
            <a:r>
              <a:rPr lang="en-US" sz="10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000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vincolato</a:t>
            </a:r>
            <a:endParaRPr lang="en-US" sz="1000" dirty="0"/>
          </a:p>
        </p:txBody>
      </p:sp>
      <p:sp>
        <p:nvSpPr>
          <p:cNvPr id="20" name="Shape 14"/>
          <p:cNvSpPr/>
          <p:nvPr/>
        </p:nvSpPr>
        <p:spPr>
          <a:xfrm>
            <a:off x="3310128" y="4114800"/>
            <a:ext cx="2633472" cy="292608"/>
          </a:xfrm>
          <a:prstGeom prst="roundRect">
            <a:avLst>
              <a:gd name="adj" fmla="val 25000"/>
            </a:avLst>
          </a:prstGeom>
          <a:solidFill>
            <a:srgbClr val="FFFFFF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21" name="Text 15"/>
          <p:cNvSpPr/>
          <p:nvPr/>
        </p:nvSpPr>
        <p:spPr>
          <a:xfrm>
            <a:off x="3310128" y="4114800"/>
            <a:ext cx="2633472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50" i="1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↑ rifacimenti e zone ad alto vento</a:t>
            </a:r>
            <a:endParaRPr lang="en-US" sz="950" dirty="0"/>
          </a:p>
        </p:txBody>
      </p:sp>
      <p:sp>
        <p:nvSpPr>
          <p:cNvPr id="23" name="Shape 16"/>
          <p:cNvSpPr/>
          <p:nvPr/>
        </p:nvSpPr>
        <p:spPr>
          <a:xfrm>
            <a:off x="6181344" y="962337"/>
            <a:ext cx="2816352" cy="3291840"/>
          </a:xfrm>
          <a:prstGeom prst="rect">
            <a:avLst/>
          </a:prstGeom>
          <a:solidFill>
            <a:srgbClr val="1A6080">
              <a:alpha val="75000"/>
            </a:srgbClr>
          </a:solidFill>
          <a:ln w="12700">
            <a:solidFill>
              <a:srgbClr val="1A6080">
                <a:alpha val="75000"/>
              </a:srgbClr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24" name="Text 17"/>
          <p:cNvSpPr/>
          <p:nvPr/>
        </p:nvSpPr>
        <p:spPr>
          <a:xfrm>
            <a:off x="6291072" y="1024128"/>
            <a:ext cx="2606040" cy="4206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Zavorramento</a:t>
            </a:r>
            <a:endParaRPr lang="en-US" sz="1400" dirty="0"/>
          </a:p>
        </p:txBody>
      </p:sp>
      <p:sp>
        <p:nvSpPr>
          <p:cNvPr id="25" name="Text 18"/>
          <p:cNvSpPr/>
          <p:nvPr/>
        </p:nvSpPr>
        <p:spPr>
          <a:xfrm>
            <a:off x="6272784" y="1263950"/>
            <a:ext cx="2606040" cy="13437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>
              <a:spcAft>
                <a:spcPts val="500"/>
              </a:spcAft>
              <a:buSzPct val="100000"/>
              <a:buChar char="•"/>
            </a:pPr>
            <a:r>
              <a:rPr lang="en-US" sz="10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Membrana </a:t>
            </a:r>
            <a:r>
              <a:rPr lang="en-US" sz="1000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posata</a:t>
            </a:r>
            <a:r>
              <a:rPr lang="en-US" sz="10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libera</a:t>
            </a:r>
          </a:p>
          <a:p>
            <a:pPr marL="342900" indent="-342900">
              <a:spcAft>
                <a:spcPts val="500"/>
              </a:spcAft>
              <a:buSzPct val="100000"/>
              <a:buChar char="•"/>
            </a:pPr>
            <a:r>
              <a:rPr lang="en-US" sz="1000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zavorrata</a:t>
            </a:r>
            <a:r>
              <a:rPr lang="en-US" sz="10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con </a:t>
            </a:r>
            <a:r>
              <a:rPr lang="en-US" sz="1000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ghiaia</a:t>
            </a:r>
            <a:r>
              <a:rPr lang="en-US" sz="10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o </a:t>
            </a:r>
            <a:r>
              <a:rPr lang="en-US" sz="1000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altri</a:t>
            </a:r>
            <a:r>
              <a:rPr lang="en-US" sz="10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000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sistemi</a:t>
            </a:r>
            <a:r>
              <a:rPr lang="en-US" sz="10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di </a:t>
            </a:r>
            <a:r>
              <a:rPr lang="en-US" sz="1000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zavorramento</a:t>
            </a:r>
            <a:endParaRPr lang="en-US" sz="1000" dirty="0"/>
          </a:p>
          <a:p>
            <a:pPr marL="342900" indent="-342900">
              <a:spcAft>
                <a:spcPts val="500"/>
              </a:spcAft>
              <a:buSzPct val="100000"/>
              <a:buChar char="•"/>
            </a:pPr>
            <a:r>
              <a:rPr lang="en-US" sz="1000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Protegge</a:t>
            </a:r>
            <a:r>
              <a:rPr lang="en-US" sz="10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la membrana dagli UV</a:t>
            </a:r>
            <a:endParaRPr lang="en-US" sz="1000" dirty="0"/>
          </a:p>
          <a:p>
            <a:pPr marL="342900" indent="-342900">
              <a:spcAft>
                <a:spcPts val="500"/>
              </a:spcAft>
              <a:buSzPct val="100000"/>
              <a:buChar char="•"/>
            </a:pPr>
            <a:r>
              <a:rPr lang="en-US" sz="10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Usato anche nel sistema 'tetto rovescio'</a:t>
            </a:r>
            <a:endParaRPr lang="en-US" sz="1000" dirty="0"/>
          </a:p>
        </p:txBody>
      </p:sp>
      <p:sp>
        <p:nvSpPr>
          <p:cNvPr id="26" name="Shape 19"/>
          <p:cNvSpPr/>
          <p:nvPr/>
        </p:nvSpPr>
        <p:spPr>
          <a:xfrm>
            <a:off x="6272784" y="4114800"/>
            <a:ext cx="2633472" cy="292608"/>
          </a:xfrm>
          <a:prstGeom prst="roundRect">
            <a:avLst>
              <a:gd name="adj" fmla="val 25000"/>
            </a:avLst>
          </a:prstGeom>
          <a:solidFill>
            <a:srgbClr val="FFFFFF"/>
          </a:solidFill>
          <a:ln/>
          <a:effectLst>
            <a:outerShdw blurRad="88900" dist="254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27" name="Text 20"/>
          <p:cNvSpPr/>
          <p:nvPr/>
        </p:nvSpPr>
        <p:spPr>
          <a:xfrm>
            <a:off x="6272784" y="4114800"/>
            <a:ext cx="2633472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50" i="1" dirty="0">
                <a:solidFill>
                  <a:srgbClr val="1A3F7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↑ coperture piane accessibili</a:t>
            </a:r>
            <a:endParaRPr lang="en-US" sz="950" dirty="0"/>
          </a:p>
        </p:txBody>
      </p:sp>
      <p:sp>
        <p:nvSpPr>
          <p:cNvPr id="28" name="Text 21"/>
          <p:cNvSpPr/>
          <p:nvPr/>
        </p:nvSpPr>
        <p:spPr>
          <a:xfrm>
            <a:off x="256032" y="4480560"/>
            <a:ext cx="8631936" cy="2194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50" i="1" dirty="0">
                <a:solidFill>
                  <a:srgbClr val="5B7F9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Criteri di scelta: tipo di supporto · carico al vento · destinazione d'uso · requisiti termici</a:t>
            </a:r>
            <a:endParaRPr lang="en-US" sz="950" dirty="0"/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id="{A6490335-108D-658C-9B91-840E5AC6DE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927" y="2703966"/>
            <a:ext cx="1911928" cy="1346826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3A188E55-8EA3-6C72-21A4-433D9DD055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5849" y="2679533"/>
            <a:ext cx="1894429" cy="1395692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C19B55E0-A0CF-2683-87C1-2D86E0E758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0761" y="2680857"/>
            <a:ext cx="2135803" cy="1388856"/>
          </a:xfrm>
          <a:prstGeom prst="rect">
            <a:avLst/>
          </a:prstGeom>
        </p:spPr>
      </p:pic>
      <p:sp>
        <p:nvSpPr>
          <p:cNvPr id="10" name="Text 5">
            <a:extLst>
              <a:ext uri="{FF2B5EF4-FFF2-40B4-BE49-F238E27FC236}">
                <a16:creationId xmlns:a16="http://schemas.microsoft.com/office/drawing/2014/main" id="{E89A6F4F-D51D-3E68-E955-F0657F97D172}"/>
              </a:ext>
            </a:extLst>
          </p:cNvPr>
          <p:cNvSpPr/>
          <p:nvPr/>
        </p:nvSpPr>
        <p:spPr>
          <a:xfrm>
            <a:off x="228600" y="4901184"/>
            <a:ext cx="3865552" cy="2423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C5DC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Gruppo PRIMI – SITEB  ·  Membrane Impermeabilizzanti per </a:t>
            </a:r>
            <a:r>
              <a:rPr lang="en-US" sz="850" dirty="0" err="1">
                <a:solidFill>
                  <a:srgbClr val="C5DC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Coperture</a:t>
            </a:r>
            <a:r>
              <a:rPr lang="en-US" sz="850" dirty="0">
                <a:solidFill>
                  <a:srgbClr val="C5DC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- </a:t>
            </a:r>
            <a:r>
              <a:rPr lang="en-US" sz="850" dirty="0" err="1">
                <a:solidFill>
                  <a:srgbClr val="C5DC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Caratteristiche</a:t>
            </a:r>
            <a:endParaRPr lang="en-US" sz="8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3334</Words>
  <Application>Microsoft Office PowerPoint</Application>
  <PresentationFormat>Presentazione su schermo (16:9)</PresentationFormat>
  <Paragraphs>560</Paragraphs>
  <Slides>21</Slides>
  <Notes>20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5" baseType="lpstr">
      <vt:lpstr>Arial</vt:lpstr>
      <vt:lpstr>Calibri</vt:lpstr>
      <vt:lpstr>Cambria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Membrane Impermeabilizzanti per Coperture</dc:title>
  <dc:subject>PptxGenJS Presentation</dc:subject>
  <dc:creator>PptxGenJS</dc:creator>
  <cp:lastModifiedBy>Massimo CUNEGATTI</cp:lastModifiedBy>
  <cp:revision>4</cp:revision>
  <dcterms:created xsi:type="dcterms:W3CDTF">2026-06-14T07:27:03Z</dcterms:created>
  <dcterms:modified xsi:type="dcterms:W3CDTF">2026-06-17T22:35:23Z</dcterms:modified>
</cp:coreProperties>
</file>