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</p:sldMasterIdLst>
  <p:notesMasterIdLst>
    <p:notesMasterId r:id="rId66"/>
  </p:notesMasterIdLst>
  <p:handoutMasterIdLst>
    <p:handoutMasterId r:id="rId67"/>
  </p:handoutMasterIdLst>
  <p:sldIdLst>
    <p:sldId id="566" r:id="rId2"/>
    <p:sldId id="26215" r:id="rId3"/>
    <p:sldId id="26219" r:id="rId4"/>
    <p:sldId id="26217" r:id="rId5"/>
    <p:sldId id="26533" r:id="rId6"/>
    <p:sldId id="26218" r:id="rId7"/>
    <p:sldId id="569" r:id="rId8"/>
    <p:sldId id="26206" r:id="rId9"/>
    <p:sldId id="557" r:id="rId10"/>
    <p:sldId id="26199" r:id="rId11"/>
    <p:sldId id="26205" r:id="rId12"/>
    <p:sldId id="551" r:id="rId13"/>
    <p:sldId id="507" r:id="rId14"/>
    <p:sldId id="26534" r:id="rId15"/>
    <p:sldId id="555" r:id="rId16"/>
    <p:sldId id="511" r:id="rId17"/>
    <p:sldId id="512" r:id="rId18"/>
    <p:sldId id="513" r:id="rId19"/>
    <p:sldId id="515" r:id="rId20"/>
    <p:sldId id="516" r:id="rId21"/>
    <p:sldId id="517" r:id="rId22"/>
    <p:sldId id="266" r:id="rId23"/>
    <p:sldId id="26524" r:id="rId24"/>
    <p:sldId id="556" r:id="rId25"/>
    <p:sldId id="524" r:id="rId26"/>
    <p:sldId id="26210" r:id="rId27"/>
    <p:sldId id="26247" r:id="rId28"/>
    <p:sldId id="553" r:id="rId29"/>
    <p:sldId id="552" r:id="rId30"/>
    <p:sldId id="26531" r:id="rId31"/>
    <p:sldId id="26223" r:id="rId32"/>
    <p:sldId id="26248" r:id="rId33"/>
    <p:sldId id="26525" r:id="rId34"/>
    <p:sldId id="26526" r:id="rId35"/>
    <p:sldId id="26226" r:id="rId36"/>
    <p:sldId id="26527" r:id="rId37"/>
    <p:sldId id="26528" r:id="rId38"/>
    <p:sldId id="26529" r:id="rId39"/>
    <p:sldId id="26530" r:id="rId40"/>
    <p:sldId id="26221" r:id="rId41"/>
    <p:sldId id="26278" r:id="rId42"/>
    <p:sldId id="26277" r:id="rId43"/>
    <p:sldId id="26255" r:id="rId44"/>
    <p:sldId id="26208" r:id="rId45"/>
    <p:sldId id="26228" r:id="rId46"/>
    <p:sldId id="4322" r:id="rId47"/>
    <p:sldId id="26257" r:id="rId48"/>
    <p:sldId id="1992" r:id="rId49"/>
    <p:sldId id="26063" r:id="rId50"/>
    <p:sldId id="26066" r:id="rId51"/>
    <p:sldId id="3467" r:id="rId52"/>
    <p:sldId id="26229" r:id="rId53"/>
    <p:sldId id="26230" r:id="rId54"/>
    <p:sldId id="26238" r:id="rId55"/>
    <p:sldId id="532" r:id="rId56"/>
    <p:sldId id="26240" r:id="rId57"/>
    <p:sldId id="26241" r:id="rId58"/>
    <p:sldId id="26243" r:id="rId59"/>
    <p:sldId id="3474" r:id="rId60"/>
    <p:sldId id="3475" r:id="rId61"/>
    <p:sldId id="3479" r:id="rId62"/>
    <p:sldId id="26224" r:id="rId63"/>
    <p:sldId id="26225" r:id="rId64"/>
    <p:sldId id="26532" r:id="rId65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rturici" initials="t" lastIdx="2" clrIdx="0">
    <p:extLst>
      <p:ext uri="{19B8F6BF-5375-455C-9EA6-DF929625EA0E}">
        <p15:presenceInfo xmlns:p15="http://schemas.microsoft.com/office/powerpoint/2012/main" userId="turturic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9900"/>
    <a:srgbClr val="00B0F0"/>
    <a:srgbClr val="FF0000"/>
    <a:srgbClr val="146E54"/>
    <a:srgbClr val="4F81BD"/>
    <a:srgbClr val="0070C0"/>
    <a:srgbClr val="FFFFFF"/>
    <a:srgbClr val="F63B1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58" autoAdjust="0"/>
    <p:restoredTop sz="94849" autoAdjust="0"/>
  </p:normalViewPr>
  <p:slideViewPr>
    <p:cSldViewPr>
      <p:cViewPr varScale="1">
        <p:scale>
          <a:sx n="71" d="100"/>
          <a:sy n="71" d="100"/>
        </p:scale>
        <p:origin x="3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4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89" d="100"/>
          <a:sy n="89" d="100"/>
        </p:scale>
        <p:origin x="4046" y="-25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40FA6578-4157-404E-9F93-9896F5E67A23}" type="datetimeFigureOut">
              <a:rPr lang="it-IT"/>
              <a:pPr>
                <a:defRPr/>
              </a:pPr>
              <a:t>18/06/2026</a:t>
            </a:fld>
            <a:endParaRPr lang="it-IT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DDB8F43E-6C3E-4B10-A094-1D014DD1C3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112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3D34AE-8B9B-4F03-AC8D-8DE733542122}" type="datetimeFigureOut">
              <a:rPr lang="it-IT"/>
              <a:pPr>
                <a:defRPr/>
              </a:pPr>
              <a:t>18/06/2026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D5541CC-79A3-45D2-AFD6-E09D5A7547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327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6E45AD16-3E6B-BAC1-0547-31E1D77B4C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5E209891-FE80-46CC-DFBB-9B15BFE584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39D0F0F4-EC42-B6F9-D576-896809B51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C45211-E6A2-4303-AD3A-259B1DC040B7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>
            <a:extLst>
              <a:ext uri="{FF2B5EF4-FFF2-40B4-BE49-F238E27FC236}">
                <a16:creationId xmlns:a16="http://schemas.microsoft.com/office/drawing/2014/main" id="{0A0EF3E8-8EF0-ED57-83BE-60F34504D6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Segnaposto note 2">
            <a:extLst>
              <a:ext uri="{FF2B5EF4-FFF2-40B4-BE49-F238E27FC236}">
                <a16:creationId xmlns:a16="http://schemas.microsoft.com/office/drawing/2014/main" id="{71743CBD-2928-BA61-8F5A-1D89714699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0116" name="Segnaposto numero diapositiva 3">
            <a:extLst>
              <a:ext uri="{FF2B5EF4-FFF2-40B4-BE49-F238E27FC236}">
                <a16:creationId xmlns:a16="http://schemas.microsoft.com/office/drawing/2014/main" id="{08E3FCAD-89AA-BE0D-0AC3-7364556B8B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2A9CFA-8BFB-49D6-B93A-694934988778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egnaposto immagine diapositiva 1">
            <a:extLst>
              <a:ext uri="{FF2B5EF4-FFF2-40B4-BE49-F238E27FC236}">
                <a16:creationId xmlns:a16="http://schemas.microsoft.com/office/drawing/2014/main" id="{D460E080-5201-4730-1F19-AEFD4C1301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egnaposto note 2">
            <a:extLst>
              <a:ext uri="{FF2B5EF4-FFF2-40B4-BE49-F238E27FC236}">
                <a16:creationId xmlns:a16="http://schemas.microsoft.com/office/drawing/2014/main" id="{975A62F1-622D-3B2E-067C-15584C22BD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2164" name="Segnaposto numero diapositiva 3">
            <a:extLst>
              <a:ext uri="{FF2B5EF4-FFF2-40B4-BE49-F238E27FC236}">
                <a16:creationId xmlns:a16="http://schemas.microsoft.com/office/drawing/2014/main" id="{D6B1C057-7ED8-8691-393F-B6BA7B417F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235F89-B0B8-4724-ABC1-B2E9811EB0FD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FD61B-F4DB-A45C-E3CF-6E16E6D92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egnaposto immagine diapositiva 1">
            <a:extLst>
              <a:ext uri="{FF2B5EF4-FFF2-40B4-BE49-F238E27FC236}">
                <a16:creationId xmlns:a16="http://schemas.microsoft.com/office/drawing/2014/main" id="{99BE65AC-C396-5263-DF0B-4F3D649FA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egnaposto note 2">
            <a:extLst>
              <a:ext uri="{FF2B5EF4-FFF2-40B4-BE49-F238E27FC236}">
                <a16:creationId xmlns:a16="http://schemas.microsoft.com/office/drawing/2014/main" id="{BCEE881D-3AA0-005A-5DB1-AF2D310F39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2164" name="Segnaposto numero diapositiva 3">
            <a:extLst>
              <a:ext uri="{FF2B5EF4-FFF2-40B4-BE49-F238E27FC236}">
                <a16:creationId xmlns:a16="http://schemas.microsoft.com/office/drawing/2014/main" id="{F016BD58-1A50-13E3-6B08-44507B2DE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235F89-B0B8-4724-ABC1-B2E9811EB0FD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0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immagine diapositiva 1">
            <a:extLst>
              <a:ext uri="{FF2B5EF4-FFF2-40B4-BE49-F238E27FC236}">
                <a16:creationId xmlns:a16="http://schemas.microsoft.com/office/drawing/2014/main" id="{C09BD58F-FF30-BED4-3B52-1F57E0E7A8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Segnaposto note 2">
            <a:extLst>
              <a:ext uri="{FF2B5EF4-FFF2-40B4-BE49-F238E27FC236}">
                <a16:creationId xmlns:a16="http://schemas.microsoft.com/office/drawing/2014/main" id="{84E86B6E-E861-26B3-0D1F-231DF98BAF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4212" name="Segnaposto numero diapositiva 3">
            <a:extLst>
              <a:ext uri="{FF2B5EF4-FFF2-40B4-BE49-F238E27FC236}">
                <a16:creationId xmlns:a16="http://schemas.microsoft.com/office/drawing/2014/main" id="{B6658817-2870-8ECC-B948-AEC42B6E7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731181-7CD8-45F5-83D4-254EAE483FEC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immagine diapositiva 1">
            <a:extLst>
              <a:ext uri="{FF2B5EF4-FFF2-40B4-BE49-F238E27FC236}">
                <a16:creationId xmlns:a16="http://schemas.microsoft.com/office/drawing/2014/main" id="{CF65BDD4-869F-F679-8508-E18E8C1536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Segnaposto note 2">
            <a:extLst>
              <a:ext uri="{FF2B5EF4-FFF2-40B4-BE49-F238E27FC236}">
                <a16:creationId xmlns:a16="http://schemas.microsoft.com/office/drawing/2014/main" id="{3FC26E80-F93C-BB6E-98C3-A131A2A36D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02404" name="Segnaposto numero diapositiva 3">
            <a:extLst>
              <a:ext uri="{FF2B5EF4-FFF2-40B4-BE49-F238E27FC236}">
                <a16:creationId xmlns:a16="http://schemas.microsoft.com/office/drawing/2014/main" id="{CC11A5C8-1F14-4528-FE15-2B567963F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54CFCF-D4C3-4E82-993B-9264E43F2572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immagine diapositiva 1">
            <a:extLst>
              <a:ext uri="{FF2B5EF4-FFF2-40B4-BE49-F238E27FC236}">
                <a16:creationId xmlns:a16="http://schemas.microsoft.com/office/drawing/2014/main" id="{FEC92ED7-253D-4BF2-8B7A-BE71DCA382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Segnaposto note 2">
            <a:extLst>
              <a:ext uri="{FF2B5EF4-FFF2-40B4-BE49-F238E27FC236}">
                <a16:creationId xmlns:a16="http://schemas.microsoft.com/office/drawing/2014/main" id="{93C49748-CFD2-9CB0-B74B-BD41C09AC0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04452" name="Segnaposto numero diapositiva 3">
            <a:extLst>
              <a:ext uri="{FF2B5EF4-FFF2-40B4-BE49-F238E27FC236}">
                <a16:creationId xmlns:a16="http://schemas.microsoft.com/office/drawing/2014/main" id="{1F30DA72-1821-EE4B-192C-49A1B70997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5DB115-3640-486C-9756-ECE3DC3AEB91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egnaposto immagine diapositiva 1">
            <a:extLst>
              <a:ext uri="{FF2B5EF4-FFF2-40B4-BE49-F238E27FC236}">
                <a16:creationId xmlns:a16="http://schemas.microsoft.com/office/drawing/2014/main" id="{6812B6C0-626C-7E40-A2CB-CDE74F1E80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Segnaposto note 2">
            <a:extLst>
              <a:ext uri="{FF2B5EF4-FFF2-40B4-BE49-F238E27FC236}">
                <a16:creationId xmlns:a16="http://schemas.microsoft.com/office/drawing/2014/main" id="{21392905-8B46-0ED2-37F6-14F73F17DF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06500" name="Segnaposto numero diapositiva 3">
            <a:extLst>
              <a:ext uri="{FF2B5EF4-FFF2-40B4-BE49-F238E27FC236}">
                <a16:creationId xmlns:a16="http://schemas.microsoft.com/office/drawing/2014/main" id="{B72BC0A4-4C54-707B-C267-A3CEA42BD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C9F511-D512-4B47-B344-4DFACD73DD20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egnaposto immagine diapositiva 1">
            <a:extLst>
              <a:ext uri="{FF2B5EF4-FFF2-40B4-BE49-F238E27FC236}">
                <a16:creationId xmlns:a16="http://schemas.microsoft.com/office/drawing/2014/main" id="{D91D27EF-8E31-D889-822A-A5F34CB73B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Segnaposto note 2">
            <a:extLst>
              <a:ext uri="{FF2B5EF4-FFF2-40B4-BE49-F238E27FC236}">
                <a16:creationId xmlns:a16="http://schemas.microsoft.com/office/drawing/2014/main" id="{B39533A4-9BF5-3AB8-7295-769C1D485C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10596" name="Segnaposto numero diapositiva 3">
            <a:extLst>
              <a:ext uri="{FF2B5EF4-FFF2-40B4-BE49-F238E27FC236}">
                <a16:creationId xmlns:a16="http://schemas.microsoft.com/office/drawing/2014/main" id="{33BBE3D3-A8D2-7147-76EF-FBD5397BA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5C66D2-D623-4F8D-BDC6-7D941D223582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>
            <a:extLst>
              <a:ext uri="{FF2B5EF4-FFF2-40B4-BE49-F238E27FC236}">
                <a16:creationId xmlns:a16="http://schemas.microsoft.com/office/drawing/2014/main" id="{D953C678-E3BD-54D3-9974-D95BB9B7B5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Segnaposto note 2">
            <a:extLst>
              <a:ext uri="{FF2B5EF4-FFF2-40B4-BE49-F238E27FC236}">
                <a16:creationId xmlns:a16="http://schemas.microsoft.com/office/drawing/2014/main" id="{1CDA811F-38A7-3D26-F915-38EB2A0810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12644" name="Segnaposto numero diapositiva 3">
            <a:extLst>
              <a:ext uri="{FF2B5EF4-FFF2-40B4-BE49-F238E27FC236}">
                <a16:creationId xmlns:a16="http://schemas.microsoft.com/office/drawing/2014/main" id="{650E6705-8038-8896-A291-DBF38BA03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0CCF33-E14C-4FAD-AF3B-3F72801D8F6A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egnaposto immagine diapositiva 1">
            <a:extLst>
              <a:ext uri="{FF2B5EF4-FFF2-40B4-BE49-F238E27FC236}">
                <a16:creationId xmlns:a16="http://schemas.microsoft.com/office/drawing/2014/main" id="{A14D4E5D-82BA-B378-82A4-F8A199A6E2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Segnaposto note 2">
            <a:extLst>
              <a:ext uri="{FF2B5EF4-FFF2-40B4-BE49-F238E27FC236}">
                <a16:creationId xmlns:a16="http://schemas.microsoft.com/office/drawing/2014/main" id="{C828E8FF-A95C-B974-062F-E5940585E7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14692" name="Segnaposto numero diapositiva 3">
            <a:extLst>
              <a:ext uri="{FF2B5EF4-FFF2-40B4-BE49-F238E27FC236}">
                <a16:creationId xmlns:a16="http://schemas.microsoft.com/office/drawing/2014/main" id="{49D61630-51D2-CFE4-2E55-BAEF25598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183389-E999-4BAA-A998-BF97EFCFC023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8048F-D076-8769-255B-7DC8019D4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>
            <a:extLst>
              <a:ext uri="{FF2B5EF4-FFF2-40B4-BE49-F238E27FC236}">
                <a16:creationId xmlns:a16="http://schemas.microsoft.com/office/drawing/2014/main" id="{8716194D-2B09-FED1-27DA-C0AC65D471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Segnaposto note 2">
            <a:extLst>
              <a:ext uri="{FF2B5EF4-FFF2-40B4-BE49-F238E27FC236}">
                <a16:creationId xmlns:a16="http://schemas.microsoft.com/office/drawing/2014/main" id="{289D19C9-E910-0D8D-E1AC-59B6B5E7DD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8068" name="Segnaposto numero diapositiva 3">
            <a:extLst>
              <a:ext uri="{FF2B5EF4-FFF2-40B4-BE49-F238E27FC236}">
                <a16:creationId xmlns:a16="http://schemas.microsoft.com/office/drawing/2014/main" id="{4526C07D-7464-6409-5EDC-D96C4C2BE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8C0E99-9C08-43E1-AA29-55111A48B10C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46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E4A4C-68C1-6C86-6174-9B2ABA404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E0F3064-A28C-E422-1050-72BFC4555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4A65D7-5D79-E777-5E84-42B912633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245759-B419-0C36-65B2-A561B5EA02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76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egnaposto immagine diapositiva 1">
            <a:extLst>
              <a:ext uri="{FF2B5EF4-FFF2-40B4-BE49-F238E27FC236}">
                <a16:creationId xmlns:a16="http://schemas.microsoft.com/office/drawing/2014/main" id="{5D66FEEB-2BB0-2BB3-B005-01DDA4E71A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Segnaposto note 2">
            <a:extLst>
              <a:ext uri="{FF2B5EF4-FFF2-40B4-BE49-F238E27FC236}">
                <a16:creationId xmlns:a16="http://schemas.microsoft.com/office/drawing/2014/main" id="{3DE9EA21-4743-F0C3-148C-912916A3E6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26980" name="Segnaposto numero diapositiva 3">
            <a:extLst>
              <a:ext uri="{FF2B5EF4-FFF2-40B4-BE49-F238E27FC236}">
                <a16:creationId xmlns:a16="http://schemas.microsoft.com/office/drawing/2014/main" id="{E49EC5A6-4FF0-39F9-BA66-1467F6EC0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1F1659-409A-4A84-869C-656F16247214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egnaposto immagine diapositiva 1">
            <a:extLst>
              <a:ext uri="{FF2B5EF4-FFF2-40B4-BE49-F238E27FC236}">
                <a16:creationId xmlns:a16="http://schemas.microsoft.com/office/drawing/2014/main" id="{1819E76B-55AD-9BCC-E2DD-E7542A3821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Segnaposto note 2">
            <a:extLst>
              <a:ext uri="{FF2B5EF4-FFF2-40B4-BE49-F238E27FC236}">
                <a16:creationId xmlns:a16="http://schemas.microsoft.com/office/drawing/2014/main" id="{B6A3068A-81D8-79D3-EFB1-D145122F0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29028" name="Segnaposto numero diapositiva 3">
            <a:extLst>
              <a:ext uri="{FF2B5EF4-FFF2-40B4-BE49-F238E27FC236}">
                <a16:creationId xmlns:a16="http://schemas.microsoft.com/office/drawing/2014/main" id="{02C6B112-B2C0-8A57-92B0-DC90C58DE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13A399-47B5-4147-99C9-BEEB2A51896F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085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4252-247C-F4A5-4E76-83FAFF660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FAB1EAA-1E8D-0D65-8004-5305A9EEC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B1C0506-6D93-3AC8-D899-46B9F6171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A7D785-5688-6546-8A03-B0BFAD63C5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523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>
            <a:extLst>
              <a:ext uri="{FF2B5EF4-FFF2-40B4-BE49-F238E27FC236}">
                <a16:creationId xmlns:a16="http://schemas.microsoft.com/office/drawing/2014/main" id="{96D92002-B178-B3E8-FFBF-D4FE001BF7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Segnaposto note 2">
            <a:extLst>
              <a:ext uri="{FF2B5EF4-FFF2-40B4-BE49-F238E27FC236}">
                <a16:creationId xmlns:a16="http://schemas.microsoft.com/office/drawing/2014/main" id="{54D15501-0620-2C5C-1E9D-CD66399BA5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67940" name="Segnaposto numero diapositiva 3">
            <a:extLst>
              <a:ext uri="{FF2B5EF4-FFF2-40B4-BE49-F238E27FC236}">
                <a16:creationId xmlns:a16="http://schemas.microsoft.com/office/drawing/2014/main" id="{AC2AADB1-2195-FAD0-1045-31FC95E794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03D198-0B2E-42B7-A97F-6EE05A0C935C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>
            <a:extLst>
              <a:ext uri="{FF2B5EF4-FFF2-40B4-BE49-F238E27FC236}">
                <a16:creationId xmlns:a16="http://schemas.microsoft.com/office/drawing/2014/main" id="{8502515B-7217-E9AE-366D-E654605276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Segnaposto note 2">
            <a:extLst>
              <a:ext uri="{FF2B5EF4-FFF2-40B4-BE49-F238E27FC236}">
                <a16:creationId xmlns:a16="http://schemas.microsoft.com/office/drawing/2014/main" id="{2FD171F9-F0AF-00AC-B3C6-FFE0A9C0F3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69988" name="Segnaposto numero diapositiva 3">
            <a:extLst>
              <a:ext uri="{FF2B5EF4-FFF2-40B4-BE49-F238E27FC236}">
                <a16:creationId xmlns:a16="http://schemas.microsoft.com/office/drawing/2014/main" id="{2552AC2E-3A1C-7337-3B09-B3A32A258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E94788-EFBF-47EE-BBA7-218A6D7DD518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1DDBD-1EF5-47CD-421C-4BFFEE876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>
            <a:extLst>
              <a:ext uri="{FF2B5EF4-FFF2-40B4-BE49-F238E27FC236}">
                <a16:creationId xmlns:a16="http://schemas.microsoft.com/office/drawing/2014/main" id="{4C4B3723-62AE-5C78-A2EF-ED1C24F7E7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Segnaposto note 2">
            <a:extLst>
              <a:ext uri="{FF2B5EF4-FFF2-40B4-BE49-F238E27FC236}">
                <a16:creationId xmlns:a16="http://schemas.microsoft.com/office/drawing/2014/main" id="{F105FCEB-10B2-1C2E-F7AD-59DA20C2A6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69988" name="Segnaposto numero diapositiva 3">
            <a:extLst>
              <a:ext uri="{FF2B5EF4-FFF2-40B4-BE49-F238E27FC236}">
                <a16:creationId xmlns:a16="http://schemas.microsoft.com/office/drawing/2014/main" id="{849E7249-F64A-E3B6-0774-D1CAF5D16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E94788-EFBF-47EE-BBA7-218A6D7DD518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02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FB31F-D3F2-C455-E724-5CB0D4257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>
            <a:extLst>
              <a:ext uri="{FF2B5EF4-FFF2-40B4-BE49-F238E27FC236}">
                <a16:creationId xmlns:a16="http://schemas.microsoft.com/office/drawing/2014/main" id="{B4505D0D-6936-1D49-3C71-999AD70F2F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Segnaposto note 2">
            <a:extLst>
              <a:ext uri="{FF2B5EF4-FFF2-40B4-BE49-F238E27FC236}">
                <a16:creationId xmlns:a16="http://schemas.microsoft.com/office/drawing/2014/main" id="{2152975D-C76C-108B-D226-53E01A7DE5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69988" name="Segnaposto numero diapositiva 3">
            <a:extLst>
              <a:ext uri="{FF2B5EF4-FFF2-40B4-BE49-F238E27FC236}">
                <a16:creationId xmlns:a16="http://schemas.microsoft.com/office/drawing/2014/main" id="{C167E579-635D-04BF-924C-D12E20A5B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E94788-EFBF-47EE-BBA7-218A6D7DD518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21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ED877-2ED3-956E-D674-E57D16A3C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egnaposto immagine diapositiva 1">
            <a:extLst>
              <a:ext uri="{FF2B5EF4-FFF2-40B4-BE49-F238E27FC236}">
                <a16:creationId xmlns:a16="http://schemas.microsoft.com/office/drawing/2014/main" id="{22B0C470-D885-A8B0-CDEA-EA397412AF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Segnaposto note 2">
            <a:extLst>
              <a:ext uri="{FF2B5EF4-FFF2-40B4-BE49-F238E27FC236}">
                <a16:creationId xmlns:a16="http://schemas.microsoft.com/office/drawing/2014/main" id="{0DBB7FE9-7095-DB9D-802A-B897BED1A4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90468" name="Segnaposto numero diapositiva 3">
            <a:extLst>
              <a:ext uri="{FF2B5EF4-FFF2-40B4-BE49-F238E27FC236}">
                <a16:creationId xmlns:a16="http://schemas.microsoft.com/office/drawing/2014/main" id="{D60E5E09-9D3B-0DDE-0FD5-F3C6BC35A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C50C1B-381E-4728-B10C-064A3F68EC9F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92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4DC1B-4B81-628C-31E2-9B07B411C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E4207A-672C-3D6F-30E4-DAF14C95D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FF91324-1532-F639-6471-7337036516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96A8B1-9A88-0809-50CD-72991EA0C1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40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0EB3B-9880-02DE-9565-F92CF2DA5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1C08B2A-F4BF-2AFF-B92B-8754947AE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71B3F3F-74FF-043D-99AC-366730D63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1E5A23-E01C-C0C9-BE6C-A1B7806AB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211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6FA4-09A8-7184-4B58-97E48E5B3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EE03F69-898E-D0EB-5651-8D22B33AA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75D0B48-93BE-4608-8AEC-093CEEFE4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BE6282-264C-6AA7-A4D3-69C775DC90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16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97C44-137B-94AA-8D4B-84CA19EDD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>
            <a:extLst>
              <a:ext uri="{FF2B5EF4-FFF2-40B4-BE49-F238E27FC236}">
                <a16:creationId xmlns:a16="http://schemas.microsoft.com/office/drawing/2014/main" id="{5347C1F3-6598-3AB6-59C2-CC9523332E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Segnaposto note 2">
            <a:extLst>
              <a:ext uri="{FF2B5EF4-FFF2-40B4-BE49-F238E27FC236}">
                <a16:creationId xmlns:a16="http://schemas.microsoft.com/office/drawing/2014/main" id="{12467E02-A905-A9F6-66EA-DFC4839761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63844" name="Segnaposto numero diapositiva 3">
            <a:extLst>
              <a:ext uri="{FF2B5EF4-FFF2-40B4-BE49-F238E27FC236}">
                <a16:creationId xmlns:a16="http://schemas.microsoft.com/office/drawing/2014/main" id="{5A3BE4DC-F252-4516-87ED-D646EFFAA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9F5D9C-CD8C-4DA1-8599-0BECDA17272D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36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58C2E-1E16-B9D1-7716-736DC8A96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B699515-A417-AEFE-2BB8-9ACF6670A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BEA0B2A-D5A0-FA76-0CF1-45DC24191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A9E2B3-1575-DD91-27E6-DDDEDD798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812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D0825-F9B2-885D-A68F-DA2378F92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8503D12-1D51-ADCD-3FA4-051D4815E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FC2A57F-39AC-A177-27F3-60AE1DF6E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4BEEB2-2B35-BE16-F268-235C86CE3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185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4355-AF1C-90E6-D197-86E2BEA17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BF24BED-ABF6-67F5-4282-3CA55BACF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2DDBBF-EB21-A4F7-451A-6C5C050A1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DEC4EB-04AF-EDD0-56A6-1F2435DB7E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232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4355-AF1C-90E6-D197-86E2BEA17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BF24BED-ABF6-67F5-4282-3CA55BACF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2DDBBF-EB21-A4F7-451A-6C5C050A1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DEC4EB-04AF-EDD0-56A6-1F2435DB7E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893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F5B5B-78E5-EA7D-B45A-2199CFD3E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FA3E986-A9A7-2D9F-2F2F-A9C5788F3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D1DAFF3-A2FC-4C32-1DE0-B8D2E5DDA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FE5B4B-B7D3-92D9-B2F8-078DF59357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144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F5B5B-78E5-EA7D-B45A-2199CFD3E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FA3E986-A9A7-2D9F-2F2F-A9C5788F3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D1DAFF3-A2FC-4C32-1DE0-B8D2E5DDA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FE5B4B-B7D3-92D9-B2F8-078DF59357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38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A6A66-D610-FEAB-5DFB-692651F97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>
            <a:extLst>
              <a:ext uri="{FF2B5EF4-FFF2-40B4-BE49-F238E27FC236}">
                <a16:creationId xmlns:a16="http://schemas.microsoft.com/office/drawing/2014/main" id="{EDCAA3DC-EF7B-4119-9750-1FEA352126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Segnaposto note 2">
            <a:extLst>
              <a:ext uri="{FF2B5EF4-FFF2-40B4-BE49-F238E27FC236}">
                <a16:creationId xmlns:a16="http://schemas.microsoft.com/office/drawing/2014/main" id="{D2A1CDA8-A3B0-826A-D923-1935ED6A14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8068" name="Segnaposto numero diapositiva 3">
            <a:extLst>
              <a:ext uri="{FF2B5EF4-FFF2-40B4-BE49-F238E27FC236}">
                <a16:creationId xmlns:a16="http://schemas.microsoft.com/office/drawing/2014/main" id="{75BDE925-F904-6CB0-BD31-D273B2BDB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8C0E99-9C08-43E1-AA29-55111A48B10C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63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9216D-1C7C-FEF7-B598-9F411CD62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53AB349-4312-47BA-F103-1CF0D9293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5E925F8-5D15-819A-6DA2-20576DFCE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2ADA42-9C1D-6308-EF8F-69D8B628D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012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2AB64-1448-CD00-A24F-B3766107B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34C9211-9E1E-A08D-B247-6D95B9E96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43FBF30-C3EC-E7E7-069A-9CE2B8DE2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A7CB79-9B48-0904-0AB9-96D8947F4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25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EF17C-74B7-1E90-8CBE-C0CC6B7C5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62F61CC-202F-2B50-0277-9BB4F6CCD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3D024AB-69A1-E80F-E752-8D11C7548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B99579-863D-972F-8436-68D5EAFC2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063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it-IT" dirty="0"/>
              <a:t>Progetto</a:t>
            </a:r>
          </a:p>
          <a:p>
            <a:r>
              <a:rPr lang="it-IT" dirty="0"/>
              <a:t>C. 1105:2012-07 – Scad. 06-09-2012 progetto di norma</a:t>
            </a:r>
          </a:p>
        </p:txBody>
      </p:sp>
    </p:spTree>
    <p:extLst>
      <p:ext uri="{BB962C8B-B14F-4D97-AF65-F5344CB8AC3E}">
        <p14:creationId xmlns:p14="http://schemas.microsoft.com/office/powerpoint/2010/main" val="4327872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it-IT" dirty="0"/>
              <a:t>Progetto</a:t>
            </a:r>
          </a:p>
          <a:p>
            <a:r>
              <a:rPr lang="it-IT" dirty="0"/>
              <a:t>C. 1105:2012-07 – Scad. 06-09-2012 progetto di norma</a:t>
            </a:r>
          </a:p>
        </p:txBody>
      </p:sp>
    </p:spTree>
    <p:extLst>
      <p:ext uri="{BB962C8B-B14F-4D97-AF65-F5344CB8AC3E}">
        <p14:creationId xmlns:p14="http://schemas.microsoft.com/office/powerpoint/2010/main" val="450628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077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914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360CF-EE4B-BAD0-C636-A382B3AE5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7D5199F-F45C-5D5E-58EC-64BFF1DF55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86BD71C-36A6-E7D9-0786-CEF972490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2958B9-725C-2D52-DC9E-2D331A7A8B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862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88AB-F99F-6E6B-A23B-42DCD2980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4B5B024-7AC0-95F5-DB32-0BCDCEC90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59369B-69C4-D814-A645-F255A1B6D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F38E25-3EAB-A3FC-86D5-C3EEE19DD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406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004A1-ED45-54BD-8482-9650831ED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B7B377D-D262-4A05-9593-EEC7FC076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8FC592-CB21-A983-178D-1CA2390EF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B7BCE45-BCA4-1118-5FA0-403D187C2D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96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33DCB-EFD9-F7E8-E8D6-8D0CAA6A6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>
            <a:extLst>
              <a:ext uri="{FF2B5EF4-FFF2-40B4-BE49-F238E27FC236}">
                <a16:creationId xmlns:a16="http://schemas.microsoft.com/office/drawing/2014/main" id="{D604A166-CE1B-B5FA-2AB6-B58D8DB812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Segnaposto note 2">
            <a:extLst>
              <a:ext uri="{FF2B5EF4-FFF2-40B4-BE49-F238E27FC236}">
                <a16:creationId xmlns:a16="http://schemas.microsoft.com/office/drawing/2014/main" id="{AE58BD9D-350E-D2D7-FA6D-29C613C20D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8068" name="Segnaposto numero diapositiva 3">
            <a:extLst>
              <a:ext uri="{FF2B5EF4-FFF2-40B4-BE49-F238E27FC236}">
                <a16:creationId xmlns:a16="http://schemas.microsoft.com/office/drawing/2014/main" id="{E06509C0-62E2-FC85-C8CB-3E077DA91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8C0E99-9C08-43E1-AA29-55111A48B10C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0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egnaposto immagine diapositiva 1">
            <a:extLst>
              <a:ext uri="{FF2B5EF4-FFF2-40B4-BE49-F238E27FC236}">
                <a16:creationId xmlns:a16="http://schemas.microsoft.com/office/drawing/2014/main" id="{665764A0-236C-D534-CEF9-17C03ED3DB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Segnaposto note 2">
            <a:extLst>
              <a:ext uri="{FF2B5EF4-FFF2-40B4-BE49-F238E27FC236}">
                <a16:creationId xmlns:a16="http://schemas.microsoft.com/office/drawing/2014/main" id="{C7B8FDAF-C6EA-8614-F566-52317DC586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57700" name="Segnaposto numero diapositiva 3">
            <a:extLst>
              <a:ext uri="{FF2B5EF4-FFF2-40B4-BE49-F238E27FC236}">
                <a16:creationId xmlns:a16="http://schemas.microsoft.com/office/drawing/2014/main" id="{9C1C1347-639E-B704-1039-60FEB334B1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A807C7-6347-484C-B3EF-72F549B0F5B1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538A-D577-5643-E377-17C797AD9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egnaposto immagine diapositiva 1">
            <a:extLst>
              <a:ext uri="{FF2B5EF4-FFF2-40B4-BE49-F238E27FC236}">
                <a16:creationId xmlns:a16="http://schemas.microsoft.com/office/drawing/2014/main" id="{BC97FA8C-DC0A-B138-A56E-A352484E55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Segnaposto note 2">
            <a:extLst>
              <a:ext uri="{FF2B5EF4-FFF2-40B4-BE49-F238E27FC236}">
                <a16:creationId xmlns:a16="http://schemas.microsoft.com/office/drawing/2014/main" id="{3C8CDE84-F35B-A4B1-04FD-C015E2E604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57700" name="Segnaposto numero diapositiva 3">
            <a:extLst>
              <a:ext uri="{FF2B5EF4-FFF2-40B4-BE49-F238E27FC236}">
                <a16:creationId xmlns:a16="http://schemas.microsoft.com/office/drawing/2014/main" id="{5056452F-5BE5-6BB9-EEC2-85348876D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A807C7-6347-484C-B3EF-72F549B0F5B1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701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DB3D9-A587-895F-4D3B-92BCA5F83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egnaposto immagine diapositiva 1">
            <a:extLst>
              <a:ext uri="{FF2B5EF4-FFF2-40B4-BE49-F238E27FC236}">
                <a16:creationId xmlns:a16="http://schemas.microsoft.com/office/drawing/2014/main" id="{42CB369B-A63A-9636-8929-127277F24B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Segnaposto note 2">
            <a:extLst>
              <a:ext uri="{FF2B5EF4-FFF2-40B4-BE49-F238E27FC236}">
                <a16:creationId xmlns:a16="http://schemas.microsoft.com/office/drawing/2014/main" id="{740F5768-2113-1B61-621E-97DD382825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57700" name="Segnaposto numero diapositiva 3">
            <a:extLst>
              <a:ext uri="{FF2B5EF4-FFF2-40B4-BE49-F238E27FC236}">
                <a16:creationId xmlns:a16="http://schemas.microsoft.com/office/drawing/2014/main" id="{533C7D2C-1D74-D7D3-C418-A0426F585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A807C7-6347-484C-B3EF-72F549B0F5B1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57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799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5CA57-A285-E232-93DE-733828891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798F5E8-5D34-56A3-C828-70BDA3B4C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33B5FC2-678C-3D3C-BF58-2B87D9BD1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8A6341-CF93-4E02-C50E-20212F23F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284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071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837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440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E32C0-4ED2-3A44-9781-DF7C32F1C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>
            <a:extLst>
              <a:ext uri="{FF2B5EF4-FFF2-40B4-BE49-F238E27FC236}">
                <a16:creationId xmlns:a16="http://schemas.microsoft.com/office/drawing/2014/main" id="{1A124F60-3E58-C98D-4793-EE47BCB94B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>
            <a:extLst>
              <a:ext uri="{FF2B5EF4-FFF2-40B4-BE49-F238E27FC236}">
                <a16:creationId xmlns:a16="http://schemas.microsoft.com/office/drawing/2014/main" id="{E571D001-D385-C1E2-65A7-A4AAF22513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2772" name="Segnaposto numero diapositiva 3">
            <a:extLst>
              <a:ext uri="{FF2B5EF4-FFF2-40B4-BE49-F238E27FC236}">
                <a16:creationId xmlns:a16="http://schemas.microsoft.com/office/drawing/2014/main" id="{E0F4C8BE-6238-9AE5-5642-0173A99BA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DEBF10-86DC-4322-B660-5072F7C48B4C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62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845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8E8F6-9DD9-EBDB-269C-D8F71919A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>
            <a:extLst>
              <a:ext uri="{FF2B5EF4-FFF2-40B4-BE49-F238E27FC236}">
                <a16:creationId xmlns:a16="http://schemas.microsoft.com/office/drawing/2014/main" id="{50EE7F0B-C6CE-789A-35B4-6A748AE519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>
            <a:extLst>
              <a:ext uri="{FF2B5EF4-FFF2-40B4-BE49-F238E27FC236}">
                <a16:creationId xmlns:a16="http://schemas.microsoft.com/office/drawing/2014/main" id="{02B3735F-3415-FB79-BCB6-75F326EC4C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2772" name="Segnaposto numero diapositiva 3">
            <a:extLst>
              <a:ext uri="{FF2B5EF4-FFF2-40B4-BE49-F238E27FC236}">
                <a16:creationId xmlns:a16="http://schemas.microsoft.com/office/drawing/2014/main" id="{EE88DB07-376D-8519-DBC8-1861A5E3E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DEBF10-86DC-4322-B660-5072F7C48B4C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63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257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A0FA8-C0F0-7A38-5596-26D94046A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>
            <a:extLst>
              <a:ext uri="{FF2B5EF4-FFF2-40B4-BE49-F238E27FC236}">
                <a16:creationId xmlns:a16="http://schemas.microsoft.com/office/drawing/2014/main" id="{FCF10989-8537-303A-EE9C-F6C47CCB17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>
            <a:extLst>
              <a:ext uri="{FF2B5EF4-FFF2-40B4-BE49-F238E27FC236}">
                <a16:creationId xmlns:a16="http://schemas.microsoft.com/office/drawing/2014/main" id="{C1EB78A8-15A5-A29F-3077-7652764CD0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2772" name="Segnaposto numero diapositiva 3">
            <a:extLst>
              <a:ext uri="{FF2B5EF4-FFF2-40B4-BE49-F238E27FC236}">
                <a16:creationId xmlns:a16="http://schemas.microsoft.com/office/drawing/2014/main" id="{04F30899-1E64-4983-BB6A-CA6632B59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DEBF10-86DC-4322-B660-5072F7C48B4C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37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A4A0F-1ACA-AC22-4E6B-9AFE2EEEB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>
            <a:extLst>
              <a:ext uri="{FF2B5EF4-FFF2-40B4-BE49-F238E27FC236}">
                <a16:creationId xmlns:a16="http://schemas.microsoft.com/office/drawing/2014/main" id="{ECC06D05-37A8-2258-13DC-0BA7C465A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>
            <a:extLst>
              <a:ext uri="{FF2B5EF4-FFF2-40B4-BE49-F238E27FC236}">
                <a16:creationId xmlns:a16="http://schemas.microsoft.com/office/drawing/2014/main" id="{E581E373-A951-9662-E8B8-D50ACA8917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2772" name="Segnaposto numero diapositiva 3">
            <a:extLst>
              <a:ext uri="{FF2B5EF4-FFF2-40B4-BE49-F238E27FC236}">
                <a16:creationId xmlns:a16="http://schemas.microsoft.com/office/drawing/2014/main" id="{3A31D139-9C59-0516-547E-F34A3AA9C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DEBF10-86DC-4322-B660-5072F7C48B4C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300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404A9-DE5F-E36B-97AC-854F9C6AB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5BECA-6B7D-955D-8CF7-4A620D9FA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713928-2080-7AC6-58F0-65E409D78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F2F60-B398-B6B8-7714-1B263429EA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74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>
            <a:extLst>
              <a:ext uri="{FF2B5EF4-FFF2-40B4-BE49-F238E27FC236}">
                <a16:creationId xmlns:a16="http://schemas.microsoft.com/office/drawing/2014/main" id="{6FE6359C-324A-5CE5-AC14-B666EF7A36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Segnaposto note 2">
            <a:extLst>
              <a:ext uri="{FF2B5EF4-FFF2-40B4-BE49-F238E27FC236}">
                <a16:creationId xmlns:a16="http://schemas.microsoft.com/office/drawing/2014/main" id="{84E578E7-F1BB-0D9B-76A8-1AF848CA11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8068" name="Segnaposto numero diapositiva 3">
            <a:extLst>
              <a:ext uri="{FF2B5EF4-FFF2-40B4-BE49-F238E27FC236}">
                <a16:creationId xmlns:a16="http://schemas.microsoft.com/office/drawing/2014/main" id="{08815E4A-00BA-DC5A-6A4F-7F80D4671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8C0E99-9C08-43E1-AA29-55111A48B10C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23A10-519A-E982-4CE7-583424D1D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234166E-8898-4493-C6B2-C306EBA20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8E5576-67B0-4071-2D67-ECCC1939C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A9125B-43F4-C8D8-099C-36A880989E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541CC-79A3-45D2-AFD6-E09D5A7547C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59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9921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4332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7107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6944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7816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83894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85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38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74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3397250" y="498475"/>
            <a:ext cx="5278438" cy="431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68313" y="1412875"/>
            <a:ext cx="82296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62255CDC-0A14-4E75-99D1-146BF4FABFD9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075123621"/>
              </p:ext>
            </p:extLst>
          </p:nvPr>
        </p:nvGraphicFramePr>
        <p:xfrm>
          <a:off x="468312" y="231845"/>
          <a:ext cx="642149" cy="93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11" imgW="3190476" imgH="4666667" progId="CorelPhotoPaint.Image.9">
                  <p:embed/>
                </p:oleObj>
              </mc:Choice>
              <mc:Fallback>
                <p:oleObj name="CorelPhotoPaint.Image.9" r:id="rId11" imgW="3190476" imgH="4666667" progId="CorelPhotoPaint.Image.9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926B26C-8F0E-4489-80A5-D413E5C779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2" y="231845"/>
                        <a:ext cx="642149" cy="9397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757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9" r:id="rId8"/>
    <p:sldLayoutId id="2147483870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51.gif"/><Relationship Id="rId4" Type="http://schemas.openxmlformats.org/officeDocument/2006/relationships/image" Target="../media/image50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916857F-5AA9-07DA-FC33-D44C04734A5C}"/>
              </a:ext>
            </a:extLst>
          </p:cNvPr>
          <p:cNvSpPr/>
          <p:nvPr/>
        </p:nvSpPr>
        <p:spPr>
          <a:xfrm>
            <a:off x="521937" y="1665948"/>
            <a:ext cx="2567198" cy="3526105"/>
          </a:xfrm>
          <a:prstGeom prst="rect">
            <a:avLst/>
          </a:prstGeom>
        </p:spPr>
        <p:txBody>
          <a:bodyPr vert="horz" lIns="57150" tIns="28575" rIns="57150" bIns="28575" rtlCol="0" anchor="ctr">
            <a:normAutofit/>
          </a:bodyPr>
          <a:lstStyle/>
          <a:p>
            <a:pPr algn="ctr">
              <a:spcAft>
                <a:spcPts val="375"/>
              </a:spcAft>
            </a:pPr>
            <a:r>
              <a:rPr lang="en-US" sz="30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Sicurezza</a:t>
            </a:r>
            <a:r>
              <a:rPr lang="en-US" sz="30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Antincendio</a:t>
            </a:r>
            <a:endParaRPr lang="en-US" sz="30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spcAft>
                <a:spcPts val="375"/>
              </a:spcAft>
            </a:pPr>
            <a:r>
              <a:rPr lang="en-US" sz="30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negli</a:t>
            </a:r>
            <a:r>
              <a:rPr lang="en-US" sz="30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Impianti </a:t>
            </a:r>
            <a:r>
              <a:rPr lang="en-US" sz="30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Fotovoltaici</a:t>
            </a:r>
            <a:endParaRPr lang="en-US" sz="30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16AAA4D-E6DF-1257-5660-FFC2A800723F}"/>
              </a:ext>
            </a:extLst>
          </p:cNvPr>
          <p:cNvSpPr/>
          <p:nvPr/>
        </p:nvSpPr>
        <p:spPr>
          <a:xfrm>
            <a:off x="3517007" y="2417716"/>
            <a:ext cx="5626993" cy="651244"/>
          </a:xfrm>
          <a:prstGeom prst="rect">
            <a:avLst/>
          </a:prstGeom>
          <a:effectLst/>
        </p:spPr>
        <p:txBody>
          <a:bodyPr vert="horz" lIns="57150" tIns="28575" rIns="57150" bIns="28575" rtlCol="0" anchor="ctr">
            <a:noAutofit/>
          </a:bodyPr>
          <a:lstStyle/>
          <a:p>
            <a:pPr algn="ctr"/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“Le nuove linee guida per la progettazione e l’installazione dei pannelli fotovoltaici in relazione alla sicurezza antincendio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it-IT" altLang="it-IT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A9D3013-8244-243E-03DA-045319F95988}"/>
              </a:ext>
            </a:extLst>
          </p:cNvPr>
          <p:cNvSpPr/>
          <p:nvPr/>
        </p:nvSpPr>
        <p:spPr>
          <a:xfrm>
            <a:off x="3517008" y="4778484"/>
            <a:ext cx="5600699" cy="882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336"/>
              </a:lnSpc>
              <a:spcAft>
                <a:spcPts val="375"/>
              </a:spcAft>
            </a:pPr>
            <a:r>
              <a:rPr lang="it-IT" sz="1250" b="1" dirty="0">
                <a:solidFill>
                  <a:srgbClr val="FF000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Pierpaolo Gentile</a:t>
            </a:r>
          </a:p>
          <a:p>
            <a:pPr algn="ctr">
              <a:lnSpc>
                <a:spcPts val="1336"/>
              </a:lnSpc>
              <a:spcAft>
                <a:spcPts val="375"/>
              </a:spcAft>
            </a:pPr>
            <a:r>
              <a:rPr lang="it-IT" sz="1250" b="1" dirty="0">
                <a:solidFill>
                  <a:srgbClr val="FF000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Corpo Nazionale dei Vigili del Fuoco</a:t>
            </a:r>
            <a:endParaRPr lang="it-IT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8736F9-CFAF-D47C-1BC9-47612AE52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95" y="1412776"/>
            <a:ext cx="5567123" cy="4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04775" y="1836889"/>
            <a:ext cx="6646318" cy="3402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G.2.6.1		Valutazione del rischio d'incendio </a:t>
            </a:r>
            <a:r>
              <a:rPr lang="it-IT" b="1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 le attività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03" y="2243405"/>
            <a:ext cx="7794664" cy="160637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0D49BB-2F62-48A6-B630-16BDEB2012F9}"/>
              </a:ext>
            </a:extLst>
          </p:cNvPr>
          <p:cNvSpPr txBox="1"/>
          <p:nvPr/>
        </p:nvSpPr>
        <p:spPr>
          <a:xfrm>
            <a:off x="2592870" y="4169271"/>
            <a:ext cx="10261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it-IT" sz="13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valutazione entità del danno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33BDDE1-6181-48EA-B147-E10865901B62}"/>
              </a:ext>
            </a:extLst>
          </p:cNvPr>
          <p:cNvSpPr txBox="1"/>
          <p:nvPr/>
        </p:nvSpPr>
        <p:spPr>
          <a:xfrm>
            <a:off x="4140893" y="4168330"/>
            <a:ext cx="11881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it-IT" sz="135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valutazione probabilità di accadimento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4C2539D-A0B6-48AD-B48B-2FA5D2CF5BEE}"/>
              </a:ext>
            </a:extLst>
          </p:cNvPr>
          <p:cNvCxnSpPr>
            <a:cxnSpLocks/>
          </p:cNvCxnSpPr>
          <p:nvPr/>
        </p:nvCxnSpPr>
        <p:spPr>
          <a:xfrm flipH="1">
            <a:off x="3063959" y="3349254"/>
            <a:ext cx="604298" cy="819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8D70F0E8-273E-4FAF-8A63-02FD1BEE41F5}"/>
              </a:ext>
            </a:extLst>
          </p:cNvPr>
          <p:cNvCxnSpPr>
            <a:cxnSpLocks/>
          </p:cNvCxnSpPr>
          <p:nvPr/>
        </p:nvCxnSpPr>
        <p:spPr>
          <a:xfrm>
            <a:off x="4491990" y="3349254"/>
            <a:ext cx="183138" cy="80452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FB8539-4CB5-E392-56B5-06A8EE596DE9}"/>
              </a:ext>
            </a:extLst>
          </p:cNvPr>
          <p:cNvSpPr txBox="1"/>
          <p:nvPr/>
        </p:nvSpPr>
        <p:spPr>
          <a:xfrm>
            <a:off x="1354813" y="3919052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it-IT" sz="1200" dirty="0">
                <a:solidFill>
                  <a:srgbClr val="0000FF"/>
                </a:solidFill>
              </a:rPr>
              <a:t>= DM 03/09/2021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DAE0C2-431C-6EF9-44F5-33F3A5B0B878}"/>
              </a:ext>
            </a:extLst>
          </p:cNvPr>
          <p:cNvSpPr txBox="1"/>
          <p:nvPr/>
        </p:nvSpPr>
        <p:spPr>
          <a:xfrm>
            <a:off x="6041686" y="4173074"/>
            <a:ext cx="1764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Individuare dei criteri per poter trascurare uno scenario incidentale !</a:t>
            </a:r>
            <a:endParaRPr lang="it-IT" sz="1200" i="1" dirty="0">
              <a:solidFill>
                <a:srgbClr val="0070C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C6B4313-9928-4F1C-9852-D8F2655C61E2}"/>
              </a:ext>
            </a:extLst>
          </p:cNvPr>
          <p:cNvSpPr txBox="1"/>
          <p:nvPr/>
        </p:nvSpPr>
        <p:spPr>
          <a:xfrm>
            <a:off x="5659915" y="4387621"/>
            <a:ext cx="24636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i="1" dirty="0">
                <a:solidFill>
                  <a:srgbClr val="0070C0"/>
                </a:solidFill>
              </a:rPr>
              <a:t>+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3AB15F1-234F-CE2B-4279-5E99BFB4E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105" y="4913069"/>
            <a:ext cx="6043661" cy="1036211"/>
          </a:xfrm>
          <a:prstGeom prst="rect">
            <a:avLst/>
          </a:prstGeom>
          <a:ln>
            <a:noFill/>
          </a:ln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330F527F-44AA-804E-6F0C-70C6E8DD6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626" y="476672"/>
            <a:ext cx="58727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principi della nuova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32708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DE0B7-2F0A-6520-C75C-FB20B0D34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1F8F5AE-635D-83DC-6BCF-1D4B2480D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ts val="60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b="1" dirty="0"/>
              <a:t>Codice di Prevenzione Incendi</a:t>
            </a:r>
          </a:p>
          <a:p>
            <a:pPr marL="0" indent="0" algn="just">
              <a:spcBef>
                <a:spcPts val="60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b="1" dirty="0">
                <a:solidFill>
                  <a:srgbClr val="193795"/>
                </a:solidFill>
              </a:rPr>
              <a:t>S.10.6.2 (regola generale)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A6F2E90-0FFB-6CB4-4122-557BD6D88C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17"/>
          <a:stretch/>
        </p:blipFill>
        <p:spPr>
          <a:xfrm>
            <a:off x="468313" y="2157411"/>
            <a:ext cx="8224226" cy="3287713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ACB46D9-0AED-D947-E980-9239B0E79D3B}"/>
              </a:ext>
            </a:extLst>
          </p:cNvPr>
          <p:cNvCxnSpPr>
            <a:cxnSpLocks/>
          </p:cNvCxnSpPr>
          <p:nvPr/>
        </p:nvCxnSpPr>
        <p:spPr>
          <a:xfrm>
            <a:off x="983152" y="3368842"/>
            <a:ext cx="75627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3E2F88B-A7A9-DC34-09D3-86A7B87CA500}"/>
              </a:ext>
            </a:extLst>
          </p:cNvPr>
          <p:cNvCxnSpPr>
            <a:cxnSpLocks/>
          </p:cNvCxnSpPr>
          <p:nvPr/>
        </p:nvCxnSpPr>
        <p:spPr>
          <a:xfrm>
            <a:off x="983152" y="3657600"/>
            <a:ext cx="73289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453C85-6EDB-E81C-D6F9-16E4A4F16969}"/>
              </a:ext>
            </a:extLst>
          </p:cNvPr>
          <p:cNvSpPr txBox="1"/>
          <p:nvPr/>
        </p:nvSpPr>
        <p:spPr>
          <a:xfrm>
            <a:off x="821474" y="5764494"/>
            <a:ext cx="787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CIRCOLARE sostitutiva DCPREV 14030 del 01/09/2025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CEA6B18-55C3-9C7D-E3EC-ABECFF74CAA9}"/>
              </a:ext>
            </a:extLst>
          </p:cNvPr>
          <p:cNvSpPr/>
          <p:nvPr/>
        </p:nvSpPr>
        <p:spPr>
          <a:xfrm>
            <a:off x="468313" y="4941168"/>
            <a:ext cx="8136135" cy="503955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16C139F-6839-36C4-8F0F-7950B5EEEFA0}"/>
              </a:ext>
            </a:extLst>
          </p:cNvPr>
          <p:cNvSpPr/>
          <p:nvPr/>
        </p:nvSpPr>
        <p:spPr>
          <a:xfrm>
            <a:off x="446087" y="3994305"/>
            <a:ext cx="8158361" cy="8640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A8137931-C031-2354-347A-C7E951801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476672"/>
            <a:ext cx="5976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Disposizioni</a:t>
            </a:r>
          </a:p>
          <a:p>
            <a:pPr eaLnBrk="1" hangingPunct="1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0493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ttangolo 7">
            <a:extLst>
              <a:ext uri="{FF2B5EF4-FFF2-40B4-BE49-F238E27FC236}">
                <a16:creationId xmlns:a16="http://schemas.microsoft.com/office/drawing/2014/main" id="{D4F2FBEE-946F-4428-8635-14239146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1901177"/>
            <a:ext cx="6343650" cy="342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900"/>
              </a:spcAft>
              <a:buNone/>
            </a:pPr>
            <a:r>
              <a:rPr lang="it-IT" altLang="it-IT" sz="1800" dirty="0">
                <a:solidFill>
                  <a:srgbClr val="00B0F0"/>
                </a:solidFill>
              </a:rPr>
              <a:t>Sommario</a:t>
            </a:r>
          </a:p>
          <a:p>
            <a:pPr lvl="1">
              <a:spcBef>
                <a:spcPct val="0"/>
              </a:spcBef>
              <a:spcAft>
                <a:spcPts val="450"/>
              </a:spcAft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1. Premessa</a:t>
            </a:r>
            <a:endParaRPr lang="en-US" altLang="it-IT" sz="1800" dirty="0">
              <a:solidFill>
                <a:srgbClr val="002060"/>
              </a:solidFill>
            </a:endParaRPr>
          </a:p>
          <a:p>
            <a:pPr lvl="1">
              <a:spcBef>
                <a:spcPct val="0"/>
              </a:spcBef>
              <a:spcAft>
                <a:spcPts val="450"/>
              </a:spcAft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2. Generalità</a:t>
            </a:r>
            <a:endParaRPr lang="en-US" altLang="it-IT" sz="1800" dirty="0">
              <a:solidFill>
                <a:srgbClr val="002060"/>
              </a:solidFill>
            </a:endParaRPr>
          </a:p>
          <a:p>
            <a:pPr lvl="1">
              <a:spcBef>
                <a:spcPct val="0"/>
              </a:spcBef>
              <a:spcAft>
                <a:spcPts val="450"/>
              </a:spcAft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3. </a:t>
            </a:r>
            <a:r>
              <a:rPr lang="it-IT" altLang="it-IT" sz="1800" dirty="0">
                <a:solidFill>
                  <a:srgbClr val="FF0000"/>
                </a:solidFill>
              </a:rPr>
              <a:t>Misure tecniche generali</a:t>
            </a:r>
            <a:endParaRPr lang="en-US" altLang="it-IT" sz="1800" dirty="0">
              <a:solidFill>
                <a:srgbClr val="FF0000"/>
              </a:solidFill>
            </a:endParaRPr>
          </a:p>
          <a:p>
            <a:pPr lvl="1">
              <a:spcBef>
                <a:spcPct val="0"/>
              </a:spcBef>
              <a:spcAft>
                <a:spcPts val="450"/>
              </a:spcAft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4. </a:t>
            </a:r>
            <a:r>
              <a:rPr lang="it-IT" altLang="it-IT" sz="1800" dirty="0">
                <a:solidFill>
                  <a:srgbClr val="FF0000"/>
                </a:solidFill>
              </a:rPr>
              <a:t>Misure tecniche specifiche </a:t>
            </a:r>
            <a:r>
              <a:rPr lang="it-IT" altLang="it-IT" sz="1800" dirty="0">
                <a:solidFill>
                  <a:srgbClr val="002060"/>
                </a:solidFill>
              </a:rPr>
              <a:t>per modalità di installazione</a:t>
            </a:r>
            <a:endParaRPr lang="en-US" altLang="it-IT" sz="1800" dirty="0">
              <a:solidFill>
                <a:srgbClr val="002060"/>
              </a:solidFill>
            </a:endParaRPr>
          </a:p>
          <a:p>
            <a:pPr lvl="1">
              <a:spcBef>
                <a:spcPct val="0"/>
              </a:spcBef>
              <a:spcAft>
                <a:spcPts val="450"/>
              </a:spcAft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5. </a:t>
            </a:r>
            <a:r>
              <a:rPr lang="it-IT" altLang="it-IT" sz="1800" dirty="0">
                <a:solidFill>
                  <a:srgbClr val="FF0000"/>
                </a:solidFill>
              </a:rPr>
              <a:t>Manutenzione e verifiche</a:t>
            </a:r>
            <a:endParaRPr lang="en-US" altLang="it-IT" sz="1800" dirty="0">
              <a:solidFill>
                <a:srgbClr val="FF0000"/>
              </a:solidFill>
            </a:endParaRPr>
          </a:p>
          <a:p>
            <a:pPr lvl="1">
              <a:spcBef>
                <a:spcPct val="0"/>
              </a:spcBef>
              <a:spcAft>
                <a:spcPts val="450"/>
              </a:spcAft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6. Procedimenti relativi alla prevenzione degli incendi</a:t>
            </a:r>
            <a:endParaRPr lang="en-US" altLang="it-IT" sz="1800" dirty="0">
              <a:solidFill>
                <a:srgbClr val="002060"/>
              </a:solidFill>
            </a:endParaRPr>
          </a:p>
          <a:p>
            <a:pPr lvl="1">
              <a:spcBef>
                <a:spcPct val="0"/>
              </a:spcBef>
              <a:spcAft>
                <a:spcPts val="450"/>
              </a:spcAft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7. </a:t>
            </a:r>
            <a:r>
              <a:rPr lang="it-IT" altLang="it-IT" sz="1800" dirty="0">
                <a:solidFill>
                  <a:srgbClr val="FF0000"/>
                </a:solidFill>
              </a:rPr>
              <a:t>Documentazione tecnica</a:t>
            </a:r>
            <a:endParaRPr lang="en-US" altLang="it-IT" sz="1800" dirty="0">
              <a:solidFill>
                <a:srgbClr val="FF0000"/>
              </a:solidFill>
            </a:endParaRPr>
          </a:p>
          <a:p>
            <a:pPr lvl="1">
              <a:spcBef>
                <a:spcPct val="0"/>
              </a:spcBef>
              <a:spcAft>
                <a:spcPts val="450"/>
              </a:spcAft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Appendice normativa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5A36EAA2-AD64-8AAA-38E7-4F48A33D4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404664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Contenuti 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0EDB42F0-1490-E779-B7A1-2928F9BA9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1340768"/>
            <a:ext cx="7484301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endParaRPr lang="it-IT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defRPr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Campo di applicazione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documento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applica alla progettazione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…. di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impianti fotovoltaici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(tensione nominale in c.c. ≤ 1500 V)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ubicati all’interno di attività soggette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 a servizio delle stesse) …,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 con diversi gradi di integrazione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nelle chiusure d’ambito di edifici civili, industriali, commerciali, rurali,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ivi </a:t>
            </a: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incluse le pergole, le tettoie e le pensiline ad essi collegate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Tx/>
              <a:buAutoNum type="arabicPeriod"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documento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applica </a:t>
            </a: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altresì agli impianti fotovoltaici ubicati su pensiline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poste a copertura di parcheggi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strutture accessorie, comunque </a:t>
            </a: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interferenti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le attività soggette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…, anche in assenza di continuità strutturale con le relative opere da costruzione.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943D6737-417C-9E6E-DFE5-6AA5B7558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1832A-A352-DCC2-AA80-127D99ACB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>
            <a:extLst>
              <a:ext uri="{FF2B5EF4-FFF2-40B4-BE49-F238E27FC236}">
                <a16:creationId xmlns:a16="http://schemas.microsoft.com/office/drawing/2014/main" id="{D729FFD2-9004-C55F-F92A-38F99050B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64" y="1280161"/>
            <a:ext cx="7956885" cy="497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8640" indent="-548640">
              <a:defRPr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Campo di applicazione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720"/>
              </a:spcAft>
              <a:buFont typeface="+mj-lt"/>
              <a:buAutoNum type="arabicPeriod" startAt="3"/>
              <a:defRPr/>
            </a:pP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esclusi dal campo di applicazione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documento: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lvl="1" indent="-357188" algn="just">
              <a:spcAft>
                <a:spcPts val="720"/>
              </a:spcAft>
              <a:buFont typeface="Arial" pitchFamily="34" charset="0"/>
              <a:buChar char="•"/>
              <a:tabLst>
                <a:tab pos="539750" algn="l"/>
              </a:tabLst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impianti fotovoltaici a terra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 i quali i pannelli generatori non sono installati su edifici né su pergole, tettoie, pensiline;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lvl="1" indent="-357188" algn="just">
              <a:spcAft>
                <a:spcPts val="720"/>
              </a:spcAft>
              <a:buFont typeface="Arial" pitchFamily="34" charset="0"/>
              <a:buChar char="•"/>
              <a:tabLst>
                <a:tab pos="539750" algn="l"/>
              </a:tabLst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impianti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fotovoltaici del tipo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 &amp; play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lvl="1" indent="-357188" algn="just">
              <a:spcAft>
                <a:spcPts val="720"/>
              </a:spcAft>
              <a:buFont typeface="Arial" pitchFamily="34" charset="0"/>
              <a:buChar char="•"/>
              <a:tabLst>
                <a:tab pos="539750" algn="l"/>
              </a:tabLst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impianti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fotovoltaici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potenza inferiore a 800 W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lvl="1" indent="-357188" algn="just">
              <a:spcAft>
                <a:spcPts val="720"/>
              </a:spcAft>
              <a:buFont typeface="Arial" pitchFamily="34" charset="0"/>
              <a:buChar char="•"/>
              <a:tabLst>
                <a:tab pos="539750" algn="l"/>
              </a:tabLst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impianti agri-voltaici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qualora posti a distanza superiore a 100 m dagli edifici, misurata nel punto di minima distanza, e non rientrino fra le attività soggette alle visite ed ai controlli di prevenzione incendi di cui all’allegato I al d.P.R. 151/2011;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lvl="1" indent="-357188" algn="just">
              <a:buFont typeface="Arial" pitchFamily="34" charset="0"/>
              <a:buChar char="•"/>
              <a:tabLst>
                <a:tab pos="539750" algn="l"/>
              </a:tabLst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impianti a concentrazione solare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nei quali i pannelli fotovoltaici sono installati su strutture di sostegno ad inseguimento solare.</a:t>
            </a:r>
          </a:p>
          <a:p>
            <a:pPr marL="357188" indent="-357188" algn="just">
              <a:defRPr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720"/>
              </a:spcAft>
              <a:buFont typeface="+mj-lt"/>
              <a:buAutoNum type="arabicPeriod" startAt="4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utile riferimento anche per …. impianti fotovoltaici ubicati in attività non soggette ….</a:t>
            </a: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58CB0FCF-8923-C8EB-CA43-88E7A16D5CDF}"/>
              </a:ext>
            </a:extLst>
          </p:cNvPr>
          <p:cNvCxnSpPr>
            <a:cxnSpLocks/>
          </p:cNvCxnSpPr>
          <p:nvPr/>
        </p:nvCxnSpPr>
        <p:spPr>
          <a:xfrm>
            <a:off x="859971" y="1929836"/>
            <a:ext cx="7636465" cy="3299364"/>
          </a:xfrm>
          <a:prstGeom prst="line">
            <a:avLst/>
          </a:prstGeom>
          <a:ln w="476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3F4A723D-7149-8D57-B80E-AD581EBAABEE}"/>
              </a:ext>
            </a:extLst>
          </p:cNvPr>
          <p:cNvCxnSpPr>
            <a:cxnSpLocks/>
          </p:cNvCxnSpPr>
          <p:nvPr/>
        </p:nvCxnSpPr>
        <p:spPr>
          <a:xfrm flipV="1">
            <a:off x="1043608" y="1759400"/>
            <a:ext cx="7344816" cy="3469800"/>
          </a:xfrm>
          <a:prstGeom prst="line">
            <a:avLst/>
          </a:prstGeom>
          <a:ln w="476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>
            <a:extLst>
              <a:ext uri="{FF2B5EF4-FFF2-40B4-BE49-F238E27FC236}">
                <a16:creationId xmlns:a16="http://schemas.microsoft.com/office/drawing/2014/main" id="{1CA5C5B4-9C38-FD0A-E20C-1C17443B7EFB}"/>
              </a:ext>
            </a:extLst>
          </p:cNvPr>
          <p:cNvSpPr/>
          <p:nvPr/>
        </p:nvSpPr>
        <p:spPr>
          <a:xfrm>
            <a:off x="647564" y="5517232"/>
            <a:ext cx="7945817" cy="832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2160"/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20DCC5D8-A221-D1BB-94E0-FBE37CC2B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3187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CA308B4F-FD01-A310-45AB-893269361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412776"/>
            <a:ext cx="7992888" cy="490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Campo di applicazione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5756" algn="just">
              <a:spcAft>
                <a:spcPts val="750"/>
              </a:spcAft>
              <a:defRPr/>
            </a:pP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interferenti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 intendono quegli impianti fotovoltaici, pur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rientranti propriamente nella definizione di “incorporati”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cui al successivo </a:t>
            </a:r>
            <a:r>
              <a:rPr lang="it-IT" sz="1800" dirty="0" err="1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2.4 punto 1, </a:t>
            </a:r>
            <a:r>
              <a:rPr lang="it-IT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per la loro vicinanza all’edificio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(generatore non appoggiato ad elementi dell’edificio, ma ricadenti ugualmente nel volume delimitato dalla superficie cilindrica ad asse verticale avente come generatrice la proiezione in pianta del fabbricato dell’attività soggetta) </a:t>
            </a:r>
            <a:r>
              <a:rPr lang="it-IT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che per la possibilità di propagazione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causa della radiazione o convezione in caso di incendio del generatore, </a:t>
            </a:r>
            <a:r>
              <a:rPr lang="it-IT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possono comportare modifiche significative ai fini della sicurezza antincendio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35756" algn="just">
              <a:defRPr/>
            </a:pP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intendono altresì </a:t>
            </a:r>
            <a:r>
              <a:rPr lang="it-IT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“interferenti”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quegli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impianti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fotovoltaici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cui una parte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convertitori e sezione in corrente continua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 posizionata all’interno del volume delimitato dalla superficie cilindrica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asse verticale avente come generatrice la proiezione in pianta del fabbricato dell’attività soggetta.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622CB374-750D-D692-6EFB-6E4F7F281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C7B9D3FA-7D62-42DC-DDB7-79A0F7F47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5" y="1464404"/>
            <a:ext cx="8208912" cy="484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Obiettivi di sicurezza antincendio</a:t>
            </a:r>
          </a:p>
          <a:p>
            <a:pPr eaLnBrk="1" hangingPunct="1">
              <a:defRPr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via generale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l’installazione di un impianto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fotovoltaico, in funzione delle sue caratteristiche e delle sue modalità di installazione, </a:t>
            </a:r>
            <a:r>
              <a:rPr lang="it-IT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costituisce una modifica sostanziale delle preesistenti condizioni di sicurezza antincendio</a:t>
            </a:r>
            <a:r>
              <a:rPr lang="it-IT" sz="1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può comportare un aggravio del livello di rischio di incendio.</a:t>
            </a:r>
          </a:p>
          <a:p>
            <a:pPr marL="342900" indent="-342900" algn="just">
              <a:buFontTx/>
              <a:buAutoNum type="arabicPeriod"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Tx/>
              <a:buAutoNum type="arabicPeriod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particolare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 aggravio potrebbe concretizzarsi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fatto che l’impianto fotovoltaico potrebbe:</a:t>
            </a:r>
          </a:p>
          <a:p>
            <a:pPr marL="538163" indent="-203598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costituire una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ulteriore sorgente di innesco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indent="-203598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essere direttamente interessato dalla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propagazione dell’incendio nelle sue parti combustibili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38163" indent="-203598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comportare la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propagazione dell’incendio dall’esterno verso l’interno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dell’edificio;</a:t>
            </a:r>
          </a:p>
          <a:p>
            <a:pPr marL="538163" indent="-203598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interferire con eventuali sistemi di evacuazione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fumo e del calore;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indent="-203598" algn="just"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ostacolare il controllo o la estinzione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dell’incendio;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B330C67-7433-29BD-F180-7009FE6BF014}"/>
              </a:ext>
            </a:extLst>
          </p:cNvPr>
          <p:cNvSpPr/>
          <p:nvPr/>
        </p:nvSpPr>
        <p:spPr>
          <a:xfrm>
            <a:off x="467543" y="3374763"/>
            <a:ext cx="8208913" cy="3006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350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FAD4E018-B8FB-380D-6F6F-EF923B22D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E3E30E99-ED1F-3D93-3817-EA0BCC39D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362248"/>
            <a:ext cx="809557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Obiettivi di sicurezza antincendio</a:t>
            </a:r>
          </a:p>
          <a:p>
            <a:pPr eaLnBrk="1" hangingPunct="1">
              <a:defRPr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900"/>
              </a:spcAft>
              <a:buFont typeface="+mj-lt"/>
              <a:buAutoNum type="arabicPeriod" startAt="3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generale il soddisfacimento dei requisiti di base delle opere di costruzione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regolamento (UE) n.305/2011, ove applicabile,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 particolare …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648" indent="-269081" algn="just"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ridurre la probabilità di innesco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un incendio 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parte del generatore fotovoltaico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di altra parte dell’impianto in tensione;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648" indent="-269081" algn="just"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limitare la propagazione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un incendio 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attraverso i componenti degli impianti fotovoltaici,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sia esso originato all’interno od all’esterno degli edifici serviti;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648" indent="-269081" algn="just"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limitare le conseguenze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dell’incendio 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occupanti e soccorritori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nonché 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beni e ambiente;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648" indent="-269081" algn="just"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EAB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evitare che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caso di incendio, </a:t>
            </a:r>
            <a:r>
              <a:rPr lang="it-IT" sz="1800" b="1" u="sng" dirty="0">
                <a:solidFill>
                  <a:srgbClr val="EAB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caduta di parti dell‘impianto possa compromettere l’esodo</a:t>
            </a:r>
            <a:r>
              <a:rPr lang="it-IT" sz="1800" dirty="0">
                <a:solidFill>
                  <a:srgbClr val="EAB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occupanti </a:t>
            </a:r>
            <a:r>
              <a:rPr lang="it-IT" sz="1800" b="1" u="sng" dirty="0">
                <a:solidFill>
                  <a:srgbClr val="EAB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l’operatività</a:t>
            </a:r>
            <a:r>
              <a:rPr lang="it-IT" sz="1800" dirty="0">
                <a:solidFill>
                  <a:srgbClr val="EAB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sicurezza 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 squadre di soccorso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D1481587-7A1F-46ED-E5AF-45EA908A3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2E972953-AFD2-9654-C3B8-113AA123B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489" y="1700808"/>
            <a:ext cx="7243948" cy="326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Obiettivi di sicurezza antincendio</a:t>
            </a:r>
          </a:p>
          <a:p>
            <a:pPr eaLnBrk="1" hangingPunct="1">
              <a:defRPr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4"/>
              <a:defRPr/>
            </a:pP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valutazione del rischio</a:t>
            </a:r>
            <a:r>
              <a:rPr lang="it-IT" sz="1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incendio connesso alla presenza di impianti fotovoltaici </a:t>
            </a: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 conto del raggiungimento degli obiettivi di sicurezza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cui al punto precedente.</a:t>
            </a: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4"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4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rapporto tecnico internazionale IEC TR 63226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(PV)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può costituire un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utile riferimento ai fini della valutazione e della gestione del rischio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incendio relativo agli impianti fotovoltaici sugli edifici.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0B32393B-A378-DEE7-93C1-CB99B266A20E}"/>
              </a:ext>
            </a:extLst>
          </p:cNvPr>
          <p:cNvSpPr/>
          <p:nvPr/>
        </p:nvSpPr>
        <p:spPr>
          <a:xfrm>
            <a:off x="0" y="2492896"/>
            <a:ext cx="905494" cy="63087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A056220-EC61-C0B1-901C-D506CDF8B73B}"/>
              </a:ext>
            </a:extLst>
          </p:cNvPr>
          <p:cNvSpPr/>
          <p:nvPr/>
        </p:nvSpPr>
        <p:spPr>
          <a:xfrm flipH="1">
            <a:off x="8188779" y="2510091"/>
            <a:ext cx="955221" cy="63087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/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4FD78F1A-8E7C-2AEE-7B32-CF3619FFD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8B52423E-48BF-734F-2DCE-4083EC6E0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075" y="1371600"/>
            <a:ext cx="775830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Modalità di installazione dei moduli/pannelli fotovoltaici</a:t>
            </a:r>
          </a:p>
          <a:p>
            <a:pPr eaLnBrk="1" hangingPunct="1">
              <a:defRPr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Tx/>
              <a:buAutoNum type="arabicPeriod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impianto fotovoltaico si definisce “incorporato”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un edificio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 moduli/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pannelli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fotovoltaici 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ricadono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anche parzialmente, 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volume delimitato dalla superficie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cilindrica ad asse verticale avente come generatrice la proiezione in pianta del fabbricato (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 aggetti e sporti di gronda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come in via meramente esemplificativa illustrato nella figura seguente.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573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B71CF79-DA36-5CC8-D8FD-B85B534D1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4052212"/>
            <a:ext cx="3943350" cy="252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Rectangle 1">
            <a:extLst>
              <a:ext uri="{FF2B5EF4-FFF2-40B4-BE49-F238E27FC236}">
                <a16:creationId xmlns:a16="http://schemas.microsoft.com/office/drawing/2014/main" id="{D93BA4BD-C563-A5CC-B0E8-CCB482596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3301" y="5208043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900" b="1">
                <a:latin typeface="Calibri" panose="020F0502020204030204" pitchFamily="34" charset="0"/>
                <a:cs typeface="Calibri" panose="020F0502020204030204" pitchFamily="34" charset="0"/>
              </a:rPr>
              <a:t>Figura1</a:t>
            </a:r>
            <a:r>
              <a:rPr lang="it-IT" altLang="it-IT" sz="900">
                <a:latin typeface="Calibri" panose="020F0502020204030204" pitchFamily="34" charset="0"/>
                <a:cs typeface="Calibri" panose="020F0502020204030204" pitchFamily="34" charset="0"/>
              </a:rPr>
              <a:t> – Esempi di impianto fotovoltaico incorporato in un edificio</a:t>
            </a:r>
            <a:endParaRPr lang="it-IT" altLang="it-IT" sz="135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CA8A04-BA2E-9DAF-3EB0-27F1AF64345B}"/>
              </a:ext>
            </a:extLst>
          </p:cNvPr>
          <p:cNvSpPr txBox="1"/>
          <p:nvPr/>
        </p:nvSpPr>
        <p:spPr>
          <a:xfrm rot="21256188">
            <a:off x="3641033" y="3776104"/>
            <a:ext cx="5170081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cambia nulla rispetto alla circolare 2012…</a:t>
            </a:r>
            <a:endParaRPr lang="it-IT" sz="1750" b="1" dirty="0">
              <a:solidFill>
                <a:srgbClr val="00B050"/>
              </a:solidFill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5A90C22D-AD7B-320F-6C64-A020AF4AF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D5702-5832-73EE-4802-75EBF2FD1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>
            <a:extLst>
              <a:ext uri="{FF2B5EF4-FFF2-40B4-BE49-F238E27FC236}">
                <a16:creationId xmlns:a16="http://schemas.microsoft.com/office/drawing/2014/main" id="{6D660DB4-07BF-0644-D610-AEF905322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07" y="2178223"/>
            <a:ext cx="7633586" cy="3276156"/>
          </a:xfrm>
          <a:prstGeom prst="rect">
            <a:avLst/>
          </a:prstGeom>
          <a:effectLst/>
        </p:spPr>
        <p:txBody>
          <a:bodyPr vert="horz" lIns="57150" tIns="28575" rIns="57150" bIns="28575" rtlCol="0" anchor="ctr">
            <a:noAutofit/>
          </a:bodyPr>
          <a:lstStyle/>
          <a:p>
            <a:pPr algn="just">
              <a:spcAft>
                <a:spcPts val="750"/>
              </a:spcAft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 il 2005 ed il 2013 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settore del fotovoltaico sostenuto, in modo considerevole, da una serie di incentivi che vanno sotto il nome di "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 Energia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  </a:t>
            </a:r>
          </a:p>
          <a:p>
            <a:pPr algn="just">
              <a:spcAft>
                <a:spcPts val="750"/>
              </a:spcAft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L'incentivazione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statale del Conto Energia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favorito la crescita vertiginosa del numero di impianti 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fotovoltaici installati in Italia, talvolta senza la dovuta attenzione alla qualità e alla sicurezza. </a:t>
            </a:r>
          </a:p>
          <a:p>
            <a:pPr algn="just">
              <a:spcAft>
                <a:spcPts val="750"/>
              </a:spcAft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questo contesto 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per regolare il settore dal punto di vista della sicurezza antincendio,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 2010 il CNVVF ha emanato alcune note 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sulla posa in opera degli impianti fotovoltaici nelle attività soggette ai controlli di prevenzione incendi. </a:t>
            </a:r>
          </a:p>
          <a:p>
            <a:pPr algn="just">
              <a:spcAft>
                <a:spcPts val="750"/>
              </a:spcAft>
            </a:pP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prima è stata la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26/03/2010, n. 5158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sostituita dalla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07/02/2012, n. 0001324/282 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 quale è succeduta, a chiarimento, la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04/05/2012, n. 6334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750"/>
              </a:spcAft>
            </a:pPr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linee guida emanate 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queste note</a:t>
            </a:r>
            <a:r>
              <a:rPr lang="it-IT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insieme ad altre normative tecniche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hanno permesso di stabilire standard di sicurezza 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l'installazione di impianti fotovoltaici,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riducendo significativamente il rischio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incendi associati agli stessi e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contribuendo a garantire la sicurezza </a:t>
            </a:r>
            <a:r>
              <a:rPr lang="it-IT" sz="16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edifici e delle persone. </a:t>
            </a:r>
          </a:p>
          <a:p>
            <a:pPr algn="r">
              <a:spcAft>
                <a:spcPts val="750"/>
              </a:spcAft>
            </a:pPr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Malgrado ciò…</a:t>
            </a: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116B0AA2-A244-F998-F9BD-39B2D9E1D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326631"/>
            <a:ext cx="5976664" cy="106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375"/>
              </a:spcAft>
              <a:defRPr/>
            </a:pPr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Storia delle linee guida per la sicurezza antincendi degli impianti fotovoltaici</a:t>
            </a:r>
          </a:p>
          <a:p>
            <a:pPr algn="ctr">
              <a:spcAft>
                <a:spcPts val="375"/>
              </a:spcAft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39989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1EEDD8A5-E6B0-92F1-8BA5-82FB20E58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630" y="1649066"/>
            <a:ext cx="7674123" cy="478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Modalità di installazione dei pannelli fotovoltaici</a:t>
            </a:r>
          </a:p>
          <a:p>
            <a:pPr eaLnBrk="1" hangingPunct="1">
              <a:defRPr/>
            </a:pP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2"/>
              <a:defRPr/>
            </a:pP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Sulla base della definizione di cui al punto precedente,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possibile distinguere tra impianti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fotovoltaici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 e non incorporati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un edificio.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2"/>
              <a:defRPr/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caso di impianti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fotovoltaici </a:t>
            </a:r>
            <a:r>
              <a:rPr lang="it-IT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un edificio, i moduli/pannelli fotovoltaici possono essere: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648" indent="-269081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600" b="1" u="sng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 sull’involucro edilizio</a:t>
            </a:r>
            <a:r>
              <a:rPr lang="it-IT"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sull’involucro edilizio, con ancoraggio fisso o con appoggio a gravità, come un componente estraneo che non svolge alcun requisito costruttivo o funzionale (impianti c.d. </a:t>
            </a:r>
            <a:r>
              <a:rPr lang="it-IT" sz="1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BAPV, building </a:t>
            </a:r>
            <a:r>
              <a:rPr lang="it-IT" sz="16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it-IT" sz="1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photovoltaics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648" indent="-269081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 nell’edificio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 dal punto di vista architettonico che da quello costruttivo/funzionale (impianti c.d.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BIPV, building </a:t>
            </a: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photovoltaics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Il modulo/pannello di un impianto BIPV non si applica sopra un elemento architettonico/funzionale dell’edificio ma lo sostituisce, svolgendo le sue stesse funzioni.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Tx/>
              <a:buAutoNum type="arabicPeriod"/>
              <a:defRPr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E2C4B6E3-A6B2-7475-7CA8-152CAADDC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22BF7D7F-69A9-1CB4-3B85-A6103CE58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65" y="1505630"/>
            <a:ext cx="7864963" cy="476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Modalità di installazione dei pannelli fotovoltaici</a:t>
            </a:r>
          </a:p>
          <a:p>
            <a:pPr eaLnBrk="1" hangingPunct="1">
              <a:defRPr/>
            </a:pP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4"/>
              <a:defRPr/>
            </a:pP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definitiva … in funzione della ubicazione e della modalità di installazione … è possibile distinguere tra impianti fotovoltaici: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648" indent="-197644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nell’edificio, con pannelli …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 al di sopra della copertura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648" indent="-197644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</a:t>
            </a:r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nell’edificio, con pannelli …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 all’esterno della facciata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648" indent="-197644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</a:t>
            </a:r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nell’edificio, con moduli/pannelli …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 in copertura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648" indent="-197644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</a:t>
            </a:r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nell’edificio, con moduli/pannelli …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 in facciata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648" indent="-197644" algn="just">
              <a:spcAft>
                <a:spcPts val="750"/>
              </a:spcAft>
              <a:buFont typeface="Arial" pitchFamily="34" charset="0"/>
              <a:buChar char="•"/>
              <a:defRPr/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incorporati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nell’edificio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interferenti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l’attività.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5"/>
              <a:defRPr/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capitoli 3 e 4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vengono riportate, rispettivamente,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indicazioni generali e specifiche per ciascuna modalità di installazione</a:t>
            </a:r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moduli/pannelli fotovoltaici di cui al precedente punto 4.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5"/>
              <a:defRPr/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caso di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impianti fotovoltaici con moduli/pannelli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 secondo più di una delle modalità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cui al punto 4,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ciascuna porzione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impianto si applicano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pertinenti disposizioni specifiche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cui al capitolo 4.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CD9C8B3D-BB51-FE88-D384-CB425A1F6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58019" y="293235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it-IT" sz="1375" b="1" dirty="0">
                <a:solidFill>
                  <a:srgbClr val="00B050"/>
                </a:solidFill>
                <a:latin typeface="Arial" panose="020B0604020202020204" pitchFamily="34" charset="0"/>
                <a:ea typeface="Mona Sans Semi Bold" pitchFamily="34" charset="-122"/>
                <a:cs typeface="Arial" panose="020B0604020202020204" pitchFamily="34" charset="0"/>
              </a:rPr>
              <a:t>BAPV su Coperture</a:t>
            </a:r>
            <a:endParaRPr lang="it-IT" sz="1375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58019" y="3238868"/>
            <a:ext cx="398725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it-IT" sz="1094" dirty="0">
                <a:solidFill>
                  <a:srgbClr val="00206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Pannelli applicati sopra la copertura dell'edificio come componente estraneo senza funzioni costruttive con ancoraggio fisso o appoggio a gravità</a:t>
            </a:r>
            <a:endParaRPr lang="it-IT" sz="1094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415884" y="293235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it-IT" sz="1375" b="1" dirty="0">
                <a:solidFill>
                  <a:srgbClr val="00B050"/>
                </a:solidFill>
                <a:latin typeface="Arial" panose="020B0604020202020204" pitchFamily="34" charset="0"/>
                <a:ea typeface="Mona Sans Semi Bold" pitchFamily="34" charset="-122"/>
                <a:cs typeface="Arial" panose="020B0604020202020204" pitchFamily="34" charset="0"/>
              </a:rPr>
              <a:t>BAPV in Facciata</a:t>
            </a:r>
            <a:endParaRPr lang="it-IT" sz="1375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415884" y="3238868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it-IT" sz="1094" dirty="0">
                <a:solidFill>
                  <a:srgbClr val="00206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Pannelli applicati all'esterno della facciata </a:t>
            </a:r>
            <a:endParaRPr lang="it-IT" sz="1094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492944" y="504424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it-IT" sz="1375" b="1" dirty="0">
                <a:solidFill>
                  <a:srgbClr val="00B050"/>
                </a:solidFill>
                <a:latin typeface="Arial" panose="020B0604020202020204" pitchFamily="34" charset="0"/>
                <a:ea typeface="Mona Sans Semi Bold" pitchFamily="34" charset="-122"/>
                <a:cs typeface="Arial" panose="020B0604020202020204" pitchFamily="34" charset="0"/>
              </a:rPr>
              <a:t>BIPV Integrati</a:t>
            </a:r>
            <a:endParaRPr lang="it-IT" sz="1375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492944" y="5350755"/>
            <a:ext cx="398725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it-IT" sz="1094" dirty="0">
                <a:solidFill>
                  <a:srgbClr val="00206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Moduli integrati architettonicamente e costruttivamente, sostituendo elementi dell'edificio</a:t>
            </a:r>
            <a:endParaRPr lang="it-IT" sz="1094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4450808" y="5044244"/>
            <a:ext cx="279278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it-IT" sz="1375" b="1" dirty="0">
                <a:solidFill>
                  <a:srgbClr val="00B050"/>
                </a:solidFill>
                <a:latin typeface="Arial" panose="020B0604020202020204" pitchFamily="34" charset="0"/>
                <a:ea typeface="Mona Sans Semi Bold" pitchFamily="34" charset="-122"/>
                <a:cs typeface="Arial" panose="020B0604020202020204" pitchFamily="34" charset="0"/>
              </a:rPr>
              <a:t>Pergole, Pensiline e </a:t>
            </a:r>
            <a:r>
              <a:rPr lang="it-IT" sz="1375" b="1" dirty="0" err="1">
                <a:solidFill>
                  <a:srgbClr val="00B050"/>
                </a:solidFill>
                <a:latin typeface="Arial" panose="020B0604020202020204" pitchFamily="34" charset="0"/>
                <a:ea typeface="Mona Sans Semi Bold" pitchFamily="34" charset="-122"/>
                <a:cs typeface="Arial" panose="020B0604020202020204" pitchFamily="34" charset="0"/>
              </a:rPr>
              <a:t>Balaustre</a:t>
            </a:r>
            <a:endParaRPr lang="it-IT" sz="1375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4450809" y="5350755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it-IT" sz="1094" dirty="0">
                <a:solidFill>
                  <a:srgbClr val="00206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Installazioni su strutture accessorie come pergole, tettoie e pensiline di parcheggi</a:t>
            </a:r>
            <a:endParaRPr lang="it-IT" sz="1094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A8A96E-E2BF-A944-37A1-0641A96C2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8"/>
          <a:stretch>
            <a:fillRect/>
          </a:stretch>
        </p:blipFill>
        <p:spPr bwMode="auto">
          <a:xfrm>
            <a:off x="6918020" y="1863165"/>
            <a:ext cx="1772022" cy="134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F0E41F-843C-BB6A-C6EA-EA46C58D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69" y="1863166"/>
            <a:ext cx="2032551" cy="114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D6F69BF-6051-C086-46FD-0F3AE7BDC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755" y="3908686"/>
            <a:ext cx="1773428" cy="144206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2FA4DBD-AA4C-3086-E881-AD43A0262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9"/>
          <a:stretch/>
        </p:blipFill>
        <p:spPr bwMode="auto">
          <a:xfrm>
            <a:off x="1684686" y="4112380"/>
            <a:ext cx="1041227" cy="107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ADC84AF6-E671-DECB-37FC-B493D2C80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0" b="8233"/>
          <a:stretch/>
        </p:blipFill>
        <p:spPr bwMode="auto">
          <a:xfrm>
            <a:off x="4926847" y="3908686"/>
            <a:ext cx="1829168" cy="99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AA04D84-CB04-2EBD-90B9-CE9BAD3EC5E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947"/>
          <a:stretch>
            <a:fillRect/>
          </a:stretch>
        </p:blipFill>
        <p:spPr>
          <a:xfrm>
            <a:off x="2861966" y="4130451"/>
            <a:ext cx="1257554" cy="1074716"/>
          </a:xfrm>
          <a:prstGeom prst="rect">
            <a:avLst/>
          </a:prstGeom>
        </p:spPr>
      </p:pic>
      <p:sp>
        <p:nvSpPr>
          <p:cNvPr id="6" name="Rectangle 22">
            <a:extLst>
              <a:ext uri="{FF2B5EF4-FFF2-40B4-BE49-F238E27FC236}">
                <a16:creationId xmlns:a16="http://schemas.microsoft.com/office/drawing/2014/main" id="{54F6B949-C14A-2093-7D5E-BEF030B57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17D95-0E91-2AEF-94AC-52C53D867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D852AD2-2F64-FE55-28A9-4EF26879F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it-IT" b="0" i="0" u="none" strike="noStrike" baseline="0" dirty="0">
              <a:solidFill>
                <a:srgbClr val="2E5395"/>
              </a:solidFill>
            </a:endParaRPr>
          </a:p>
          <a:p>
            <a:pPr marL="0" indent="0" algn="just">
              <a:buNone/>
            </a:pPr>
            <a:r>
              <a:rPr lang="it-IT" b="1" i="0" u="none" strike="noStrike" baseline="0" dirty="0">
                <a:solidFill>
                  <a:srgbClr val="2E5395"/>
                </a:solidFill>
              </a:rPr>
              <a:t>6. Procedimenti relativi alla prevenzione degli incendi </a:t>
            </a:r>
          </a:p>
          <a:p>
            <a:pPr marL="0" indent="0" algn="just">
              <a:buNone/>
            </a:pPr>
            <a:endParaRPr lang="it-IT" b="1" i="0" u="none" strike="noStrike" baseline="0" dirty="0">
              <a:solidFill>
                <a:srgbClr val="2E5395"/>
              </a:solidFill>
            </a:endParaRPr>
          </a:p>
          <a:p>
            <a:pPr marL="0" indent="0" algn="just">
              <a:buNone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La installazione di impianti fotovoltaici all’interno o a servizio di attività esistenti soggette alle visite ed ai controlli di prevenzione incendi e la loro modifica sostanziale </a:t>
            </a:r>
            <a:r>
              <a:rPr lang="it-IT" i="0" u="none" strike="noStrike" baseline="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costituiscono</a:t>
            </a:r>
            <a:r>
              <a:rPr lang="it-IT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0" u="none" strike="noStrike" baseline="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sempre modifica rilevante ai fini della sicurezza antincendio ai sensi dell’allegato IV al decreto del Ministro dell’interno 7 agosto 2012</a:t>
            </a:r>
            <a:r>
              <a:rPr lang="it-IT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0" u="none" strike="noStrike" baseline="0" dirty="0">
                <a:solidFill>
                  <a:srgbClr val="009900"/>
                </a:solidFill>
              </a:rPr>
              <a:t>(SCIA art.4 DPR 151/2011)</a:t>
            </a:r>
          </a:p>
          <a:p>
            <a:pPr marL="0" indent="0" algn="just">
              <a:buNone/>
            </a:pPr>
            <a:r>
              <a:rPr lang="it-IT" b="0" i="0" u="none" strike="noStrike" baseline="0" dirty="0">
                <a:solidFill>
                  <a:srgbClr val="000000"/>
                </a:solidFill>
              </a:rPr>
              <a:t>3. </a:t>
            </a:r>
            <a:r>
              <a:rPr lang="it-IT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qualora</a:t>
            </a:r>
            <a:r>
              <a:rPr lang="it-IT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valutazione del rischio evidenzi un </a:t>
            </a:r>
            <a:r>
              <a:rPr lang="it-IT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aggravio</a:t>
            </a:r>
            <a:r>
              <a:rPr lang="it-IT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 preesistenti condizioni di sicurezza antincendio di attività di categoria B e C, 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richiesto anche </a:t>
            </a:r>
            <a:r>
              <a:rPr lang="it-IT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l'esame del progetto </a:t>
            </a:r>
            <a:r>
              <a:rPr lang="it-IT" b="1" i="0" u="none" strike="noStrike" baseline="0" dirty="0">
                <a:solidFill>
                  <a:srgbClr val="FF0000"/>
                </a:solidFill>
              </a:rPr>
              <a:t>(art.3 DPR 151/2011)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EBF95596-B8D1-4805-82F6-7CB7A80A1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411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41BF5581-5300-E29F-9E25-57DE05CAD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484784"/>
            <a:ext cx="8280919" cy="505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Misure tecniche di prevenzione antincendio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it-IT" sz="1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3.2.2 Aerazione e ventilazione</a:t>
            </a:r>
          </a:p>
          <a:p>
            <a:pPr eaLnBrk="1" hangingPunct="1">
              <a:defRPr/>
            </a:pPr>
            <a:endParaRPr lang="en-US" sz="1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evitare il riscaldamento eccessivo dei componenti dell’impianto fotovoltaico, ...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componenti … maggiormente suscettibili di riscaldamento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quali inverter o convertitori DC-DC,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devono essere installati all’aperto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compartimenti antincendio dedicati con una resistenza al fuoco minima di REI/EI 30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accesso direttamente dall’esterno o dall’interno tramite porta tagliafuoco,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esplicita esclusione di: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085" indent="-204788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 chiusi di piccole dimensioni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dove l’aria non possa circolare liberamente, ad esclusione dei casi di cui al successivo punto 4;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085" indent="-204788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compartimenti afferenti ad attività soggette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visite ed ai controlli di prevenzione incendi di cui all’allegato 1 del DPR 151/2011.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5756" algn="just">
              <a:spcAft>
                <a:spcPts val="450"/>
              </a:spcAft>
              <a:defRPr/>
            </a:pP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caso di accesso dall’interno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classe una 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 al fuoco minima della porta del vano dedicato non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dovrà essere 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inferiore alla massima fra i due compartimenti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contigui.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F96F2B-161E-2A6A-3ABC-2F530A30D000}"/>
              </a:ext>
            </a:extLst>
          </p:cNvPr>
          <p:cNvSpPr txBox="1"/>
          <p:nvPr/>
        </p:nvSpPr>
        <p:spPr>
          <a:xfrm rot="21318850">
            <a:off x="4823296" y="1933507"/>
            <a:ext cx="4086405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5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rispetto alla circolare 2012…</a:t>
            </a:r>
            <a:endParaRPr lang="it-IT" sz="1750" b="1" dirty="0">
              <a:solidFill>
                <a:srgbClr val="7030A0"/>
              </a:solidFill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0929FA3B-70A5-3263-579C-9C441D934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DE057545-93CC-765D-F518-7274A3EFB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33" y="1408172"/>
            <a:ext cx="8204739" cy="497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Misure tecniche di prevenzione antincendio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it-IT" sz="1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3.2.2 </a:t>
            </a:r>
            <a:r>
              <a:rPr lang="it-IT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Aerazione e ventilazione</a:t>
            </a:r>
          </a:p>
          <a:p>
            <a:pPr eaLnBrk="1" hangingPunct="1">
              <a:defRPr/>
            </a:pPr>
            <a:endParaRPr lang="en-US" sz="1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3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assicurarsi sempre che la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circolazione dell’aria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intorno all’inverter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sia limitata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addirittura bloccata …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rispetto delle distanze minime dagli oggetti circostanti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previste dal manuale d’installazione e di uso e manutenzione</a:t>
            </a:r>
            <a:r>
              <a:rPr lang="it-IT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dell’inverter stesso.</a:t>
            </a: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3"/>
              <a:defRPr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3"/>
              <a:defRPr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3"/>
              <a:defRPr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3"/>
              <a:defRPr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3"/>
              <a:defRPr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3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caso non sia possibile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idonea circolazione dell’aria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devono essere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 e funzionanti apparati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(estrazione, raffrescamento, ecc.)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garantire il necessario raffreddamento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dei dispositivi di conversione.</a:t>
            </a:r>
          </a:p>
          <a:p>
            <a:pPr marL="342900" indent="-342900" algn="just">
              <a:spcAft>
                <a:spcPts val="450"/>
              </a:spcAft>
              <a:buFont typeface="+mj-lt"/>
              <a:buAutoNum type="arabicPeriod" startAt="3"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5" name="Picture 5">
            <a:extLst>
              <a:ext uri="{FF2B5EF4-FFF2-40B4-BE49-F238E27FC236}">
                <a16:creationId xmlns:a16="http://schemas.microsoft.com/office/drawing/2014/main" id="{A971AD91-016E-3D9A-9E97-A850418CA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4602" r="8739" b="5022"/>
          <a:stretch>
            <a:fillRect/>
          </a:stretch>
        </p:blipFill>
        <p:spPr bwMode="auto">
          <a:xfrm>
            <a:off x="899592" y="3456377"/>
            <a:ext cx="3583406" cy="148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7">
            <a:extLst>
              <a:ext uri="{FF2B5EF4-FFF2-40B4-BE49-F238E27FC236}">
                <a16:creationId xmlns:a16="http://schemas.microsoft.com/office/drawing/2014/main" id="{F0344F5B-5185-CDC9-8031-D6DF40E7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7053" r="10916" b="1749"/>
          <a:stretch>
            <a:fillRect/>
          </a:stretch>
        </p:blipFill>
        <p:spPr bwMode="auto">
          <a:xfrm>
            <a:off x="4898067" y="3456242"/>
            <a:ext cx="3740029" cy="17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A1F89F-B0F1-1E6D-E24C-B114F70567A3}"/>
              </a:ext>
            </a:extLst>
          </p:cNvPr>
          <p:cNvSpPr txBox="1"/>
          <p:nvPr/>
        </p:nvSpPr>
        <p:spPr>
          <a:xfrm rot="21318850">
            <a:off x="5075831" y="1810476"/>
            <a:ext cx="3975431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5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rispetto alla circolare 2012…</a:t>
            </a:r>
            <a:endParaRPr lang="it-IT" sz="1750" b="1" dirty="0">
              <a:solidFill>
                <a:srgbClr val="7030A0"/>
              </a:solidFill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C5194262-8D92-A315-F11F-CE0352B52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4C2B2ACE-3726-8DDA-E8B4-C4F27546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63" y="1988840"/>
            <a:ext cx="7505700" cy="4495800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57AFF20-AAD0-41FB-A479-E947339CB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4.2 Impianti BAPV in copertura</a:t>
            </a: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D815E7-2747-4A0D-BE6C-1A77C74440EC}"/>
              </a:ext>
            </a:extLst>
          </p:cNvPr>
          <p:cNvSpPr txBox="1"/>
          <p:nvPr/>
        </p:nvSpPr>
        <p:spPr>
          <a:xfrm>
            <a:off x="21429" y="39876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Reazione al fuoco PV non definita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06A5EFF6-D08B-4497-B78B-911B168BAF77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893637" y="4279995"/>
            <a:ext cx="2822379" cy="260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FBBE6A7-6139-4290-A713-C9F53474F10E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893637" y="4036368"/>
            <a:ext cx="1082196" cy="243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052092-3007-D0AB-33D8-7F50013D0FE9}"/>
              </a:ext>
            </a:extLst>
          </p:cNvPr>
          <p:cNvSpPr txBox="1"/>
          <p:nvPr/>
        </p:nvSpPr>
        <p:spPr>
          <a:xfrm>
            <a:off x="5580112" y="5954941"/>
            <a:ext cx="3384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quale motivo? </a:t>
            </a:r>
          </a:p>
          <a:p>
            <a:r>
              <a:rPr lang="it-IT" sz="1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vedere il distanziamento</a:t>
            </a:r>
            <a:endParaRPr lang="it-IT" sz="1800" b="1" dirty="0">
              <a:solidFill>
                <a:srgbClr val="009900"/>
              </a:solidFill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680B015-7834-18C1-4F41-7E6AD7F018A9}"/>
              </a:ext>
            </a:extLst>
          </p:cNvPr>
          <p:cNvCxnSpPr/>
          <p:nvPr/>
        </p:nvCxnSpPr>
        <p:spPr>
          <a:xfrm>
            <a:off x="4427984" y="6196608"/>
            <a:ext cx="10081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7FA612-ABA5-D90A-1442-8FCC7E90C563}"/>
              </a:ext>
            </a:extLst>
          </p:cNvPr>
          <p:cNvSpPr txBox="1"/>
          <p:nvPr/>
        </p:nvSpPr>
        <p:spPr>
          <a:xfrm>
            <a:off x="107504" y="4531132"/>
            <a:ext cx="2502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marcati CE… </a:t>
            </a:r>
            <a:endParaRPr lang="it-IT" sz="1600" dirty="0"/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1B46B34F-22F9-CABA-89D4-195749B33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5771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58270-7AD4-5F12-1694-F6D15CADA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3C59304-DFC5-0C87-296E-6A5967F72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412875"/>
            <a:ext cx="8568184" cy="4537075"/>
          </a:xfrm>
        </p:spPr>
        <p:txBody>
          <a:bodyPr/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4.2 Impianti BAPV in copertura</a:t>
            </a:r>
          </a:p>
          <a:p>
            <a:pPr marL="0" indent="0">
              <a:buNone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Arial" charset="0"/>
                <a:ea typeface="+mn-ea"/>
                <a:cs typeface="Arial" charset="0"/>
              </a:rPr>
              <a:t>Caso 3a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1° soluzione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2060"/>
                </a:solidFill>
              </a:rPr>
              <a:t>Pannelli:</a:t>
            </a:r>
          </a:p>
          <a:p>
            <a:pPr marL="571500" lvl="1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FF0000"/>
                </a:solidFill>
              </a:rPr>
              <a:t>Reazione al fuoco "E" UNI EN 13501-1</a:t>
            </a:r>
            <a:r>
              <a:rPr lang="it-IT" sz="1800" dirty="0">
                <a:solidFill>
                  <a:srgbClr val="002060"/>
                </a:solidFill>
              </a:rPr>
              <a:t> e UNI EN ISO 11925-2</a:t>
            </a:r>
            <a:endParaRPr lang="it-IT" sz="1800" b="1" dirty="0">
              <a:solidFill>
                <a:srgbClr val="FF0000"/>
              </a:solidFill>
            </a:endParaRPr>
          </a:p>
          <a:p>
            <a:pPr marL="571500" lvl="1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009900"/>
                </a:solidFill>
              </a:rPr>
              <a:t>Resistenza al fuoco </a:t>
            </a:r>
            <a:r>
              <a:rPr lang="it-IT" sz="1800" b="1" dirty="0" err="1">
                <a:solidFill>
                  <a:srgbClr val="009900"/>
                </a:solidFill>
              </a:rPr>
              <a:t>Broof</a:t>
            </a:r>
            <a:r>
              <a:rPr lang="it-IT" sz="1800" b="1" dirty="0">
                <a:solidFill>
                  <a:srgbClr val="009900"/>
                </a:solidFill>
              </a:rPr>
              <a:t> </a:t>
            </a:r>
            <a:r>
              <a:rPr lang="it-IT" sz="1800" b="1" dirty="0">
                <a:solidFill>
                  <a:srgbClr val="009900"/>
                </a:solidFill>
                <a:cs typeface="Arial" charset="0"/>
              </a:rPr>
              <a:t>UNI 13501-5 e UNI CEN/TS 1187 </a:t>
            </a:r>
            <a:r>
              <a:rPr lang="it-IT" sz="1800" b="1" dirty="0">
                <a:solidFill>
                  <a:srgbClr val="009900"/>
                </a:solidFill>
              </a:rPr>
              <a:t>(T1,T2,T3,T4)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2060"/>
                </a:solidFill>
              </a:rPr>
              <a:t>Tetti:</a:t>
            </a:r>
          </a:p>
          <a:p>
            <a:pPr marL="571500" lvl="1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FF0000"/>
                </a:solidFill>
              </a:rPr>
              <a:t>Resistenza al fuoco </a:t>
            </a:r>
            <a:r>
              <a:rPr lang="it-IT" sz="1800" b="1" dirty="0" err="1">
                <a:solidFill>
                  <a:srgbClr val="FF0000"/>
                </a:solidFill>
              </a:rPr>
              <a:t>Broof</a:t>
            </a:r>
            <a:r>
              <a:rPr lang="it-IT" sz="1800" b="1" dirty="0">
                <a:solidFill>
                  <a:srgbClr val="FF0000"/>
                </a:solidFill>
              </a:rPr>
              <a:t> (T3,T4) e relative estensioni</a:t>
            </a:r>
          </a:p>
          <a:p>
            <a:pPr marL="400050" lvl="1" indent="0">
              <a:spcBef>
                <a:spcPts val="0"/>
              </a:spcBef>
              <a:buNone/>
            </a:pPr>
            <a:endParaRPr lang="it-IT" sz="1800" dirty="0"/>
          </a:p>
          <a:p>
            <a:pPr marL="0" indent="0">
              <a:buNone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Arial" charset="0"/>
                <a:cs typeface="Arial" charset="0"/>
              </a:rPr>
              <a:t>2° soluzione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000066"/>
                </a:solidFill>
              </a:rPr>
              <a:t>classe di comportamento all’incendio del </a:t>
            </a:r>
            <a:r>
              <a:rPr lang="it-IT" sz="1800" b="1" dirty="0">
                <a:solidFill>
                  <a:srgbClr val="FF0000"/>
                </a:solidFill>
              </a:rPr>
              <a:t>pacchetto pannello fotovoltaico/strato di copertura ≥ C</a:t>
            </a:r>
            <a:r>
              <a:rPr lang="it-IT" sz="1800" b="1" baseline="-25000" dirty="0">
                <a:solidFill>
                  <a:srgbClr val="FF0000"/>
                </a:solidFill>
              </a:rPr>
              <a:t>FV(</a:t>
            </a:r>
            <a:r>
              <a:rPr lang="it-IT" sz="1800" b="1" baseline="-25000" dirty="0" err="1">
                <a:solidFill>
                  <a:srgbClr val="FF0000"/>
                </a:solidFill>
              </a:rPr>
              <a:t>a,b,c</a:t>
            </a:r>
            <a:r>
              <a:rPr lang="it-IT" sz="1800" b="1" baseline="-25000" dirty="0">
                <a:solidFill>
                  <a:srgbClr val="FF0000"/>
                </a:solidFill>
              </a:rPr>
              <a:t>)</a:t>
            </a:r>
            <a:r>
              <a:rPr lang="it-IT" sz="1800" baseline="-25000" dirty="0"/>
              <a:t> </a:t>
            </a:r>
            <a:r>
              <a:rPr lang="it-IT" sz="1800" dirty="0">
                <a:solidFill>
                  <a:srgbClr val="000066"/>
                </a:solidFill>
              </a:rPr>
              <a:t>secondo </a:t>
            </a:r>
            <a:r>
              <a:rPr lang="it-IT" sz="1800" b="1" dirty="0">
                <a:solidFill>
                  <a:srgbClr val="FF0000"/>
                </a:solidFill>
              </a:rPr>
              <a:t>CEI TS 82-89 </a:t>
            </a:r>
            <a:r>
              <a:rPr lang="it-IT" sz="1800" i="1" dirty="0">
                <a:solidFill>
                  <a:srgbClr val="000066"/>
                </a:solidFill>
              </a:rPr>
              <a:t>(Rischio d'incendio nei sistemi fotovoltaici - Comportamento all’incendio dei moduli fotovoltaici installati su coperture di edifici: protocolli di prova e criteri di classificazione) </a:t>
            </a:r>
            <a:r>
              <a:rPr lang="it-IT" sz="1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kumimoji="0" lang="it-IT" sz="18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D24F18-A206-D374-E7F7-43C2DE8A87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21" t="50598" r="20790"/>
          <a:stretch>
            <a:fillRect/>
          </a:stretch>
        </p:blipFill>
        <p:spPr>
          <a:xfrm>
            <a:off x="7164288" y="1196752"/>
            <a:ext cx="1533625" cy="18319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7A393E-A35A-A51F-C5BB-73F9BA197FEA}"/>
              </a:ext>
            </a:extLst>
          </p:cNvPr>
          <p:cNvSpPr txBox="1"/>
          <p:nvPr/>
        </p:nvSpPr>
        <p:spPr>
          <a:xfrm rot="21318850">
            <a:off x="3406138" y="4159079"/>
            <a:ext cx="52126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rispetto alla circolare 2012…</a:t>
            </a:r>
            <a:endParaRPr lang="it-IT" sz="2200" b="1" dirty="0">
              <a:solidFill>
                <a:srgbClr val="7030A0"/>
              </a:solidFill>
            </a:endParaRP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EB5DAAA-4831-5EC5-9097-E70A6DC1C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46079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8D6C744A-DC2F-5FBF-69F3-819159066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268760"/>
            <a:ext cx="8064896" cy="501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endParaRPr lang="en-US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900"/>
              </a:spcAft>
              <a:defRPr/>
            </a:pPr>
            <a:r>
              <a:rPr lang="it-IT" sz="2125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bene: </a:t>
            </a:r>
            <a:r>
              <a:rPr lang="it-IT" sz="212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tetti classificati </a:t>
            </a:r>
            <a:r>
              <a:rPr lang="it-IT" sz="212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2125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</a:t>
            </a:r>
            <a:r>
              <a:rPr lang="it-IT" sz="212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(T3, T4) </a:t>
            </a:r>
            <a:endParaRPr lang="en-US" sz="2125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623" indent="-132160" algn="just">
              <a:spcAft>
                <a:spcPts val="75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Anche se potrebbero esserci alcune differenze in termini di propagazione dell'incendio in relazione ai diversi tipi di moduli,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tutti i tipi di moduli avranno un impatto sulla propagazione dell'incendio sulla copertura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03623" indent="-132160" algn="just">
              <a:spcAft>
                <a:spcPts val="750"/>
              </a:spcAft>
              <a:buFont typeface="Arial" pitchFamily="34" charset="0"/>
              <a:buChar char="•"/>
              <a:defRPr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623" indent="-132160" algn="just">
              <a:spcAft>
                <a:spcPts val="75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effetti, gli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esperimenti hanno dimostrato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anche una piastra di materiale incombustibile può produrre una diffusione simile a quella di un pannello fotovoltaico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deviando la fiamma e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restituendo una quantità significativa di calore alla superficie del tetto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71463" algn="just">
              <a:spcAft>
                <a:spcPts val="450"/>
              </a:spcAft>
              <a:defRPr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623" indent="-132160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tale motivo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ritiene maggiormente coerente con lo scenario reale il comportamento della copertura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applicati i metodi di prova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T3 e T4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indicati nella UNI CEN/TS 1187:2012,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comportano oltre il tizzone ardente e il vento anche la </a:t>
            </a: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presenza di calore radiante supplementare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D64B3FD5-2BF9-A141-9B08-6B3311017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930574"/>
            <a:ext cx="7913506" cy="2520280"/>
          </a:xfrm>
          <a:prstGeom prst="rect">
            <a:avLst/>
          </a:prstGeom>
        </p:spPr>
      </p:pic>
      <p:sp>
        <p:nvSpPr>
          <p:cNvPr id="3" name="Rectangle 22">
            <a:extLst>
              <a:ext uri="{FF2B5EF4-FFF2-40B4-BE49-F238E27FC236}">
                <a16:creationId xmlns:a16="http://schemas.microsoft.com/office/drawing/2014/main" id="{EC097501-8E5D-390D-66CF-54923284E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DA83D1F1-2AF3-53B9-F1C1-ECD7E5DE9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53" y="1340768"/>
            <a:ext cx="7763494" cy="472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endParaRPr lang="en-US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900"/>
              </a:spcAft>
              <a:defRPr/>
            </a:pPr>
            <a:r>
              <a:rPr lang="it-IT" sz="2125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bene: </a:t>
            </a:r>
            <a:r>
              <a:rPr lang="it-IT" sz="212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pannelli fotovoltaici di classe E </a:t>
            </a:r>
            <a:endParaRPr lang="en-US" sz="2125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623" indent="-132160" algn="just"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norma di prodotto CEI EN 61730-2 richiede esplicitamente il test di </a:t>
            </a:r>
            <a:r>
              <a:rPr lang="it-IT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accendibilità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MST 24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Questo test è finalizzato a determinare l‘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accendibilità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un modulo/pannello FV, indipendentemente se di tipo BAPV o BIPV, secondo la 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 EN ISO 11925-2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Prove di reazione al fuoco -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Accendibilità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dei prodotti sottoposti all'attacco diretto della fiamma - Parte 2: Prova con l'impiego di una singola fiamma.</a:t>
            </a:r>
          </a:p>
          <a:p>
            <a:pPr marL="403623" indent="-132160" algn="just">
              <a:spcAft>
                <a:spcPts val="900"/>
              </a:spcAft>
              <a:buFont typeface="Arial" pitchFamily="34" charset="0"/>
              <a:buChar char="•"/>
              <a:defRPr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623" indent="-132160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Tuttavia, se vengono utilizzate le specifiche originali della UNI EN ISO 11925-2,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risultati di questo test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 superato,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possono essere utilizzati per assegnare la classe E di reazione al fuoco in conformità alla EN 13501-1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03623" indent="-132160" algn="just">
              <a:spcAft>
                <a:spcPts val="450"/>
              </a:spcAft>
              <a:buFont typeface="Arial" pitchFamily="34" charset="0"/>
              <a:buChar char="•"/>
              <a:defRPr/>
            </a:pPr>
            <a:endParaRPr lang="it-IT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algn="just">
              <a:spcAft>
                <a:spcPts val="450"/>
              </a:spcAft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…quindi se marcati CE… </a:t>
            </a: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presumibilmente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classe E</a:t>
            </a: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52B55D6C-C15E-C2C8-D7EB-AD921F83A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77D60-7558-3A80-513C-C9909A7D1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9F4D57A-8607-23F8-CDB7-09D2D2999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558552"/>
            <a:ext cx="5976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problema…</a:t>
            </a:r>
          </a:p>
          <a:p>
            <a:pPr eaLnBrk="1" hangingPunct="1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_________________________________________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C41E88D-3312-8E15-9C62-CD5B6CC41E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025" r="-1" b="13249"/>
          <a:stretch>
            <a:fillRect/>
          </a:stretch>
        </p:blipFill>
        <p:spPr>
          <a:xfrm>
            <a:off x="4206372" y="3658378"/>
            <a:ext cx="3871913" cy="22737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0145B20-7C31-D5BE-2DBB-FFF247DEA6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90" r="9240" b="1"/>
          <a:stretch>
            <a:fillRect/>
          </a:stretch>
        </p:blipFill>
        <p:spPr>
          <a:xfrm>
            <a:off x="907834" y="1576687"/>
            <a:ext cx="4602273" cy="2462589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B39D393-C040-417C-3EC6-375042A724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3" b="17576"/>
          <a:stretch>
            <a:fillRect/>
          </a:stretch>
        </p:blipFill>
        <p:spPr>
          <a:xfrm>
            <a:off x="5692010" y="1576687"/>
            <a:ext cx="2386275" cy="1966796"/>
          </a:xfrm>
          <a:prstGeom prst="rect">
            <a:avLst/>
          </a:prstGeom>
        </p:spPr>
      </p:pic>
      <p:pic>
        <p:nvPicPr>
          <p:cNvPr id="5" name="Immagine 12">
            <a:extLst>
              <a:ext uri="{FF2B5EF4-FFF2-40B4-BE49-F238E27FC236}">
                <a16:creationId xmlns:a16="http://schemas.microsoft.com/office/drawing/2014/main" id="{46F7DB31-0447-BF40-6198-E8D031EE2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r="-1" b="-1"/>
          <a:stretch>
            <a:fillRect/>
          </a:stretch>
        </p:blipFill>
        <p:spPr bwMode="auto">
          <a:xfrm>
            <a:off x="907833" y="4161728"/>
            <a:ext cx="3159837" cy="176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B8E877B-8B31-BCAD-958C-13EBDA2D3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970" y="3151079"/>
            <a:ext cx="2469271" cy="154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5E92D-834A-6054-E3CC-05EC8E0E5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4804773C-BAAC-05BE-20AE-DA1169DFE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53" y="1484784"/>
            <a:ext cx="7763494" cy="466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endParaRPr lang="en-US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900"/>
              </a:spcAft>
              <a:defRPr/>
            </a:pPr>
            <a:r>
              <a:rPr lang="it-IT" sz="2125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bene: </a:t>
            </a:r>
            <a:r>
              <a:rPr lang="it-IT" sz="212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pannelli classificati </a:t>
            </a:r>
            <a:r>
              <a:rPr lang="it-IT" sz="212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2125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</a:t>
            </a:r>
            <a:r>
              <a:rPr lang="it-IT" sz="2125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2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(T1, T2, T3, T4)</a:t>
            </a:r>
            <a:endParaRPr lang="en-US" sz="2125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623" indent="-132160" algn="just"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Poiché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pannelli fotovoltaici possono essere esposti a condizioni di incendio esterne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è opportuno definirne la resistenza al fuoco, già definita in termini generali come "la capacità di un campione di prova di resistere al fuoco o di fornire protezione da esso per un certo periodo di tempo". </a:t>
            </a:r>
          </a:p>
          <a:p>
            <a:pPr marL="403623" indent="-132160" algn="just"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Pertanto dovrebbero essere testati per le loro caratteristiche di resistenza al fuoco quando esposti a una fonte di incendio proveniente dall'esterno del pannello fotovoltaico, che può includere l'edificio su cui sono installati, o un edificio adiacente.</a:t>
            </a:r>
            <a:r>
              <a:rPr lang="it-I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03623" indent="-132160" algn="just"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norma di prodotto IEC 61730-2:2016 richiede esplicitamente il test di </a:t>
            </a:r>
            <a:r>
              <a:rPr lang="it-IT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accendibilità</a:t>
            </a:r>
            <a:r>
              <a:rPr lang="it-I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MST 23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prova non obbligatoria nella normativa europea per la marcatura CE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03623" indent="-132160" algn="just">
              <a:spcAft>
                <a:spcPts val="900"/>
              </a:spcAft>
              <a:buFont typeface="Arial" pitchFamily="34" charset="0"/>
              <a:buChar char="•"/>
              <a:defRPr/>
            </a:pPr>
            <a:endParaRPr lang="it-IT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5E48220E-0759-00E2-86F0-599DC52A9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7485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B159-F5C4-C343-DC00-371F3CC95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7488D346-6EA4-EDE3-9470-87109789D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53" y="1661804"/>
            <a:ext cx="7763494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900"/>
              </a:spcAft>
              <a:defRPr/>
            </a:pPr>
            <a:r>
              <a:rPr lang="it-IT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bene: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pannelli classificati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20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</a:t>
            </a:r>
            <a:r>
              <a:rPr lang="it-IT" sz="20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(T1, T2, T3, T4)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623" indent="-132160" algn="just"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Qualora non siano disponibili codici edilizi locali o nazionali sulla resistenza al fuoco, la norma IEC 61730-2 riconosce che non è possibile definire requisiti generali per la sicurezza antincendio dei moduli fotovoltaici, poiché il riconoscimento dei risultati delle prove non è comunemente praticato. </a:t>
            </a:r>
          </a:p>
          <a:p>
            <a:pPr marL="271463" algn="just">
              <a:spcAft>
                <a:spcPts val="900"/>
              </a:spcAft>
              <a:defRPr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623" indent="-132160" algn="just"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Nell'Allegato B (informativa) della norma vengono menzionati due metodi di prova: </a:t>
            </a:r>
          </a:p>
          <a:p>
            <a:pPr marL="785813" lvl="2" indent="-214313">
              <a:buFont typeface="Arial" panose="020B0604020202020204" pitchFamily="34" charset="0"/>
              <a:buChar char="‒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basati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13501-5 a ENV 1187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(Europa)</a:t>
            </a:r>
          </a:p>
          <a:p>
            <a:pPr marL="785813" lvl="2" indent="-214313">
              <a:buFont typeface="Arial" panose="020B0604020202020204" pitchFamily="34" charset="0"/>
              <a:buChar char="‒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basati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ANSI/UL 1703 (+ANSI/UL 790 per BIPV)</a:t>
            </a:r>
          </a:p>
          <a:p>
            <a:pPr lvl="4"/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(Stati Uniti, Canada, Australia,…)</a:t>
            </a:r>
            <a:endParaRPr lang="it-IT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C799B0-7468-F4F9-C978-2C89E3E6CF42}"/>
              </a:ext>
            </a:extLst>
          </p:cNvPr>
          <p:cNvSpPr txBox="1"/>
          <p:nvPr/>
        </p:nvSpPr>
        <p:spPr>
          <a:xfrm>
            <a:off x="227579" y="5733256"/>
            <a:ext cx="8688841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Paragrafo 2.3. Regola dell’arte e normativa volontaria</a:t>
            </a:r>
          </a:p>
          <a:p>
            <a:pPr algn="just"/>
            <a:r>
              <a:rPr lang="it-IT" sz="1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algn="just"/>
            <a:r>
              <a:rPr lang="it-IT" sz="1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it-IT" sz="12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riferimenti alla normativa volontaria </a:t>
            </a:r>
            <a:r>
              <a:rPr lang="it-IT" sz="1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riportati nelle presenti linee guida si riferiscono alle versioni vigenti dei documenti richiamati, </a:t>
            </a:r>
            <a:r>
              <a:rPr lang="it-IT" sz="12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senza pregiudizio per il rispetto di norme volontarie emanate da altri organismi di normazione </a:t>
            </a:r>
            <a:r>
              <a:rPr lang="it-IT" sz="1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garantiscano un livello di sicurezza antincendio non inferiore. </a:t>
            </a: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37C71E4A-9F65-CEED-CB90-2BDF67609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24601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7E284-2CF2-DBB6-043C-B0EF075C0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5055E6-C386-66C5-7583-41CF74E52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4.2 impianti BAPV in copertura</a:t>
            </a:r>
          </a:p>
          <a:p>
            <a:pPr marL="0" indent="0">
              <a:buNone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Arial" charset="0"/>
                <a:ea typeface="+mn-ea"/>
                <a:cs typeface="Arial" charset="0"/>
              </a:rPr>
              <a:t>Caso 3a</a:t>
            </a:r>
          </a:p>
          <a:p>
            <a:pPr marL="0" indent="0">
              <a:buNone/>
            </a:pPr>
            <a:r>
              <a:rPr lang="it-IT" dirty="0"/>
              <a:t>CEI TS 82-89</a:t>
            </a:r>
            <a:r>
              <a:rPr lang="it-IT" sz="1800" i="1" dirty="0"/>
              <a:t> …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uLnTx/>
              <a:uFillTx/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CC9AD4F-F95B-5BA4-5585-A524D7EA7B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9552" y="2708920"/>
            <a:ext cx="5040560" cy="26485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BA75C60-1A24-E42E-F690-D9CF941F2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91" y="5367318"/>
            <a:ext cx="7589817" cy="117863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63CF588-FD4D-593F-9008-6132A14492BA}"/>
              </a:ext>
            </a:extLst>
          </p:cNvPr>
          <p:cNvSpPr/>
          <p:nvPr/>
        </p:nvSpPr>
        <p:spPr>
          <a:xfrm>
            <a:off x="3779912" y="5410054"/>
            <a:ext cx="1368152" cy="7713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D408F3-44BB-498A-AFA7-72A4933FD4D3}"/>
              </a:ext>
            </a:extLst>
          </p:cNvPr>
          <p:cNvSpPr txBox="1"/>
          <p:nvPr/>
        </p:nvSpPr>
        <p:spPr>
          <a:xfrm>
            <a:off x="5669730" y="4777624"/>
            <a:ext cx="3347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THR: Rilascio termico totale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FIGRA: Indice di crescita del fuoco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021C06-7262-E026-57C0-158BCCEABD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321" t="50598" r="20790"/>
          <a:stretch>
            <a:fillRect/>
          </a:stretch>
        </p:blipFill>
        <p:spPr>
          <a:xfrm>
            <a:off x="7164288" y="1236974"/>
            <a:ext cx="1533625" cy="1831986"/>
          </a:xfrm>
          <a:prstGeom prst="rect">
            <a:avLst/>
          </a:prstGeom>
        </p:spPr>
      </p:pic>
      <p:sp>
        <p:nvSpPr>
          <p:cNvPr id="11" name="Rectangle 22">
            <a:extLst>
              <a:ext uri="{FF2B5EF4-FFF2-40B4-BE49-F238E27FC236}">
                <a16:creationId xmlns:a16="http://schemas.microsoft.com/office/drawing/2014/main" id="{ED4D26B7-F5BC-061D-1A13-B334C54F5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438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AC6BC-1E13-8ABE-76AA-A26FF318B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18E220F-3399-3721-1C27-41212682F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56792"/>
            <a:ext cx="8640192" cy="4537075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4.2 impianti BAPV in copertura</a:t>
            </a:r>
          </a:p>
          <a:p>
            <a:pPr marL="0" indent="0">
              <a:buNone/>
            </a:pPr>
            <a:endParaRPr lang="it-IT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Arial" charset="0"/>
                <a:ea typeface="+mn-ea"/>
                <a:cs typeface="Arial" charset="0"/>
              </a:rPr>
              <a:t>Caso 3b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t-IT" dirty="0">
                <a:solidFill>
                  <a:srgbClr val="000066"/>
                </a:solidFill>
              </a:rPr>
              <a:t>Soluzione da individuarsi in base </a:t>
            </a:r>
            <a:r>
              <a:rPr lang="it-IT" b="1" dirty="0">
                <a:solidFill>
                  <a:srgbClr val="FF0000"/>
                </a:solidFill>
              </a:rPr>
              <a:t>all’analisi del rischio </a:t>
            </a:r>
            <a:r>
              <a:rPr lang="it-IT" dirty="0">
                <a:solidFill>
                  <a:srgbClr val="000066"/>
                </a:solidFill>
              </a:rPr>
              <a:t>di incendio purché in grado di conseguire </a:t>
            </a:r>
            <a:r>
              <a:rPr lang="it-IT" dirty="0">
                <a:solidFill>
                  <a:srgbClr val="FF0000"/>
                </a:solidFill>
              </a:rPr>
              <a:t>obiettivi di sicurezza 2.2 </a:t>
            </a:r>
            <a:r>
              <a:rPr lang="it-IT" dirty="0">
                <a:solidFill>
                  <a:srgbClr val="000066"/>
                </a:solidFill>
              </a:rPr>
              <a:t>nel rispetto degli adempimenti connessi alle </a:t>
            </a:r>
            <a:r>
              <a:rPr lang="it-IT" dirty="0">
                <a:solidFill>
                  <a:srgbClr val="FF0000"/>
                </a:solidFill>
              </a:rPr>
              <a:t>procedure di prevenzioni incendi applicabili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000066"/>
                </a:solidFill>
              </a:rPr>
              <a:t>2.2 1. l’installazione di un impianto fotovoltaico potrebbe comportare un </a:t>
            </a:r>
            <a:r>
              <a:rPr lang="it-IT" sz="1800" i="1" dirty="0">
                <a:solidFill>
                  <a:srgbClr val="FF0000"/>
                </a:solidFill>
              </a:rPr>
              <a:t>aggravio</a:t>
            </a:r>
            <a:r>
              <a:rPr lang="it-IT" sz="1800" i="1" dirty="0">
                <a:solidFill>
                  <a:srgbClr val="000000"/>
                </a:solidFill>
              </a:rPr>
              <a:t> </a:t>
            </a:r>
            <a:r>
              <a:rPr lang="it-IT" sz="1800" i="1" dirty="0">
                <a:solidFill>
                  <a:srgbClr val="FF0000"/>
                </a:solidFill>
              </a:rPr>
              <a:t>del livello di rischio</a:t>
            </a:r>
            <a:r>
              <a:rPr lang="it-IT" sz="1800" i="1" dirty="0">
                <a:solidFill>
                  <a:srgbClr val="000000"/>
                </a:solidFill>
              </a:rPr>
              <a:t> </a:t>
            </a:r>
            <a:r>
              <a:rPr lang="it-IT" sz="1800" dirty="0">
                <a:solidFill>
                  <a:srgbClr val="009900"/>
                </a:solidFill>
              </a:rPr>
              <a:t>(serve Esame Progetto</a:t>
            </a:r>
            <a:r>
              <a:rPr lang="it-IT" sz="1800" dirty="0">
                <a:solidFill>
                  <a:srgbClr val="000066"/>
                </a:solidFill>
              </a:rPr>
              <a:t>) </a:t>
            </a:r>
            <a:r>
              <a:rPr lang="it-IT" sz="1800" i="1" dirty="0">
                <a:solidFill>
                  <a:srgbClr val="000066"/>
                </a:solidFill>
              </a:rPr>
              <a:t>di incendio in quanto potrebbe:</a:t>
            </a:r>
          </a:p>
          <a:p>
            <a:r>
              <a:rPr lang="it-IT" sz="1800" i="1" dirty="0">
                <a:solidFill>
                  <a:srgbClr val="000066"/>
                </a:solidFill>
              </a:rPr>
              <a:t>costituire una ulteriore sorgente di innesco</a:t>
            </a:r>
          </a:p>
          <a:p>
            <a:r>
              <a:rPr lang="it-IT" sz="1800" i="1" dirty="0">
                <a:solidFill>
                  <a:srgbClr val="000066"/>
                </a:solidFill>
              </a:rPr>
              <a:t>essere interessato dalla propagazione dell’incendio aggravandone la magnitudo</a:t>
            </a:r>
          </a:p>
          <a:p>
            <a:r>
              <a:rPr lang="it-IT" sz="1800" i="1" dirty="0">
                <a:solidFill>
                  <a:srgbClr val="000066"/>
                </a:solidFill>
              </a:rPr>
              <a:t>comportare la propagazione dell’incendio dall’esterno verso l’interno dell’edificio;</a:t>
            </a:r>
          </a:p>
          <a:p>
            <a:r>
              <a:rPr lang="it-IT" sz="1800" i="1" dirty="0">
                <a:solidFill>
                  <a:srgbClr val="000066"/>
                </a:solidFill>
              </a:rPr>
              <a:t>interferire con eventuali sistemi di evacuazione del fumo e del calore;</a:t>
            </a:r>
          </a:p>
          <a:p>
            <a:r>
              <a:rPr lang="it-IT" sz="1800" i="1" dirty="0">
                <a:solidFill>
                  <a:srgbClr val="000066"/>
                </a:solidFill>
              </a:rPr>
              <a:t>ostacolare il controllo o la estinzione dell’incendio</a:t>
            </a:r>
            <a:r>
              <a:rPr lang="it-IT" i="1" dirty="0">
                <a:solidFill>
                  <a:srgbClr val="000066"/>
                </a:solidFill>
              </a:rPr>
              <a:t>;</a:t>
            </a:r>
          </a:p>
          <a:p>
            <a:pPr marL="0" indent="0">
              <a:buNone/>
            </a:pPr>
            <a:r>
              <a:rPr lang="it-IT" sz="1600" i="1" dirty="0">
                <a:solidFill>
                  <a:srgbClr val="FF0000"/>
                </a:solidFill>
              </a:rPr>
              <a:t>(HELP: IEC TR 63226, </a:t>
            </a:r>
            <a:r>
              <a:rPr lang="it-IT" sz="1600" i="1" dirty="0" err="1">
                <a:solidFill>
                  <a:srgbClr val="FF0000"/>
                </a:solidFill>
              </a:rPr>
              <a:t>Managing</a:t>
            </a:r>
            <a:r>
              <a:rPr lang="it-IT" sz="1600" i="1" dirty="0">
                <a:solidFill>
                  <a:srgbClr val="FF0000"/>
                </a:solidFill>
              </a:rPr>
              <a:t> </a:t>
            </a:r>
            <a:r>
              <a:rPr lang="it-IT" sz="1600" i="1" dirty="0" err="1">
                <a:solidFill>
                  <a:srgbClr val="FF0000"/>
                </a:solidFill>
              </a:rPr>
              <a:t>fire</a:t>
            </a:r>
            <a:r>
              <a:rPr lang="it-IT" sz="1600" i="1" dirty="0">
                <a:solidFill>
                  <a:srgbClr val="FF0000"/>
                </a:solidFill>
              </a:rPr>
              <a:t> risk </a:t>
            </a:r>
            <a:r>
              <a:rPr lang="it-IT" sz="1600" i="1" dirty="0" err="1">
                <a:solidFill>
                  <a:srgbClr val="FF0000"/>
                </a:solidFill>
              </a:rPr>
              <a:t>related</a:t>
            </a:r>
            <a:r>
              <a:rPr lang="it-IT" sz="1600" i="1" dirty="0">
                <a:solidFill>
                  <a:srgbClr val="FF0000"/>
                </a:solidFill>
              </a:rPr>
              <a:t> to </a:t>
            </a:r>
            <a:r>
              <a:rPr lang="it-IT" sz="1600" i="1" dirty="0" err="1">
                <a:solidFill>
                  <a:srgbClr val="FF0000"/>
                </a:solidFill>
              </a:rPr>
              <a:t>photovoltaic</a:t>
            </a:r>
            <a:r>
              <a:rPr lang="it-IT" sz="1600" i="1" dirty="0">
                <a:solidFill>
                  <a:srgbClr val="FF0000"/>
                </a:solidFill>
              </a:rPr>
              <a:t> (PV) systems on buildings)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C0CFCF8-1BE7-2151-4A82-E8F69526B3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120" t="50863" b="4907"/>
          <a:stretch>
            <a:fillRect/>
          </a:stretch>
        </p:blipFill>
        <p:spPr>
          <a:xfrm>
            <a:off x="7884368" y="1063515"/>
            <a:ext cx="1285831" cy="1573397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255DF7A8-A733-DC70-E09D-34046257F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4457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2493B-2B12-585F-6322-FA3360249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7C9DFFB-1EEE-5A62-FA36-552D4F7B4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10" y="1184225"/>
            <a:ext cx="8424167" cy="4537075"/>
          </a:xfrm>
        </p:spPr>
        <p:txBody>
          <a:bodyPr/>
          <a:lstStyle/>
          <a:p>
            <a:pPr marL="0" indent="0">
              <a:buNone/>
            </a:pPr>
            <a:endParaRPr lang="it-IT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Lay-out: Impianti in copertura (3.3.5)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indent="0">
              <a:buNone/>
            </a:pPr>
            <a:r>
              <a:rPr lang="it-IT" dirty="0"/>
              <a:t>3.3.5.1 Lay-out (accessibilità e distanze)</a:t>
            </a:r>
          </a:p>
          <a:p>
            <a:pPr marL="0" indent="0">
              <a:buNone/>
            </a:pPr>
            <a:r>
              <a:rPr lang="it-IT" dirty="0"/>
              <a:t>Suddivisione del generatore in </a:t>
            </a:r>
            <a:r>
              <a:rPr lang="it-IT" b="1" dirty="0">
                <a:solidFill>
                  <a:srgbClr val="FF0000"/>
                </a:solidFill>
              </a:rPr>
              <a:t>isole max 20x20 m</a:t>
            </a:r>
            <a:r>
              <a:rPr lang="it-IT" dirty="0"/>
              <a:t>,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 distanziate</a:t>
            </a:r>
          </a:p>
          <a:p>
            <a:r>
              <a:rPr lang="it-IT" b="1" dirty="0">
                <a:solidFill>
                  <a:srgbClr val="FF0000"/>
                </a:solidFill>
              </a:rPr>
              <a:t>tra loro: ≥ 2m </a:t>
            </a:r>
            <a:r>
              <a:rPr lang="it-IT" dirty="0"/>
              <a:t>(esclusi i cavi)</a:t>
            </a:r>
          </a:p>
          <a:p>
            <a:r>
              <a:rPr lang="it-IT" dirty="0"/>
              <a:t>dal bordo copertura: ≥ 1m</a:t>
            </a:r>
          </a:p>
          <a:p>
            <a:r>
              <a:rPr lang="it-IT" b="1" dirty="0">
                <a:solidFill>
                  <a:srgbClr val="009900"/>
                </a:solidFill>
              </a:rPr>
              <a:t>impianti tecnici posizionati sulla copertura</a:t>
            </a:r>
            <a:r>
              <a:rPr lang="it-IT" dirty="0"/>
              <a:t>: ≥ 1m</a:t>
            </a:r>
          </a:p>
          <a:p>
            <a:r>
              <a:rPr lang="it-IT" dirty="0"/>
              <a:t>EFC,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altre aperture</a:t>
            </a:r>
            <a:r>
              <a:rPr lang="it-IT" dirty="0"/>
              <a:t>: ≥ 1m</a:t>
            </a:r>
            <a:r>
              <a:rPr 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B4081CF-079B-7F35-466B-36DA05BC1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430900"/>
            <a:ext cx="3590213" cy="237789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E8EB70-4EA4-49C8-9804-7C935B52427F}"/>
              </a:ext>
            </a:extLst>
          </p:cNvPr>
          <p:cNvSpPr txBox="1"/>
          <p:nvPr/>
        </p:nvSpPr>
        <p:spPr>
          <a:xfrm>
            <a:off x="5230259" y="1239143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(installazioni tipo 1, 2, 3a)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6285552-49E9-1A08-3539-491674689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10" y="4351248"/>
            <a:ext cx="4374904" cy="245754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F359844-68F1-DAC8-BFB6-5B69A2ACC7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445224"/>
            <a:ext cx="563470" cy="275183"/>
          </a:xfrm>
          <a:prstGeom prst="rect">
            <a:avLst/>
          </a:prstGeom>
        </p:spPr>
      </p:pic>
      <p:pic>
        <p:nvPicPr>
          <p:cNvPr id="12" name="Immagine 11" descr="Immagine che contiene fumo, vulcano, notte&#10;&#10;Il contenuto generato dall'IA potrebbe non essere corretto.">
            <a:extLst>
              <a:ext uri="{FF2B5EF4-FFF2-40B4-BE49-F238E27FC236}">
                <a16:creationId xmlns:a16="http://schemas.microsoft.com/office/drawing/2014/main" id="{EE8D130E-BC5B-0B81-62E4-62BF0C12F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0" r="32493"/>
          <a:stretch>
            <a:fillRect/>
          </a:stretch>
        </p:blipFill>
        <p:spPr>
          <a:xfrm>
            <a:off x="1763688" y="4149080"/>
            <a:ext cx="1584176" cy="170652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3CA4247-48D0-0C08-E426-BB59F739DF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7784" y="5445224"/>
            <a:ext cx="558931" cy="27518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01DC217-3953-1B99-E568-0408DAD5A09C}"/>
              </a:ext>
            </a:extLst>
          </p:cNvPr>
          <p:cNvSpPr txBox="1"/>
          <p:nvPr/>
        </p:nvSpPr>
        <p:spPr>
          <a:xfrm rot="21318850">
            <a:off x="4579686" y="2926150"/>
            <a:ext cx="36754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rispetto alla circolare 2012…</a:t>
            </a:r>
            <a:endParaRPr lang="it-IT" sz="1600" b="1" dirty="0">
              <a:solidFill>
                <a:srgbClr val="7030A0"/>
              </a:solidFill>
            </a:endParaRP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5AA8F53E-F285-FEAA-21EA-5901217F7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2799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FB24C-7A59-54E6-458C-35DD46297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92E3B567-D357-1CB6-334F-903BC309C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543050"/>
            <a:ext cx="8064896" cy="489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900"/>
              </a:spcAft>
              <a:defRPr/>
            </a:pPr>
            <a:r>
              <a:rPr lang="it-IT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bene: </a:t>
            </a:r>
            <a:r>
              <a:rPr lang="it-IT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distanziamento</a:t>
            </a:r>
          </a:p>
          <a:p>
            <a:pPr marL="342900" indent="-342900" algn="just">
              <a:spcAft>
                <a:spcPts val="900"/>
              </a:spcAft>
              <a:defRPr/>
            </a:pP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623" indent="-13216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propagazione all'esterno delle aree coperte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 pannelli è generalmente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dovuta alla deviazione delle fiamme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dovuta al vento sotto gli insiemi di pannelli. </a:t>
            </a:r>
          </a:p>
          <a:p>
            <a:pPr marL="403623" indent="-13216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sperimentazioni effettuate e i dati raccolti da incendi reali hanno dimostrato che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presenza di pannelli sulla copertura tende a far aumentare l’estensione della propagazione dell’incendio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oltre la diffusione prevista sulla copertura in condizioni simile ma in assenza di pannelli.</a:t>
            </a:r>
          </a:p>
          <a:p>
            <a:pPr marL="403623" indent="-132160" algn="just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volta fuori dall'area coperta dai pannelli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propagazione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dell'incendio normalmente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arresta dopo una distanza relativamente breve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generalmente 1 metro o poco più</a:t>
            </a:r>
          </a:p>
          <a:p>
            <a:pPr algn="just">
              <a:spcAft>
                <a:spcPts val="450"/>
              </a:spcAft>
              <a:defRPr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quindi 2 m di distanza fra i sottoinsiemi danno un margine di sicurezza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488A2E4-E9B7-F2DF-DF6B-C77ABA65E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892829"/>
            <a:ext cx="7704856" cy="307234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113E18-E695-E9AC-6F15-6028E9BDFA35}"/>
              </a:ext>
            </a:extLst>
          </p:cNvPr>
          <p:cNvSpPr txBox="1"/>
          <p:nvPr/>
        </p:nvSpPr>
        <p:spPr>
          <a:xfrm>
            <a:off x="5230259" y="1239143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(installazioni tipo 1, 2, 3a)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EC238CA9-C0B0-C197-D19B-4CE4B4A16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2896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26D25-95C7-CA41-0BDA-5459EBB2B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178A1F-9083-2055-7D62-3B3AA25DF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412875"/>
            <a:ext cx="8424167" cy="4537075"/>
          </a:xfrm>
        </p:spPr>
        <p:txBody>
          <a:bodyPr/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Lay-out: Impianti in copertura (3.3.5)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indent="0">
              <a:buNone/>
            </a:pPr>
            <a:r>
              <a:rPr lang="it-IT" dirty="0"/>
              <a:t>3.3.5.1 Lay-out (accessibilità e distanze)</a:t>
            </a:r>
          </a:p>
          <a:p>
            <a:pPr marL="0" indent="0">
              <a:buNone/>
            </a:pPr>
            <a:r>
              <a:rPr lang="it-IT" dirty="0"/>
              <a:t>Suddivisione del generatore in isole max 20x20 m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it-IT" dirty="0"/>
              <a:t>,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 distanziate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883388D-A5BD-8F49-F818-8689389B2BDE}"/>
              </a:ext>
            </a:extLst>
          </p:cNvPr>
          <p:cNvSpPr txBox="1"/>
          <p:nvPr/>
        </p:nvSpPr>
        <p:spPr>
          <a:xfrm>
            <a:off x="2699792" y="2821819"/>
            <a:ext cx="51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*consentite altre geometrie per copertura a shed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EB79D31-6C03-9C9F-FC06-D0C792D3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779" y="3731470"/>
            <a:ext cx="4441947" cy="312813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84D0661-4382-C0C7-671E-05F7F413724D}"/>
              </a:ext>
            </a:extLst>
          </p:cNvPr>
          <p:cNvSpPr txBox="1"/>
          <p:nvPr/>
        </p:nvSpPr>
        <p:spPr>
          <a:xfrm>
            <a:off x="5059889" y="372840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</a:t>
            </a:r>
          </a:p>
        </p:txBody>
      </p:sp>
      <p:pic>
        <p:nvPicPr>
          <p:cNvPr id="4" name="Immagine 3" descr="Immagine che contiene linea, Parallelo, Rettangolo, cella solare&#10;&#10;Il contenuto generato dall'IA potrebbe non essere corretto.">
            <a:extLst>
              <a:ext uri="{FF2B5EF4-FFF2-40B4-BE49-F238E27FC236}">
                <a16:creationId xmlns:a16="http://schemas.microsoft.com/office/drawing/2014/main" id="{0DCCD219-83F9-F61E-8EDF-6E6FDB6BD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64" y="3681412"/>
            <a:ext cx="2740412" cy="2660119"/>
          </a:xfrm>
          <a:prstGeom prst="rect">
            <a:avLst/>
          </a:prstGeom>
        </p:spPr>
      </p:pic>
      <p:pic>
        <p:nvPicPr>
          <p:cNvPr id="9" name="Immagine 8" descr="Immagine che contiene testo, Carattere, tipografia&#10;&#10;Il contenuto generato dall'IA potrebbe non essere corretto.">
            <a:extLst>
              <a:ext uri="{FF2B5EF4-FFF2-40B4-BE49-F238E27FC236}">
                <a16:creationId xmlns:a16="http://schemas.microsoft.com/office/drawing/2014/main" id="{7117250C-5EF2-DAB5-82ED-DBF9C0F12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3282641"/>
            <a:ext cx="716310" cy="797541"/>
          </a:xfrm>
          <a:prstGeom prst="rect">
            <a:avLst/>
          </a:prstGeom>
        </p:spPr>
      </p:pic>
      <p:pic>
        <p:nvPicPr>
          <p:cNvPr id="14" name="Immagine 13" descr="Immagine che contiene testo, Carattere, tipografia&#10;&#10;Il contenuto generato dall'IA potrebbe non essere corretto.">
            <a:extLst>
              <a:ext uri="{FF2B5EF4-FFF2-40B4-BE49-F238E27FC236}">
                <a16:creationId xmlns:a16="http://schemas.microsoft.com/office/drawing/2014/main" id="{3BECA8BD-83CD-A41A-BD56-9DC4497C8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652" y="3373870"/>
            <a:ext cx="650823" cy="807020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05EBD6E-4F39-3A4C-3B17-4D66553A9C29}"/>
              </a:ext>
            </a:extLst>
          </p:cNvPr>
          <p:cNvCxnSpPr>
            <a:cxnSpLocks/>
          </p:cNvCxnSpPr>
          <p:nvPr/>
        </p:nvCxnSpPr>
        <p:spPr>
          <a:xfrm>
            <a:off x="3816876" y="3681411"/>
            <a:ext cx="50077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5F6B802C-D65A-860C-AD76-C40CD52F10B3}"/>
              </a:ext>
            </a:extLst>
          </p:cNvPr>
          <p:cNvCxnSpPr>
            <a:cxnSpLocks/>
          </p:cNvCxnSpPr>
          <p:nvPr/>
        </p:nvCxnSpPr>
        <p:spPr>
          <a:xfrm>
            <a:off x="3779912" y="4077072"/>
            <a:ext cx="50077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3430AA3-8E24-1B33-5123-BCC7F8022F62}"/>
              </a:ext>
            </a:extLst>
          </p:cNvPr>
          <p:cNvCxnSpPr>
            <a:cxnSpLocks/>
          </p:cNvCxnSpPr>
          <p:nvPr/>
        </p:nvCxnSpPr>
        <p:spPr>
          <a:xfrm>
            <a:off x="435780" y="3638141"/>
            <a:ext cx="500776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CB682D9-F5BE-08E2-A650-65A4F43030C2}"/>
              </a:ext>
            </a:extLst>
          </p:cNvPr>
          <p:cNvCxnSpPr>
            <a:cxnSpLocks/>
          </p:cNvCxnSpPr>
          <p:nvPr/>
        </p:nvCxnSpPr>
        <p:spPr>
          <a:xfrm>
            <a:off x="398816" y="4033802"/>
            <a:ext cx="500776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436B557-E1D7-D1CB-B608-1C2931BAE393}"/>
              </a:ext>
            </a:extLst>
          </p:cNvPr>
          <p:cNvSpPr txBox="1"/>
          <p:nvPr/>
        </p:nvSpPr>
        <p:spPr>
          <a:xfrm>
            <a:off x="5230259" y="1239143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(installazioni tipo 1, 2, 3a)</a:t>
            </a: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B125DE8C-B244-23EE-8EB7-0EC7C4C40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8990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3FC00-9C8E-FAA9-6766-35370FF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285C605-93DE-4384-7916-6820F023D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412875"/>
            <a:ext cx="8424167" cy="4537075"/>
          </a:xfrm>
        </p:spPr>
        <p:txBody>
          <a:bodyPr/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Lay-out: Impianti in copertura (3.3.5)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indent="0">
              <a:buNone/>
            </a:pPr>
            <a:r>
              <a:rPr lang="it-IT" dirty="0"/>
              <a:t>3.3.5.1 Lay-out (accessibilità e distanze)</a:t>
            </a:r>
          </a:p>
          <a:p>
            <a:pPr marL="0" indent="0">
              <a:buNone/>
            </a:pPr>
            <a:r>
              <a:rPr lang="it-IT" dirty="0"/>
              <a:t>Distanze da aperture in caso di </a:t>
            </a:r>
            <a:r>
              <a:rPr lang="it-IT" b="1" dirty="0">
                <a:solidFill>
                  <a:srgbClr val="FF0000"/>
                </a:solidFill>
              </a:rPr>
              <a:t>tetti a falda inclinata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1 m va rispettato per la </a:t>
            </a:r>
            <a:r>
              <a:rPr lang="it-IT" b="1" dirty="0">
                <a:solidFill>
                  <a:srgbClr val="FF0000"/>
                </a:solidFill>
              </a:rPr>
              <a:t>proiezione ortogonale orizzontale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6F58ED1-C36A-B350-2F71-BF3768C76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924944"/>
            <a:ext cx="6804248" cy="275650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8528370-2DFD-37F2-1FBB-7F28B4612A2F}"/>
              </a:ext>
            </a:extLst>
          </p:cNvPr>
          <p:cNvSpPr txBox="1"/>
          <p:nvPr/>
        </p:nvSpPr>
        <p:spPr>
          <a:xfrm>
            <a:off x="5230259" y="1239143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(installazioni tipo 1, 2, 3a)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1A3CE7BC-F88B-97E0-C600-4309A8F2D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27381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00C41-F8B1-055E-CED4-F32860E2C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867FFF9-3D99-3B7A-B062-D7207FB1B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304" y="1279693"/>
            <a:ext cx="8366782" cy="2869388"/>
          </a:xfrm>
        </p:spPr>
        <p:txBody>
          <a:bodyPr/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Lay-out: Impianti in copertura (3.3.5)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indent="0">
              <a:buNone/>
            </a:pPr>
            <a:r>
              <a:rPr lang="it-IT" dirty="0"/>
              <a:t>3.3.5.1 Lay-out (accessibilità e distanze)</a:t>
            </a:r>
          </a:p>
          <a:p>
            <a:pPr marL="0" indent="0">
              <a:buNone/>
            </a:pPr>
            <a:r>
              <a:rPr lang="it-IT" dirty="0"/>
              <a:t>Distanze da aperture in caso di </a:t>
            </a:r>
            <a:r>
              <a:rPr lang="it-IT" b="1" dirty="0">
                <a:solidFill>
                  <a:srgbClr val="009900"/>
                </a:solidFill>
              </a:rPr>
              <a:t>coperture a shed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applica la previsione di mantenere una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distanza (g) non inferiore ad 1 metro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 pannelli e aperture, </a:t>
            </a:r>
            <a:r>
              <a:rPr lang="it-IT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verificarsi in relazione all’effettivo fattore di vista e alle caratteristiche degli elementi di chiusura delle aperture stesse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>
                <a:solidFill>
                  <a:srgbClr val="009900"/>
                </a:solidFill>
              </a:rPr>
              <a:t>(es. con classe di reazione al fuoco B-s1, d0)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DFDACE1-662E-7D00-3294-5F390C0422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76" b="8844"/>
          <a:stretch>
            <a:fillRect/>
          </a:stretch>
        </p:blipFill>
        <p:spPr>
          <a:xfrm>
            <a:off x="722600" y="4451915"/>
            <a:ext cx="7376911" cy="242253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9D3083-C753-895D-977F-DBD6C16D2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9" y="4098382"/>
            <a:ext cx="1652275" cy="139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30653AE-C565-D133-8A4D-3331DEBC4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691" y="1536958"/>
            <a:ext cx="2890291" cy="123758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6B2A20-343B-0C7F-0516-B5058AFBF338}"/>
              </a:ext>
            </a:extLst>
          </p:cNvPr>
          <p:cNvSpPr txBox="1"/>
          <p:nvPr/>
        </p:nvSpPr>
        <p:spPr>
          <a:xfrm>
            <a:off x="4006890" y="5139312"/>
            <a:ext cx="864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≥ 1m</a:t>
            </a:r>
            <a:endParaRPr lang="it-IT" sz="1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8DFCB10-1EEC-18EE-2A37-06816E669CC5}"/>
              </a:ext>
            </a:extLst>
          </p:cNvPr>
          <p:cNvSpPr txBox="1"/>
          <p:nvPr/>
        </p:nvSpPr>
        <p:spPr>
          <a:xfrm>
            <a:off x="6666974" y="4005064"/>
            <a:ext cx="23695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franco </a:t>
            </a:r>
            <a:r>
              <a:rPr lang="it-IT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(z)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it-IT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 metri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 i pannelli FV sulla falda contigua alle aperture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96D084C-6F1B-74FA-06B2-E421B0DCFC96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802878" y="4543673"/>
            <a:ext cx="864096" cy="2534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E755E83-ECF5-6C3E-0101-6E04270ACAD0}"/>
              </a:ext>
            </a:extLst>
          </p:cNvPr>
          <p:cNvCxnSpPr>
            <a:cxnSpLocks/>
          </p:cNvCxnSpPr>
          <p:nvPr/>
        </p:nvCxnSpPr>
        <p:spPr>
          <a:xfrm>
            <a:off x="827584" y="4133572"/>
            <a:ext cx="0" cy="471656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E48E81F-22BC-FC4D-117D-F7E9B1D20B7A}"/>
              </a:ext>
            </a:extLst>
          </p:cNvPr>
          <p:cNvCxnSpPr>
            <a:cxnSpLocks/>
          </p:cNvCxnSpPr>
          <p:nvPr/>
        </p:nvCxnSpPr>
        <p:spPr>
          <a:xfrm>
            <a:off x="4411056" y="4005064"/>
            <a:ext cx="864096" cy="1296144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82B0BF-AA4D-9DEE-33EE-2B021FCEDC0B}"/>
              </a:ext>
            </a:extLst>
          </p:cNvPr>
          <p:cNvSpPr txBox="1"/>
          <p:nvPr/>
        </p:nvSpPr>
        <p:spPr>
          <a:xfrm>
            <a:off x="5230259" y="1124744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(installazioni tipo 1, 2, 3a)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EAB0FCD0-B3DE-770B-80AD-6E6D67C1C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20386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00C41-F8B1-055E-CED4-F32860E2C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867FFF9-3D99-3B7A-B062-D7207FB1B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4761946" cy="4537075"/>
          </a:xfrm>
        </p:spPr>
        <p:txBody>
          <a:bodyPr/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Lay-out: Impianti in copertura (3.3.5)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indent="0">
              <a:buNone/>
            </a:pPr>
            <a:r>
              <a:rPr lang="it-IT" dirty="0"/>
              <a:t>3.3.5.1 Lay-out (accessibilità e distanze)</a:t>
            </a:r>
          </a:p>
          <a:p>
            <a:pPr marL="190500" indent="0" algn="just">
              <a:buNone/>
              <a:defRPr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caso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cui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 necessario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della distanza di separazione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..., si ritiene possibile ricorrere, nel rispetto degli obiettivi di cui al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2.2, all’impiego di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pannelli fotovoltaici a limitata propagazione di incendio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(ad es. … </a:t>
            </a:r>
            <a:r>
              <a:rPr lang="it-IT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B-s2, d0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</a:t>
            </a:r>
            <a:r>
              <a:rPr lang="it-IT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lucernari con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adeguata </a:t>
            </a:r>
            <a:r>
              <a:rPr lang="it-IT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 di </a:t>
            </a:r>
            <a:r>
              <a:rPr lang="it-IT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it-IT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fuoco (REI)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 valutarsi anche in relazione all’effettivo fattore di vista, quale misura compensativa del rischio conseguente.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E174A3-FEFC-3EE0-4537-9D7976C082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36" r="26883" b="16144"/>
          <a:stretch>
            <a:fillRect/>
          </a:stretch>
        </p:blipFill>
        <p:spPr>
          <a:xfrm>
            <a:off x="5436096" y="2204865"/>
            <a:ext cx="3389432" cy="254504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9AEA8-EFA2-4D96-44DB-5295AAFBCFAF}"/>
              </a:ext>
            </a:extLst>
          </p:cNvPr>
          <p:cNvSpPr txBox="1"/>
          <p:nvPr/>
        </p:nvSpPr>
        <p:spPr>
          <a:xfrm>
            <a:off x="6450528" y="2996952"/>
            <a:ext cx="1224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&lt; 1m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56C4A1-D4DB-219B-64AC-B1DA87E04EE1}"/>
              </a:ext>
            </a:extLst>
          </p:cNvPr>
          <p:cNvSpPr txBox="1"/>
          <p:nvPr/>
        </p:nvSpPr>
        <p:spPr>
          <a:xfrm>
            <a:off x="7236296" y="2204864"/>
            <a:ext cx="72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3D319E-9AB1-7FE3-BE45-F9BF4FA41FE7}"/>
              </a:ext>
            </a:extLst>
          </p:cNvPr>
          <p:cNvSpPr txBox="1"/>
          <p:nvPr/>
        </p:nvSpPr>
        <p:spPr>
          <a:xfrm>
            <a:off x="5418333" y="2239465"/>
            <a:ext cx="1380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B-s2, d0</a:t>
            </a:r>
            <a:endParaRPr lang="it-IT" b="1" u="sng" dirty="0">
              <a:solidFill>
                <a:srgbClr val="00B050"/>
              </a:solidFill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6CD8AAF-115E-C1E7-E130-047867AE8E3D}"/>
              </a:ext>
            </a:extLst>
          </p:cNvPr>
          <p:cNvCxnSpPr>
            <a:stCxn id="10" idx="2"/>
          </p:cNvCxnSpPr>
          <p:nvPr/>
        </p:nvCxnSpPr>
        <p:spPr>
          <a:xfrm>
            <a:off x="7596336" y="2666529"/>
            <a:ext cx="360040" cy="6184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8CF6187-ED57-25D4-A3C5-B5390048C81F}"/>
              </a:ext>
            </a:extLst>
          </p:cNvPr>
          <p:cNvCxnSpPr>
            <a:cxnSpLocks/>
          </p:cNvCxnSpPr>
          <p:nvPr/>
        </p:nvCxnSpPr>
        <p:spPr>
          <a:xfrm flipH="1">
            <a:off x="5822973" y="2732497"/>
            <a:ext cx="213496" cy="62126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848A5612-8C30-91B5-E4E9-D2824356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14824"/>
            <a:ext cx="2038634" cy="17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5AEC712-59C0-DB11-195F-F2A869BEC14F}"/>
              </a:ext>
            </a:extLst>
          </p:cNvPr>
          <p:cNvSpPr txBox="1"/>
          <p:nvPr/>
        </p:nvSpPr>
        <p:spPr>
          <a:xfrm>
            <a:off x="5796136" y="4983559"/>
            <a:ext cx="1440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 ?!?!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dirty="0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5399EAA2-FA31-496D-13A6-11F57E34145E}"/>
              </a:ext>
            </a:extLst>
          </p:cNvPr>
          <p:cNvCxnSpPr>
            <a:cxnSpLocks/>
          </p:cNvCxnSpPr>
          <p:nvPr/>
        </p:nvCxnSpPr>
        <p:spPr>
          <a:xfrm>
            <a:off x="6336196" y="5369649"/>
            <a:ext cx="552848" cy="2404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B3D99E-F0C8-59C1-347D-1C81F17E5D89}"/>
              </a:ext>
            </a:extLst>
          </p:cNvPr>
          <p:cNvSpPr txBox="1"/>
          <p:nvPr/>
        </p:nvSpPr>
        <p:spPr>
          <a:xfrm>
            <a:off x="5230259" y="1239143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(installazioni tipo 1, 2, 3a)</a:t>
            </a: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E09D8AA8-CD15-61CF-7F95-A46D62F0E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7427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56AE2-0565-EA2B-A9DD-6D7870004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>
            <a:extLst>
              <a:ext uri="{FF2B5EF4-FFF2-40B4-BE49-F238E27FC236}">
                <a16:creationId xmlns:a16="http://schemas.microsoft.com/office/drawing/2014/main" id="{8841F24D-CCED-CF6C-027E-380172E8C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916832"/>
            <a:ext cx="7920879" cy="3526106"/>
          </a:xfrm>
          <a:prstGeom prst="rect">
            <a:avLst/>
          </a:prstGeom>
          <a:effectLst/>
        </p:spPr>
        <p:txBody>
          <a:bodyPr vert="horz" lIns="57150" tIns="28575" rIns="57150" bIns="28575" rtlCol="0" anchor="ctr">
            <a:noAutofit/>
          </a:bodyPr>
          <a:lstStyle/>
          <a:p>
            <a:pPr algn="just">
              <a:spcAft>
                <a:spcPts val="750"/>
              </a:spcAft>
            </a:pP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Negli ultimi anni la crescita del fotovoltaico è ripresa in maniera significativa, trainata dagli incentivi del PNRR e da altre misure di sostegno. </a:t>
            </a:r>
          </a:p>
          <a:p>
            <a:pPr algn="just">
              <a:spcAft>
                <a:spcPts val="1125"/>
              </a:spcAft>
            </a:pP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Nell'ambito del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 </a:t>
            </a:r>
            <a:r>
              <a:rPr 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REPowerEU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Commissione europea ha definito un piano volto a rendere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obbligatoria l'installazione di impianti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la produzione di energia solare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 tetti della quasi totalità degli edifici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1125"/>
              </a:spcAft>
            </a:pP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L'attuazione di questo piano,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legata alla Direttiva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 rendimento energetico nell'edilizia (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EPBD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prevede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partire dal 2027 l'installazione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progressiva di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impianti fotovoltaici negli edifici pubblici e non residenziali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base alle loro dimensioni, 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tutti i nuovi edifici residenziali e parcheggi coperti ad essi attigui entro il 2030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750"/>
              </a:spcAft>
            </a:pP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Questa trasformazione comporterà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nuove sfide per la sicurezza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dovrebbero essere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 e gestite fin dall'inizio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375"/>
              </a:spcAft>
            </a:pP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particolare, l'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del numero di impianti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fotovoltaici installati comporterà anche un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incremento del potenziale rischio di incendi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rendendo fondamentale adottare misure preventive e di sicurezza adeguate. </a:t>
            </a: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A9F1C494-D9AC-C93C-90E0-39D520890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437570"/>
            <a:ext cx="5932884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375"/>
              </a:spcAft>
              <a:defRPr/>
            </a:pPr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L’esigenza di un aggiornamento</a:t>
            </a:r>
          </a:p>
          <a:p>
            <a:pPr algn="ctr">
              <a:spcAft>
                <a:spcPts val="375"/>
              </a:spcAft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13663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B6833-A72C-19D9-8F29-018775699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ABE1457-1837-D9BF-EA35-87A7D7F58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8280151" cy="4537075"/>
          </a:xfrm>
        </p:spPr>
        <p:txBody>
          <a:bodyPr/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Lay-out: Impianti in facciata (4.3)</a:t>
            </a: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</a:rPr>
              <a:t>1. L’installazione deve essere eseguita in modo da</a:t>
            </a:r>
            <a:br>
              <a:rPr lang="it-IT" sz="1800" b="0" i="0" u="none" strike="noStrike" baseline="0" dirty="0">
                <a:solidFill>
                  <a:srgbClr val="000000"/>
                </a:solidFill>
              </a:rPr>
            </a:br>
            <a:r>
              <a:rPr lang="it-IT" sz="1800" b="0" i="0" u="none" strike="noStrike" baseline="0" dirty="0">
                <a:solidFill>
                  <a:srgbClr val="000000"/>
                </a:solidFill>
              </a:rPr>
              <a:t>evitare: 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</a:rPr>
              <a:t>la propagazione di un incendio 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</a:rPr>
              <a:t>la caduta di parti ed il gocciolamento</a:t>
            </a:r>
          </a:p>
          <a:p>
            <a:pPr marL="0" indent="0">
              <a:buNone/>
            </a:pPr>
            <a:endParaRPr lang="it-IT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t-IT" sz="1800" b="1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3 SOLUZIONI …</a:t>
            </a:r>
            <a:endParaRPr lang="it-IT" sz="1800" b="1" i="0" u="none" strike="noStrike" baseline="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CB47210-9709-43AC-9814-9AF2C937E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205426"/>
            <a:ext cx="2592288" cy="5319918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8CC3BE40-A599-7567-51F7-AF57FC2D5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5876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B6833-A72C-19D9-8F29-018775699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ABE1457-1837-D9BF-EA35-87A7D7F58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8280151" cy="4537075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Circolare VF DCPREV 14030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Lay-out: Impianti in facciata (4.3)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Soluzione A)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(Nessun prerequisito di reazione al fuoco</a:t>
            </a:r>
            <a:br>
              <a:rPr lang="it-IT" sz="18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8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richiesto per i moduli !!!)</a:t>
            </a:r>
            <a:endParaRPr lang="it-IT" sz="1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1800" b="0" i="0" u="none" strike="noStrike" baseline="0" dirty="0">
                <a:solidFill>
                  <a:srgbClr val="009900"/>
                </a:solidFill>
              </a:rPr>
              <a:t>Installazione su strutture ed elementi</a:t>
            </a:r>
            <a:br>
              <a:rPr lang="it-IT" sz="1800" b="0" i="0" u="none" strike="noStrike" baseline="0" dirty="0">
                <a:solidFill>
                  <a:srgbClr val="009900"/>
                </a:solidFill>
              </a:rPr>
            </a:br>
            <a:r>
              <a:rPr lang="it-IT" sz="1800" b="0" i="0" u="none" strike="noStrike" baseline="0" dirty="0">
                <a:solidFill>
                  <a:srgbClr val="009900"/>
                </a:solidFill>
              </a:rPr>
              <a:t>d</a:t>
            </a:r>
            <a:r>
              <a:rPr lang="it-IT" sz="1800" dirty="0">
                <a:solidFill>
                  <a:srgbClr val="009900"/>
                </a:solidFill>
              </a:rPr>
              <a:t>i </a:t>
            </a:r>
            <a:r>
              <a:rPr lang="it-IT" sz="1800" b="0" i="0" u="none" strike="noStrike" baseline="0" dirty="0">
                <a:solidFill>
                  <a:srgbClr val="009900"/>
                </a:solidFill>
              </a:rPr>
              <a:t>facciata incombustibili o kit classificati</a:t>
            </a:r>
            <a:br>
              <a:rPr lang="it-IT" sz="1800" b="0" i="0" u="none" strike="noStrike" baseline="0" dirty="0">
                <a:solidFill>
                  <a:srgbClr val="009900"/>
                </a:solidFill>
              </a:rPr>
            </a:br>
            <a:r>
              <a:rPr lang="it-IT" sz="1800" b="0" i="0" u="none" strike="noStrike" baseline="0" dirty="0">
                <a:solidFill>
                  <a:srgbClr val="009900"/>
                </a:solidFill>
              </a:rPr>
              <a:t>A1</a:t>
            </a:r>
            <a:r>
              <a:rPr lang="it-IT" sz="1800" dirty="0">
                <a:solidFill>
                  <a:srgbClr val="009900"/>
                </a:solidFill>
              </a:rPr>
              <a:t> </a:t>
            </a:r>
            <a:r>
              <a:rPr lang="it-IT" sz="1800" b="0" i="0" u="none" strike="noStrike" baseline="0" dirty="0">
                <a:solidFill>
                  <a:srgbClr val="009900"/>
                </a:solidFill>
              </a:rPr>
              <a:t>secondo UNI EN 13501-1, OR</a:t>
            </a:r>
            <a:endParaRPr lang="it-IT" sz="1800" dirty="0">
              <a:solidFill>
                <a:srgbClr val="009900"/>
              </a:solidFill>
            </a:endParaRPr>
          </a:p>
          <a:p>
            <a:r>
              <a:rPr lang="it-IT" sz="1800" b="0" i="0" u="none" strike="noStrike" baseline="0" dirty="0">
                <a:solidFill>
                  <a:srgbClr val="009900"/>
                </a:solidFill>
              </a:rPr>
              <a:t>Interposizione di uno strato</a:t>
            </a:r>
            <a:br>
              <a:rPr lang="it-IT" sz="1800" b="0" i="0" u="none" strike="noStrike" baseline="0" dirty="0">
                <a:solidFill>
                  <a:srgbClr val="009900"/>
                </a:solidFill>
              </a:rPr>
            </a:br>
            <a:r>
              <a:rPr lang="it-IT" sz="1800" b="0" i="0" u="none" strike="noStrike" baseline="0" dirty="0">
                <a:solidFill>
                  <a:srgbClr val="009900"/>
                </a:solidFill>
              </a:rPr>
              <a:t>EI 30</a:t>
            </a:r>
            <a:r>
              <a:rPr lang="it-IT" sz="1800" dirty="0">
                <a:solidFill>
                  <a:srgbClr val="009900"/>
                </a:solidFill>
              </a:rPr>
              <a:t> </a:t>
            </a:r>
            <a:r>
              <a:rPr lang="it-IT" sz="1800" b="0" i="0" u="none" strike="noStrike" baseline="0" dirty="0">
                <a:solidFill>
                  <a:srgbClr val="009900"/>
                </a:solidFill>
              </a:rPr>
              <a:t>con almeno un “</a:t>
            </a:r>
            <a:r>
              <a:rPr lang="it-IT" sz="1800" b="0" i="0" u="none" strike="noStrike" baseline="0" dirty="0" err="1">
                <a:solidFill>
                  <a:srgbClr val="009900"/>
                </a:solidFill>
              </a:rPr>
              <a:t>layer</a:t>
            </a:r>
            <a:r>
              <a:rPr lang="it-IT" sz="1800" b="0" i="0" u="none" strike="noStrike" baseline="0" dirty="0">
                <a:solidFill>
                  <a:srgbClr val="009900"/>
                </a:solidFill>
              </a:rPr>
              <a:t>” continuo</a:t>
            </a:r>
            <a:br>
              <a:rPr lang="it-IT" sz="1800" b="0" i="0" u="none" strike="noStrike" baseline="0" dirty="0">
                <a:solidFill>
                  <a:srgbClr val="009900"/>
                </a:solidFill>
              </a:rPr>
            </a:br>
            <a:r>
              <a:rPr lang="it-IT" sz="1800" b="0" i="0" u="none" strike="noStrike" baseline="0" dirty="0">
                <a:solidFill>
                  <a:srgbClr val="009900"/>
                </a:solidFill>
              </a:rPr>
              <a:t>incombustibile in classe A1 secondo</a:t>
            </a:r>
            <a:br>
              <a:rPr lang="it-IT" sz="1800" b="0" i="0" u="none" strike="noStrike" baseline="0" dirty="0">
                <a:solidFill>
                  <a:srgbClr val="009900"/>
                </a:solidFill>
              </a:rPr>
            </a:br>
            <a:r>
              <a:rPr lang="it-IT" sz="1800" b="0" i="0" u="none" strike="noStrike" baseline="0" dirty="0">
                <a:solidFill>
                  <a:srgbClr val="009900"/>
                </a:solidFill>
              </a:rPr>
              <a:t>UNI EN 13501-1, esteso all’intera facciata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9900"/>
                </a:solidFill>
              </a:rPr>
              <a:t>AND adozione provvedimenti 3.3.5 …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D0B9AE9-5663-4DAF-8BA8-5BC5AA94F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205426"/>
            <a:ext cx="2592288" cy="53199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FF050C8-7A14-4F5F-9ABB-DC68B42A2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5444334"/>
            <a:ext cx="3690758" cy="13749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EF0DDD-D878-C4C9-7633-F22714804E00}"/>
              </a:ext>
            </a:extLst>
          </p:cNvPr>
          <p:cNvSpPr txBox="1"/>
          <p:nvPr/>
        </p:nvSpPr>
        <p:spPr>
          <a:xfrm>
            <a:off x="3654152" y="2729633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marcati CE… </a:t>
            </a:r>
            <a:endParaRPr lang="it-IT" sz="1800" dirty="0"/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61280FCB-D36A-507B-3D4F-F7C89939A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3405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AB22D-9D57-7809-CD8A-7A20EE146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2AC2821C-3F38-8D80-835D-3412B6866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Lay-out: Impianti in facciata (4.3)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Soluzione A)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3.3.5</a:t>
            </a:r>
            <a:endParaRPr lang="it-IT" sz="18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r>
              <a:rPr lang="it-IT" sz="1800" dirty="0"/>
              <a:t>Isole: max 3 m (h) x 20 m (l)</a:t>
            </a:r>
          </a:p>
          <a:p>
            <a:r>
              <a:rPr lang="it-IT" sz="1800" dirty="0"/>
              <a:t>Tra 2 isole: </a:t>
            </a:r>
            <a:r>
              <a:rPr lang="it-IT" sz="1800" b="1" dirty="0"/>
              <a:t>separazioni verticali incombustibili</a:t>
            </a:r>
            <a:br>
              <a:rPr lang="it-IT" sz="1800" b="1" dirty="0"/>
            </a:br>
            <a:r>
              <a:rPr lang="it-IT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0,5 m (d) </a:t>
            </a:r>
            <a:r>
              <a:rPr lang="it-IT" sz="1800" dirty="0"/>
              <a:t>x </a:t>
            </a: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0,5 m (p)</a:t>
            </a:r>
          </a:p>
          <a:p>
            <a:r>
              <a:rPr lang="it-IT" sz="1800" dirty="0"/>
              <a:t>Tra isola e aperture:</a:t>
            </a:r>
          </a:p>
          <a:p>
            <a:pPr lvl="1"/>
            <a:r>
              <a:rPr lang="it-IT" sz="1800" dirty="0"/>
              <a:t>in orizzontale </a:t>
            </a:r>
            <a:r>
              <a:rPr lang="it-IT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</a:t>
            </a:r>
            <a:r>
              <a:rPr lang="it-IT" sz="1800" dirty="0"/>
              <a:t> </a:t>
            </a:r>
            <a:r>
              <a:rPr lang="it-IT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(c) </a:t>
            </a:r>
          </a:p>
          <a:p>
            <a:pPr lvl="1"/>
            <a:r>
              <a:rPr lang="it-IT" sz="1800" dirty="0"/>
              <a:t>in verticale: </a:t>
            </a:r>
            <a:r>
              <a:rPr lang="it-IT" sz="1800" b="1" dirty="0"/>
              <a:t>elementi incombustibili</a:t>
            </a:r>
            <a:br>
              <a:rPr lang="it-IT" sz="1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800" dirty="0"/>
              <a:t>a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0,5 m (d) </a:t>
            </a:r>
            <a:r>
              <a:rPr lang="it-IT" sz="1800" dirty="0"/>
              <a:t>dall'isola e </a:t>
            </a:r>
            <a:r>
              <a:rPr lang="it-IT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</a:t>
            </a:r>
            <a:r>
              <a:rPr lang="it-IT" sz="1800" dirty="0"/>
              <a:t> </a:t>
            </a:r>
            <a:r>
              <a:rPr lang="it-IT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(m) </a:t>
            </a:r>
            <a:r>
              <a:rPr lang="it-IT" sz="1800" dirty="0"/>
              <a:t>dall’apertura </a:t>
            </a:r>
          </a:p>
          <a:p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 disposizioni diverse se giustificate</a:t>
            </a:r>
            <a:b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analisi del rischio </a:t>
            </a: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incendio ai fini</a:t>
            </a:r>
            <a:b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raggiungimento 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obiettivi 2.2 </a:t>
            </a: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2862A0F-D861-E2DC-6098-4E8A2931C141}"/>
              </a:ext>
            </a:extLst>
          </p:cNvPr>
          <p:cNvSpPr/>
          <p:nvPr/>
        </p:nvSpPr>
        <p:spPr>
          <a:xfrm>
            <a:off x="6780417" y="6180722"/>
            <a:ext cx="339090" cy="39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CAEB33C-1140-1A2E-D9DF-21C771156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5" t="66776" r="66614" b="14344"/>
          <a:stretch/>
        </p:blipFill>
        <p:spPr>
          <a:xfrm>
            <a:off x="6716373" y="1279628"/>
            <a:ext cx="2151488" cy="2013271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2CB1E84F-07D9-42E9-BBE5-9B583487CC03}"/>
              </a:ext>
            </a:extLst>
          </p:cNvPr>
          <p:cNvSpPr/>
          <p:nvPr/>
        </p:nvSpPr>
        <p:spPr>
          <a:xfrm>
            <a:off x="7240247" y="1484676"/>
            <a:ext cx="540060" cy="540060"/>
          </a:xfrm>
          <a:prstGeom prst="ellipse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8E2A655F-691C-4A8A-BC62-52C264746A83}"/>
              </a:ext>
            </a:extLst>
          </p:cNvPr>
          <p:cNvSpPr/>
          <p:nvPr/>
        </p:nvSpPr>
        <p:spPr>
          <a:xfrm>
            <a:off x="7764121" y="2016233"/>
            <a:ext cx="540060" cy="540060"/>
          </a:xfrm>
          <a:prstGeom prst="ellipse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27BA6038-45D5-47AC-90F0-4BAA022B6C93}"/>
              </a:ext>
            </a:extLst>
          </p:cNvPr>
          <p:cNvSpPr/>
          <p:nvPr/>
        </p:nvSpPr>
        <p:spPr>
          <a:xfrm>
            <a:off x="7100359" y="2139792"/>
            <a:ext cx="540060" cy="540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59F6EC7-CA01-4231-A601-009FC0567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72" t="15116" r="34497" b="62093"/>
          <a:stretch/>
        </p:blipFill>
        <p:spPr>
          <a:xfrm>
            <a:off x="6611993" y="3747297"/>
            <a:ext cx="2304256" cy="2724339"/>
          </a:xfrm>
          <a:prstGeom prst="rect">
            <a:avLst/>
          </a:prstGeom>
        </p:spPr>
      </p:pic>
      <p:sp>
        <p:nvSpPr>
          <p:cNvPr id="21" name="Ovale 20">
            <a:extLst>
              <a:ext uri="{FF2B5EF4-FFF2-40B4-BE49-F238E27FC236}">
                <a16:creationId xmlns:a16="http://schemas.microsoft.com/office/drawing/2014/main" id="{D578F0D5-1171-4B62-8D14-F80495D1D3C8}"/>
              </a:ext>
            </a:extLst>
          </p:cNvPr>
          <p:cNvSpPr/>
          <p:nvPr/>
        </p:nvSpPr>
        <p:spPr>
          <a:xfrm>
            <a:off x="7249128" y="4794758"/>
            <a:ext cx="629415" cy="62941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7D830FEC-D4A4-496D-9D15-D824F7C641C5}"/>
              </a:ext>
            </a:extLst>
          </p:cNvPr>
          <p:cNvSpPr/>
          <p:nvPr/>
        </p:nvSpPr>
        <p:spPr>
          <a:xfrm>
            <a:off x="7949532" y="4371816"/>
            <a:ext cx="546950" cy="54695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924E7C7B-719D-4058-92C6-C5E72CFBEAE4}"/>
              </a:ext>
            </a:extLst>
          </p:cNvPr>
          <p:cNvSpPr/>
          <p:nvPr/>
        </p:nvSpPr>
        <p:spPr>
          <a:xfrm>
            <a:off x="5558319" y="2054831"/>
            <a:ext cx="2137025" cy="1058239"/>
          </a:xfrm>
          <a:custGeom>
            <a:avLst/>
            <a:gdLst>
              <a:gd name="connsiteX0" fmla="*/ 2137025 w 2137025"/>
              <a:gd name="connsiteY0" fmla="*/ 0 h 1058239"/>
              <a:gd name="connsiteX1" fmla="*/ 0 w 2137025"/>
              <a:gd name="connsiteY1" fmla="*/ 0 h 1058239"/>
              <a:gd name="connsiteX2" fmla="*/ 0 w 2137025"/>
              <a:gd name="connsiteY2" fmla="*/ 1058239 h 105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7025" h="1058239">
                <a:moveTo>
                  <a:pt x="2137025" y="0"/>
                </a:moveTo>
                <a:lnTo>
                  <a:pt x="0" y="0"/>
                </a:lnTo>
                <a:lnTo>
                  <a:pt x="0" y="1058239"/>
                </a:lnTo>
              </a:path>
            </a:pathLst>
          </a:custGeom>
          <a:noFill/>
          <a:ln w="38100">
            <a:solidFill>
              <a:srgbClr val="00B0F0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EF4DD623-4049-4743-8E51-674B2A4658B1}"/>
              </a:ext>
            </a:extLst>
          </p:cNvPr>
          <p:cNvSpPr/>
          <p:nvPr/>
        </p:nvSpPr>
        <p:spPr>
          <a:xfrm>
            <a:off x="6780417" y="5221373"/>
            <a:ext cx="427272" cy="439875"/>
          </a:xfrm>
          <a:prstGeom prst="ellipse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C3F43DC-7D9D-4CE9-B729-2384AAFABCBF}"/>
              </a:ext>
            </a:extLst>
          </p:cNvPr>
          <p:cNvCxnSpPr/>
          <p:nvPr/>
        </p:nvCxnSpPr>
        <p:spPr>
          <a:xfrm>
            <a:off x="7020272" y="5373216"/>
            <a:ext cx="0" cy="205156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2">
            <a:extLst>
              <a:ext uri="{FF2B5EF4-FFF2-40B4-BE49-F238E27FC236}">
                <a16:creationId xmlns:a16="http://schemas.microsoft.com/office/drawing/2014/main" id="{0149F0B6-6B56-D61B-87FF-BE1141BAE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88896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1" grpId="0" animBg="1"/>
      <p:bldP spid="22" grpId="0" animBg="1"/>
      <p:bldP spid="9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4E0C2-2355-642F-128E-BB6928F60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86F96449-4C41-1DF4-5F80-6335A3070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8280151" cy="4537075"/>
          </a:xfrm>
        </p:spPr>
        <p:txBody>
          <a:bodyPr/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Lay-out: Impianti in facciata (4.3)</a:t>
            </a:r>
          </a:p>
          <a:p>
            <a:pPr marL="0" indent="0">
              <a:buNone/>
            </a:pPr>
            <a:r>
              <a:rPr lang="it-IT" sz="18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Soluzione B)</a:t>
            </a:r>
            <a:endParaRPr lang="it-IT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1800" dirty="0">
                <a:solidFill>
                  <a:srgbClr val="FF0000"/>
                </a:solidFill>
              </a:rPr>
              <a:t>(</a:t>
            </a:r>
            <a:r>
              <a:rPr lang="it-IT" sz="1800" b="0" i="0" u="none" strike="noStrike" baseline="0" dirty="0">
                <a:solidFill>
                  <a:srgbClr val="FF0000"/>
                </a:solidFill>
              </a:rPr>
              <a:t>edifici civili)</a:t>
            </a:r>
          </a:p>
          <a:p>
            <a:r>
              <a:rPr lang="it-IT" sz="1800" b="0" i="0" u="none" strike="noStrike" baseline="0" dirty="0">
                <a:solidFill>
                  <a:srgbClr val="FF0000"/>
                </a:solidFill>
              </a:rPr>
              <a:t>RTV13, per gli edifici &gt; 12m progettati con il codice</a:t>
            </a:r>
          </a:p>
          <a:p>
            <a:r>
              <a:rPr lang="it-IT" sz="1800" b="0" i="0" u="none" strike="noStrike" baseline="0" dirty="0">
                <a:solidFill>
                  <a:srgbClr val="FF0000"/>
                </a:solidFill>
              </a:rPr>
              <a:t>DCPREV-5043 del 5 aprile 2013, per gli edifici non</a:t>
            </a:r>
            <a:br>
              <a:rPr lang="it-IT" sz="1800" b="0" i="0" u="none" strike="noStrike" baseline="0" dirty="0">
                <a:solidFill>
                  <a:srgbClr val="FF0000"/>
                </a:solidFill>
              </a:rPr>
            </a:br>
            <a:r>
              <a:rPr lang="it-IT" sz="1800" b="0" i="0" u="none" strike="noStrike" baseline="0" dirty="0">
                <a:solidFill>
                  <a:srgbClr val="FF0000"/>
                </a:solidFill>
              </a:rPr>
              <a:t>progettati con il codice 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Soluzione C)</a:t>
            </a: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B0F0"/>
                </a:solidFill>
              </a:rPr>
              <a:t>(tutti gli edifici):</a:t>
            </a:r>
            <a:br>
              <a:rPr lang="it-IT" sz="1800" b="0" i="0" u="none" strike="noStrike" baseline="0" dirty="0">
                <a:solidFill>
                  <a:srgbClr val="00B0F0"/>
                </a:solidFill>
              </a:rPr>
            </a:br>
            <a:r>
              <a:rPr lang="it-IT" sz="1800" b="0" i="0" u="none" strike="noStrike" baseline="0" dirty="0">
                <a:solidFill>
                  <a:srgbClr val="00B0F0"/>
                </a:solidFill>
              </a:rPr>
              <a:t>Secondo analisi del rischio di incendio, è consentito</a:t>
            </a:r>
            <a:br>
              <a:rPr lang="it-IT" sz="1800" b="0" i="0" u="none" strike="noStrike" baseline="0" dirty="0">
                <a:solidFill>
                  <a:srgbClr val="00B0F0"/>
                </a:solidFill>
              </a:rPr>
            </a:br>
            <a:r>
              <a:rPr lang="it-IT" sz="1800" b="0" i="0" u="none" strike="noStrike" baseline="0" dirty="0">
                <a:solidFill>
                  <a:srgbClr val="00B0F0"/>
                </a:solidFill>
              </a:rPr>
              <a:t>prendere in considerazione configurazioni diverse</a:t>
            </a:r>
            <a:br>
              <a:rPr lang="it-IT" sz="1800" b="0" i="0" u="none" strike="noStrike" baseline="0" dirty="0">
                <a:solidFill>
                  <a:srgbClr val="00B0F0"/>
                </a:solidFill>
              </a:rPr>
            </a:br>
            <a:r>
              <a:rPr lang="it-IT" sz="1800" b="0" i="0" u="none" strike="noStrike" baseline="0" dirty="0">
                <a:solidFill>
                  <a:srgbClr val="00B0F0"/>
                </a:solidFill>
              </a:rPr>
              <a:t>purché in grado di conseguire obiettivi di sicurezza</a:t>
            </a:r>
            <a:br>
              <a:rPr lang="it-IT" sz="1800" b="0" i="0" u="none" strike="noStrike" baseline="0" dirty="0">
                <a:solidFill>
                  <a:srgbClr val="00B0F0"/>
                </a:solidFill>
              </a:rPr>
            </a:br>
            <a:r>
              <a:rPr lang="it-IT" sz="1800" b="0" i="0" u="none" strike="noStrike" baseline="0" dirty="0">
                <a:solidFill>
                  <a:srgbClr val="00B0F0"/>
                </a:solidFill>
              </a:rPr>
              <a:t>2.2 nel rispetto delle procedure di prevenzioni</a:t>
            </a:r>
            <a:br>
              <a:rPr lang="it-IT" sz="1800" b="0" i="0" u="none" strike="noStrike" baseline="0" dirty="0">
                <a:solidFill>
                  <a:srgbClr val="00B0F0"/>
                </a:solidFill>
              </a:rPr>
            </a:br>
            <a:r>
              <a:rPr lang="it-IT" sz="1800" b="0" i="0" u="none" strike="noStrike" baseline="0" dirty="0">
                <a:solidFill>
                  <a:srgbClr val="00B0F0"/>
                </a:solidFill>
              </a:rPr>
              <a:t>incendi applicabili</a:t>
            </a:r>
            <a:br>
              <a:rPr lang="it-IT" sz="1800" b="0" i="0" u="none" strike="noStrike" baseline="0" dirty="0">
                <a:solidFill>
                  <a:srgbClr val="00B0F0"/>
                </a:solidFill>
              </a:rPr>
            </a:br>
            <a:endParaRPr lang="it-IT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8B454A3-6829-4E1E-B4BA-C4E0CA0C1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133418"/>
            <a:ext cx="2592288" cy="5319918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CA7E7786-BDB6-5E3B-08C4-C779E0A23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86133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55C889D-E9A7-6BC8-6D49-8BE7041EB7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49" r="27114" b="36774"/>
          <a:stretch>
            <a:fillRect/>
          </a:stretch>
        </p:blipFill>
        <p:spPr>
          <a:xfrm>
            <a:off x="6056777" y="2852936"/>
            <a:ext cx="3095075" cy="1872208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40B349-24FD-4AD6-BA25-33595B441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412875"/>
            <a:ext cx="8568184" cy="4537075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Impianti fotovoltaici su edifici civili progettati con il Codice &gt;12m</a:t>
            </a:r>
          </a:p>
          <a:p>
            <a:pPr marL="0" indent="0">
              <a:buNone/>
            </a:pPr>
            <a:r>
              <a:rPr lang="it-IT" b="1" dirty="0">
                <a:solidFill>
                  <a:srgbClr val="193795"/>
                </a:solidFill>
              </a:rPr>
              <a:t>RTV13 Chiusure d'ambito degli edifici civili (regola particolare)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800" b="1" dirty="0">
                <a:solidFill>
                  <a:srgbClr val="21409B"/>
                </a:solidFill>
                <a:latin typeface="+mj-lt"/>
              </a:rPr>
              <a:t>V.13.5 Realizzazione di fasce di separazione </a:t>
            </a:r>
            <a:r>
              <a:rPr lang="it-IT" sz="1800" b="1" i="1" dirty="0">
                <a:solidFill>
                  <a:srgbClr val="FF0000"/>
                </a:solidFill>
                <a:latin typeface="+mj-lt"/>
              </a:rPr>
              <a:t>e protezioni</a:t>
            </a:r>
            <a:r>
              <a:rPr lang="it-IT" sz="1800" b="1" i="1" dirty="0">
                <a:solidFill>
                  <a:srgbClr val="21409B"/>
                </a:solidFill>
                <a:latin typeface="+mj-lt"/>
              </a:rPr>
              <a:t> </a:t>
            </a:r>
            <a:r>
              <a:rPr lang="it-IT" sz="1800" b="1" dirty="0">
                <a:solidFill>
                  <a:srgbClr val="21409B"/>
                </a:solidFill>
                <a:latin typeface="+mj-lt"/>
              </a:rPr>
              <a:t>(solo per SA/SB!!!)</a:t>
            </a:r>
            <a:endParaRPr lang="it-IT" sz="1800" i="1" dirty="0">
              <a:solidFill>
                <a:srgbClr val="21409B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it-IT" sz="1800" b="1" dirty="0">
                <a:solidFill>
                  <a:srgbClr val="FF0000"/>
                </a:solidFill>
                <a:latin typeface="+mj-lt"/>
              </a:rPr>
              <a:t>fasce e protezioni per impianti PV in facciata:</a:t>
            </a:r>
            <a:endParaRPr lang="it-IT" sz="1800" dirty="0">
              <a:solidFill>
                <a:srgbClr val="000000"/>
              </a:solidFill>
              <a:latin typeface="+mj-lt"/>
            </a:endParaRPr>
          </a:p>
          <a:p>
            <a:pPr lvl="1">
              <a:spcBef>
                <a:spcPts val="0"/>
              </a:spcBef>
            </a:pPr>
            <a:r>
              <a:rPr lang="it-IT" sz="1800" dirty="0">
                <a:solidFill>
                  <a:srgbClr val="000000"/>
                </a:solidFill>
                <a:latin typeface="+mj-lt"/>
              </a:rPr>
              <a:t>classe di reazione al fuoco ≥ A2-s1,d0, AND</a:t>
            </a:r>
          </a:p>
          <a:p>
            <a:pPr lvl="1">
              <a:spcBef>
                <a:spcPts val="0"/>
              </a:spcBef>
            </a:pPr>
            <a:r>
              <a:rPr lang="it-IT" sz="1800" dirty="0">
                <a:solidFill>
                  <a:srgbClr val="000000"/>
                </a:solidFill>
                <a:latin typeface="+mj-lt"/>
              </a:rPr>
              <a:t>almeno un elemento costitutivo</a:t>
            </a:r>
            <a:br>
              <a:rPr lang="it-IT" sz="1800" dirty="0">
                <a:solidFill>
                  <a:srgbClr val="000000"/>
                </a:solidFill>
                <a:latin typeface="+mj-lt"/>
              </a:rPr>
            </a:br>
            <a:r>
              <a:rPr lang="it-IT" sz="1800" dirty="0">
                <a:solidFill>
                  <a:srgbClr val="000000"/>
                </a:solidFill>
                <a:latin typeface="+mj-lt"/>
              </a:rPr>
              <a:t>E 30-ef (</a:t>
            </a:r>
            <a:r>
              <a:rPr lang="it-IT" sz="1800" dirty="0" err="1">
                <a:solidFill>
                  <a:srgbClr val="000000"/>
                </a:solidFill>
                <a:latin typeface="+mj-lt"/>
              </a:rPr>
              <a:t>o→i</a:t>
            </a:r>
            <a:r>
              <a:rPr lang="it-IT" sz="1800" dirty="0">
                <a:solidFill>
                  <a:srgbClr val="000000"/>
                </a:solidFill>
                <a:latin typeface="+mj-lt"/>
              </a:rPr>
              <a:t>) o, se portanti, RE 30-ef (</a:t>
            </a:r>
            <a:r>
              <a:rPr lang="it-IT" sz="1800" dirty="0" err="1">
                <a:solidFill>
                  <a:srgbClr val="000000"/>
                </a:solidFill>
                <a:latin typeface="+mj-lt"/>
              </a:rPr>
              <a:t>o→i</a:t>
            </a:r>
            <a:r>
              <a:rPr lang="it-IT" sz="18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algn="l">
              <a:spcBef>
                <a:spcPts val="0"/>
              </a:spcBef>
            </a:pPr>
            <a:r>
              <a:rPr lang="it-IT" sz="1800" b="1" dirty="0">
                <a:solidFill>
                  <a:srgbClr val="009900"/>
                </a:solidFill>
                <a:latin typeface="+mj-lt"/>
              </a:rPr>
              <a:t>fasce e protezioni per impianti PV in copertura</a:t>
            </a:r>
            <a:r>
              <a:rPr lang="it-IT" sz="1800" b="1" i="1" dirty="0">
                <a:solidFill>
                  <a:srgbClr val="009900"/>
                </a:solidFill>
                <a:latin typeface="+mj-lt"/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it-IT" sz="1800" dirty="0">
                <a:solidFill>
                  <a:srgbClr val="000000"/>
                </a:solidFill>
                <a:latin typeface="+mj-lt"/>
              </a:rPr>
              <a:t>comportamento al fuoco esterno B</a:t>
            </a:r>
            <a:r>
              <a:rPr lang="it-IT" sz="1800" baseline="-25000" dirty="0">
                <a:solidFill>
                  <a:srgbClr val="000000"/>
                </a:solidFill>
                <a:latin typeface="+mj-lt"/>
              </a:rPr>
              <a:t>ROOF</a:t>
            </a:r>
            <a:r>
              <a:rPr lang="it-IT" sz="1800" dirty="0">
                <a:solidFill>
                  <a:srgbClr val="000000"/>
                </a:solidFill>
                <a:latin typeface="+mj-lt"/>
              </a:rPr>
              <a:t> (t2/t3/t4) OR</a:t>
            </a:r>
          </a:p>
          <a:p>
            <a:pPr lvl="1">
              <a:spcBef>
                <a:spcPts val="0"/>
              </a:spcBef>
            </a:pPr>
            <a:r>
              <a:rPr lang="it-IT" sz="1800" dirty="0">
                <a:solidFill>
                  <a:srgbClr val="000000"/>
                </a:solidFill>
                <a:latin typeface="+mj-lt"/>
              </a:rPr>
              <a:t>classe di resistenza al fuoco EI 30</a:t>
            </a:r>
            <a:endParaRPr lang="it-IT" sz="1800" dirty="0">
              <a:solidFill>
                <a:srgbClr val="21409B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it-IT" sz="1800" b="1" dirty="0">
                <a:solidFill>
                  <a:srgbClr val="00B0F0"/>
                </a:solidFill>
                <a:latin typeface="+mj-lt"/>
              </a:rPr>
              <a:t>protezione aperture sulle chiusure d'ambito:</a:t>
            </a:r>
          </a:p>
          <a:p>
            <a:pPr lvl="1">
              <a:spcBef>
                <a:spcPts val="0"/>
              </a:spcBef>
            </a:pPr>
            <a:r>
              <a:rPr lang="it-IT" sz="1800" dirty="0">
                <a:solidFill>
                  <a:srgbClr val="000000"/>
                </a:solidFill>
                <a:latin typeface="+mj-lt"/>
              </a:rPr>
              <a:t>provviste di </a:t>
            </a:r>
            <a:r>
              <a:rPr lang="it-IT" sz="1800" dirty="0">
                <a:solidFill>
                  <a:srgbClr val="00B0F0"/>
                </a:solidFill>
                <a:latin typeface="+mj-lt"/>
              </a:rPr>
              <a:t>serranda tagliafuoco </a:t>
            </a:r>
            <a:r>
              <a:rPr lang="it-IT" sz="1800" dirty="0">
                <a:solidFill>
                  <a:srgbClr val="000000"/>
                </a:solidFill>
                <a:latin typeface="+mj-lt"/>
              </a:rPr>
              <a:t>OR</a:t>
            </a:r>
          </a:p>
          <a:p>
            <a:pPr lvl="1">
              <a:spcBef>
                <a:spcPts val="0"/>
              </a:spcBef>
            </a:pPr>
            <a:r>
              <a:rPr lang="it-IT" sz="1800" dirty="0">
                <a:solidFill>
                  <a:srgbClr val="000000"/>
                </a:solidFill>
                <a:latin typeface="+mj-lt"/>
              </a:rPr>
              <a:t>contornate da </a:t>
            </a:r>
            <a:r>
              <a:rPr lang="it-IT" sz="1800" dirty="0">
                <a:solidFill>
                  <a:srgbClr val="00B0F0"/>
                </a:solidFill>
                <a:latin typeface="+mj-lt"/>
              </a:rPr>
              <a:t>fasce di separazione </a:t>
            </a:r>
            <a:r>
              <a:rPr lang="it-IT" sz="1800" dirty="0">
                <a:solidFill>
                  <a:srgbClr val="000000"/>
                </a:solidFill>
                <a:latin typeface="+mj-lt"/>
              </a:rPr>
              <a:t>(come sopra) OR</a:t>
            </a:r>
          </a:p>
          <a:p>
            <a:pPr lvl="1">
              <a:spcBef>
                <a:spcPts val="0"/>
              </a:spcBef>
            </a:pPr>
            <a:r>
              <a:rPr lang="it-IT" sz="1800" dirty="0">
                <a:solidFill>
                  <a:srgbClr val="00B0F0"/>
                </a:solidFill>
                <a:latin typeface="+mj-lt"/>
              </a:rPr>
              <a:t>testate in "configurazione totale</a:t>
            </a:r>
            <a:r>
              <a:rPr lang="it-IT" sz="1800" i="1" dirty="0">
                <a:solidFill>
                  <a:srgbClr val="000000"/>
                </a:solidFill>
                <a:latin typeface="+mj-lt"/>
              </a:rPr>
              <a:t>" </a:t>
            </a:r>
            <a:r>
              <a:rPr lang="it-IT" sz="1800" dirty="0">
                <a:solidFill>
                  <a:srgbClr val="000000"/>
                </a:solidFill>
                <a:latin typeface="+mj-lt"/>
              </a:rPr>
              <a:t>secondo EN 1364-3</a:t>
            </a:r>
            <a:br>
              <a:rPr lang="it-IT" sz="1800" dirty="0">
                <a:solidFill>
                  <a:srgbClr val="000000"/>
                </a:solidFill>
                <a:latin typeface="+mj-lt"/>
              </a:rPr>
            </a:br>
            <a:r>
              <a:rPr lang="it-IT" sz="1800" i="1" dirty="0">
                <a:solidFill>
                  <a:srgbClr val="000000"/>
                </a:solidFill>
                <a:latin typeface="+mj-lt"/>
              </a:rPr>
              <a:t>(prova resistenza al fuoco dei sistemi di facciata continua)</a:t>
            </a:r>
            <a:endParaRPr lang="it-IT" sz="1800" i="1" dirty="0">
              <a:latin typeface="+mj-lt"/>
            </a:endParaRPr>
          </a:p>
          <a:p>
            <a:pPr marL="0" lvl="1" indent="0">
              <a:spcBef>
                <a:spcPts val="0"/>
              </a:spcBef>
              <a:buNone/>
            </a:pPr>
            <a:endParaRPr lang="it-IT" sz="1800" i="1" dirty="0">
              <a:solidFill>
                <a:srgbClr val="000000"/>
              </a:solidFill>
              <a:latin typeface="+mj-lt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it-IT" sz="1800" i="1" dirty="0">
                <a:solidFill>
                  <a:srgbClr val="000000"/>
                </a:solidFill>
                <a:latin typeface="+mj-lt"/>
              </a:rPr>
              <a:t>Estensione della protezione?: farei come per le aperture (fascia di separazione)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394E6AD-78FE-A50C-4147-239F8E538685}"/>
              </a:ext>
            </a:extLst>
          </p:cNvPr>
          <p:cNvCxnSpPr>
            <a:cxnSpLocks/>
          </p:cNvCxnSpPr>
          <p:nvPr/>
        </p:nvCxnSpPr>
        <p:spPr>
          <a:xfrm>
            <a:off x="7308304" y="4509120"/>
            <a:ext cx="0" cy="14408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2">
            <a:extLst>
              <a:ext uri="{FF2B5EF4-FFF2-40B4-BE49-F238E27FC236}">
                <a16:creationId xmlns:a16="http://schemas.microsoft.com/office/drawing/2014/main" id="{2CE88B99-7AE0-CD1E-AD08-E859E161A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2737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F315A-748D-5913-828E-858BF8BE4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ttangolo 29698">
            <a:extLst>
              <a:ext uri="{FF2B5EF4-FFF2-40B4-BE49-F238E27FC236}">
                <a16:creationId xmlns:a16="http://schemas.microsoft.com/office/drawing/2014/main" id="{7FE2F28E-72C1-D3AF-3B94-0ADC637217EF}"/>
              </a:ext>
            </a:extLst>
          </p:cNvPr>
          <p:cNvSpPr/>
          <p:nvPr/>
        </p:nvSpPr>
        <p:spPr>
          <a:xfrm>
            <a:off x="467544" y="1268760"/>
            <a:ext cx="108012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63675A68-AA4A-9CAA-CD11-196587AB0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412876"/>
            <a:ext cx="8528453" cy="2768342"/>
          </a:xfrm>
        </p:spPr>
        <p:txBody>
          <a:bodyPr/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Misure specifiche per l’installazione degli inverter (3.3.1.1)</a:t>
            </a:r>
          </a:p>
          <a:p>
            <a:pPr marL="0" indent="0">
              <a:buNone/>
            </a:pPr>
            <a:r>
              <a:rPr lang="it-IT" b="1" dirty="0"/>
              <a:t>2 soluzioni</a:t>
            </a:r>
          </a:p>
          <a:p>
            <a:r>
              <a:rPr lang="it-IT" dirty="0">
                <a:solidFill>
                  <a:srgbClr val="009900"/>
                </a:solidFill>
              </a:rPr>
              <a:t>installazione su strutture o kit classificati A1 per la reazione al fuoco secondo UNI EN 13501-1</a:t>
            </a:r>
          </a:p>
          <a:p>
            <a:r>
              <a:rPr lang="it-IT" dirty="0">
                <a:solidFill>
                  <a:srgbClr val="FF0000"/>
                </a:solidFill>
              </a:rPr>
              <a:t>interposizione tra inverter e piano di appoggio di uno strato di materiale di resistenza al fuoco almeno EI 30 con “</a:t>
            </a:r>
            <a:r>
              <a:rPr lang="it-IT" dirty="0" err="1">
                <a:solidFill>
                  <a:srgbClr val="FF0000"/>
                </a:solidFill>
              </a:rPr>
              <a:t>layer</a:t>
            </a:r>
            <a:r>
              <a:rPr lang="it-IT" dirty="0">
                <a:solidFill>
                  <a:srgbClr val="FF0000"/>
                </a:solidFill>
              </a:rPr>
              <a:t>” continuo incombustibile (classe A1 secondo UNI EN 13501-1)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4FA8FD0-0C68-A136-AD9F-BE48EB8AC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100" y="3861048"/>
            <a:ext cx="2840588" cy="276834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12A553-30A5-EAE5-1445-B65972AC5E89}"/>
              </a:ext>
            </a:extLst>
          </p:cNvPr>
          <p:cNvSpPr txBox="1"/>
          <p:nvPr/>
        </p:nvSpPr>
        <p:spPr>
          <a:xfrm>
            <a:off x="6156176" y="3933056"/>
            <a:ext cx="5044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it-IT" sz="6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2462B1-5CD7-BDB3-7BED-040B8BE0AA90}"/>
              </a:ext>
            </a:extLst>
          </p:cNvPr>
          <p:cNvSpPr txBox="1"/>
          <p:nvPr/>
        </p:nvSpPr>
        <p:spPr>
          <a:xfrm rot="21318850">
            <a:off x="668428" y="4506641"/>
            <a:ext cx="62217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rispetto alla circolare 2012…</a:t>
            </a:r>
            <a:endParaRPr lang="it-IT" sz="2200" b="1" dirty="0">
              <a:solidFill>
                <a:srgbClr val="7030A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2E1E82-9394-D6BD-3F4B-BB54F3FE2D89}"/>
              </a:ext>
            </a:extLst>
          </p:cNvPr>
          <p:cNvSpPr txBox="1"/>
          <p:nvPr/>
        </p:nvSpPr>
        <p:spPr>
          <a:xfrm>
            <a:off x="539552" y="5249520"/>
            <a:ext cx="51125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caratteristiche di reazione o resistenza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fuoco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devono essere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inficiate dai sistemi di ancoraggio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 staffe porta-inverter</a:t>
            </a:r>
            <a:endParaRPr lang="it-IT" sz="1800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FDFAC731-A55E-02D1-B300-F824F46A5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1973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Impianti PV e Storage (2)</a:t>
            </a:r>
          </a:p>
          <a:p>
            <a:pPr marL="0" indent="0">
              <a:buNone/>
              <a:defRPr/>
            </a:pPr>
            <a:r>
              <a:rPr lang="it-IT" sz="1800" dirty="0"/>
              <a:t>Se è presente uno storage a servizio dell'impianto PV, si può fare utile riferimento a DCPREV 21021 del 23.12.2024 </a:t>
            </a:r>
            <a:r>
              <a:rPr lang="it-IT" sz="1800" i="1" dirty="0"/>
              <a:t>“Linee guida di prevenzione incendi per l’individuazione delle metodologie per l’analisi del rischio e delle misure di sicurezza antincendio da adottare per la progettazione, la realizzazione e l’esercizio di Sistemi di accumulo di energia elettrica"</a:t>
            </a:r>
          </a:p>
          <a:p>
            <a:pPr marL="0" indent="0">
              <a:buNone/>
              <a:defRPr/>
            </a:pPr>
            <a:r>
              <a:rPr lang="it-IT" sz="1800" b="1" dirty="0">
                <a:solidFill>
                  <a:srgbClr val="FF0000"/>
                </a:solidFill>
              </a:rPr>
              <a:t> (Attenzione: obbligatoria solo per impianti di produzione di massa !!!)</a:t>
            </a:r>
          </a:p>
          <a:p>
            <a:pPr marL="0" indent="0">
              <a:buNone/>
              <a:defRPr/>
            </a:pPr>
            <a:r>
              <a:rPr lang="it-IT" sz="1800" b="1" i="1" dirty="0">
                <a:solidFill>
                  <a:srgbClr val="FF0000"/>
                </a:solidFill>
              </a:rPr>
              <a:t>Strumenti di progettazione utili:</a:t>
            </a:r>
          </a:p>
          <a:p>
            <a:r>
              <a:rPr lang="it-IT" sz="1600" i="1" dirty="0">
                <a:solidFill>
                  <a:srgbClr val="FF0000"/>
                </a:solidFill>
              </a:rPr>
              <a:t>CEI 64-8:2024, IEC 62485-5, IEC 60364-5-57, CEI EN 60079-10-1, </a:t>
            </a:r>
            <a:r>
              <a:rPr lang="en-US" sz="1600" i="1" dirty="0">
                <a:solidFill>
                  <a:srgbClr val="FF0000"/>
                </a:solidFill>
              </a:rPr>
              <a:t>CEI EN 63056, CEI IEC/TS 62933-5-1, CEI IEC 62933-5-2 </a:t>
            </a:r>
            <a:endParaRPr lang="it-IT" sz="1600" i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1600" i="1" dirty="0">
                <a:solidFill>
                  <a:srgbClr val="FF0000"/>
                </a:solidFill>
              </a:rPr>
              <a:t>FM 1-44 (</a:t>
            </a:r>
            <a:r>
              <a:rPr lang="it-IT" sz="1600" i="1" dirty="0" err="1">
                <a:solidFill>
                  <a:srgbClr val="FF0000"/>
                </a:solidFill>
              </a:rPr>
              <a:t>damage-limiting</a:t>
            </a:r>
            <a:r>
              <a:rPr lang="it-IT" sz="1600" i="1" dirty="0">
                <a:solidFill>
                  <a:srgbClr val="FF0000"/>
                </a:solidFill>
              </a:rPr>
              <a:t> </a:t>
            </a:r>
            <a:r>
              <a:rPr lang="it-IT" sz="1600" i="1" dirty="0" err="1">
                <a:solidFill>
                  <a:srgbClr val="FF0000"/>
                </a:solidFill>
              </a:rPr>
              <a:t>construction</a:t>
            </a:r>
            <a:r>
              <a:rPr lang="it-IT" sz="1600" i="1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it-IT" sz="1600" i="1" dirty="0">
                <a:solidFill>
                  <a:srgbClr val="FF0000"/>
                </a:solidFill>
              </a:rPr>
              <a:t>FM 1-21 (</a:t>
            </a:r>
            <a:r>
              <a:rPr lang="en-US" sz="1600" i="1" dirty="0">
                <a:solidFill>
                  <a:srgbClr val="FF0000"/>
                </a:solidFill>
              </a:rPr>
              <a:t>fire resistance of building assemblies)</a:t>
            </a:r>
            <a:endParaRPr lang="it-IT" sz="1600" i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1600" i="1" dirty="0">
                <a:solidFill>
                  <a:srgbClr val="FF0000"/>
                </a:solidFill>
              </a:rPr>
              <a:t>FM 1-20 (</a:t>
            </a:r>
            <a:r>
              <a:rPr lang="en-US" sz="1600" i="1" dirty="0">
                <a:solidFill>
                  <a:srgbClr val="FF0000"/>
                </a:solidFill>
              </a:rPr>
              <a:t>protection against exterior fire exposure)</a:t>
            </a:r>
          </a:p>
          <a:p>
            <a:pPr>
              <a:lnSpc>
                <a:spcPct val="100000"/>
              </a:lnSpc>
            </a:pPr>
            <a:r>
              <a:rPr lang="it-IT" sz="1600" b="1" i="1" dirty="0">
                <a:solidFill>
                  <a:srgbClr val="009900"/>
                </a:solidFill>
              </a:rPr>
              <a:t>NFPA 855 (</a:t>
            </a:r>
            <a:r>
              <a:rPr lang="en-US" sz="1600" b="1" i="1" dirty="0">
                <a:solidFill>
                  <a:srgbClr val="009900"/>
                </a:solidFill>
              </a:rPr>
              <a:t>Installation of Stationary Energy Storage Systems)</a:t>
            </a:r>
            <a:endParaRPr lang="it-IT" sz="1600" b="1" i="1" dirty="0">
              <a:solidFill>
                <a:srgbClr val="009900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1600" b="1" i="1" dirty="0">
                <a:solidFill>
                  <a:srgbClr val="009900"/>
                </a:solidFill>
              </a:rPr>
              <a:t>FM 5-33 (</a:t>
            </a:r>
            <a:r>
              <a:rPr lang="it-IT" sz="1600" b="1" i="1" dirty="0" err="1">
                <a:solidFill>
                  <a:srgbClr val="009900"/>
                </a:solidFill>
              </a:rPr>
              <a:t>electrical</a:t>
            </a:r>
            <a:r>
              <a:rPr lang="it-IT" sz="1600" b="1" i="1" dirty="0">
                <a:solidFill>
                  <a:srgbClr val="009900"/>
                </a:solidFill>
              </a:rPr>
              <a:t> energy storage systems)</a:t>
            </a:r>
          </a:p>
          <a:p>
            <a:pPr>
              <a:lnSpc>
                <a:spcPct val="100000"/>
              </a:lnSpc>
            </a:pPr>
            <a:r>
              <a:rPr lang="it-IT" sz="1600" i="1" dirty="0">
                <a:solidFill>
                  <a:srgbClr val="FF0000"/>
                </a:solidFill>
              </a:rPr>
              <a:t>UL 9540A Standard for Test Method for </a:t>
            </a:r>
            <a:r>
              <a:rPr lang="it-IT" sz="1600" i="1" dirty="0" err="1">
                <a:solidFill>
                  <a:srgbClr val="FF0000"/>
                </a:solidFill>
              </a:rPr>
              <a:t>Evaluating</a:t>
            </a:r>
            <a:r>
              <a:rPr lang="it-IT" sz="1600" i="1" dirty="0">
                <a:solidFill>
                  <a:srgbClr val="FF0000"/>
                </a:solidFill>
              </a:rPr>
              <a:t> Thermal</a:t>
            </a:r>
            <a:endParaRPr lang="it-IT" sz="1600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8BB6AEBC-EB33-3220-0160-CED925725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7789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002D9-F6BB-997D-C145-C8E0F3A7C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A85BDB-E2CA-DC5A-7753-813EF6F54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412875"/>
            <a:ext cx="8064128" cy="4537075"/>
          </a:xfrm>
        </p:spPr>
        <p:txBody>
          <a:bodyPr/>
          <a:lstStyle/>
          <a:p>
            <a:pPr marL="0" indent="0" algn="just">
              <a:buNone/>
            </a:pPr>
            <a:endParaRPr lang="it-IT" b="1" dirty="0"/>
          </a:p>
          <a:p>
            <a:pPr marL="0" indent="0" algn="just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Dispositivi di protezione (3.3.5.3)</a:t>
            </a:r>
          </a:p>
          <a:p>
            <a:pPr algn="just"/>
            <a:r>
              <a:rPr lang="it-IT" dirty="0"/>
              <a:t>1. Il generatore fotovoltaico deve essere dotato di dispositivi di protezione, dimensionati secondo le norme tecniche applicabili, contro </a:t>
            </a:r>
            <a:r>
              <a:rPr lang="it-IT" dirty="0">
                <a:solidFill>
                  <a:srgbClr val="009900"/>
                </a:solidFill>
              </a:rPr>
              <a:t>le sovracorrenti, i guasti di isolamento, i guasti serie, le sovratensioni di origine atmosferiche e di manovra nonché, quando necessario, contro le correnti inverse sulle stringhe</a:t>
            </a:r>
          </a:p>
          <a:p>
            <a:pPr algn="just"/>
            <a:endParaRPr lang="it-IT" sz="1800" i="1" dirty="0">
              <a:solidFill>
                <a:srgbClr val="21409B"/>
              </a:solidFill>
              <a:latin typeface="+mj-lt"/>
            </a:endParaRPr>
          </a:p>
          <a:p>
            <a:pPr marL="0" indent="0" algn="ctr">
              <a:lnSpc>
                <a:spcPct val="200000"/>
              </a:lnSpc>
              <a:spcBef>
                <a:spcPct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Come fare?</a:t>
            </a:r>
          </a:p>
          <a:p>
            <a:pPr marL="0" indent="0" algn="ctr">
              <a:lnSpc>
                <a:spcPct val="200000"/>
              </a:lnSpc>
              <a:spcBef>
                <a:spcPct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Applicazione norme tecniche !</a:t>
            </a:r>
            <a:endParaRPr lang="it-IT" sz="2400" dirty="0">
              <a:solidFill>
                <a:srgbClr val="00B050"/>
              </a:solidFill>
              <a:latin typeface="Arial" charset="0"/>
            </a:endParaRPr>
          </a:p>
          <a:p>
            <a:pPr algn="just"/>
            <a:endParaRPr lang="it-IT" sz="1800" i="1" dirty="0">
              <a:solidFill>
                <a:srgbClr val="21409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808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it-IT" b="1" dirty="0">
                <a:solidFill>
                  <a:srgbClr val="27AF1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Norme di sistema</a:t>
            </a:r>
          </a:p>
          <a:p>
            <a:pPr eaLnBrk="1" hangingPunct="1"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CEI 64-8 - Sezione 712</a:t>
            </a:r>
            <a:r>
              <a:rPr lang="it-IT" sz="1800" dirty="0"/>
              <a:t>: “Sistemi fotovoltaici (PV)”</a:t>
            </a:r>
          </a:p>
          <a:p>
            <a:pPr eaLnBrk="1" hangingPunct="1"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Guida CEI 82-25/1</a:t>
            </a:r>
            <a:r>
              <a:rPr lang="it-IT" sz="1800" dirty="0"/>
              <a:t>: Guida alla realizzazione di sistemi di generazione fotovoltaica collegati alle reti elettriche di Media e Bassa tensione</a:t>
            </a:r>
          </a:p>
          <a:p>
            <a:pPr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CEI 81-28</a:t>
            </a:r>
            <a:r>
              <a:rPr lang="it-IT" sz="1800" dirty="0"/>
              <a:t>: Guida alla protezione contro i fulmini degli impianti fotovoltaici</a:t>
            </a:r>
          </a:p>
          <a:p>
            <a:pPr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IEC TS 62446-3</a:t>
            </a:r>
            <a:r>
              <a:rPr lang="it-IT" sz="1800" dirty="0"/>
              <a:t>: </a:t>
            </a:r>
            <a:r>
              <a:rPr lang="en-US" sz="1800" dirty="0"/>
              <a:t>Photovoltaic (PV) systems - Requirements for testing, documentation and maintenance - Part 3: Photovoltaic modules and plants - Outdoor infrared thermography</a:t>
            </a:r>
          </a:p>
          <a:p>
            <a:pPr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CEI EN IEC 63112: </a:t>
            </a:r>
            <a:r>
              <a:rPr lang="en-US" sz="1800" dirty="0"/>
              <a:t>Photovoltaic (PV) arrays – Earth fault protection equipment – Safety and safety-related functionality</a:t>
            </a:r>
          </a:p>
          <a:p>
            <a:pPr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CEI EN IEC 63027</a:t>
            </a:r>
            <a:r>
              <a:rPr lang="it-IT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- </a:t>
            </a:r>
            <a:r>
              <a:rPr lang="it-IT" sz="1800" dirty="0">
                <a:solidFill>
                  <a:prstClr val="black"/>
                </a:solidFill>
              </a:rPr>
              <a:t>Apparecchiature per il rilevamento e l'interruzione di </a:t>
            </a:r>
            <a:r>
              <a:rPr lang="it-IT" sz="1800" dirty="0"/>
              <a:t>archi elettrici CC </a:t>
            </a:r>
            <a:r>
              <a:rPr lang="it-IT" sz="1800" dirty="0">
                <a:solidFill>
                  <a:prstClr val="black"/>
                </a:solidFill>
              </a:rPr>
              <a:t>nei sistemi PV</a:t>
            </a:r>
            <a:endParaRPr lang="en-US" sz="1800" dirty="0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692EB803-8397-A89A-4DD0-972243539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80177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40B349-24FD-4AD6-BA25-33595B441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27AF1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Norme di prodotto armonizzate BT</a:t>
            </a:r>
          </a:p>
          <a:p>
            <a:r>
              <a:rPr lang="it-IT" sz="1800" dirty="0">
                <a:solidFill>
                  <a:srgbClr val="002060"/>
                </a:solidFill>
              </a:rPr>
              <a:t>CEI EN IEC 61730-1, Qualificazione per la sicurezza dei moduli fotovoltaici (FV) - Parte 1: Prescrizioni per la costruzione</a:t>
            </a:r>
          </a:p>
          <a:p>
            <a:r>
              <a:rPr lang="it-IT" sz="1800" dirty="0">
                <a:solidFill>
                  <a:srgbClr val="002060"/>
                </a:solidFill>
              </a:rPr>
              <a:t>CEI EN 61730-2, </a:t>
            </a:r>
            <a:r>
              <a:rPr lang="it-IT" sz="1800" i="1" dirty="0">
                <a:solidFill>
                  <a:srgbClr val="002060"/>
                </a:solidFill>
              </a:rPr>
              <a:t>Qualificazione per la sicurezza dei moduli fotovoltaici (FV) - Parte 2: Prescrizioni per le prove</a:t>
            </a:r>
            <a:r>
              <a:rPr lang="it-IT" sz="1800" dirty="0">
                <a:solidFill>
                  <a:srgbClr val="002060"/>
                </a:solidFill>
              </a:rPr>
              <a:t>, che include test sul comportamento al fuoco dei moduli fotovoltaici</a:t>
            </a:r>
            <a:br>
              <a:rPr lang="it-IT" sz="1800" dirty="0">
                <a:solidFill>
                  <a:srgbClr val="002060"/>
                </a:solidFill>
              </a:rPr>
            </a:br>
            <a:r>
              <a:rPr lang="it-IT" sz="1800" dirty="0">
                <a:solidFill>
                  <a:srgbClr val="002060"/>
                </a:solidFill>
              </a:rPr>
              <a:t>10.17.1:</a:t>
            </a:r>
          </a:p>
          <a:p>
            <a:pPr lvl="1">
              <a:spcBef>
                <a:spcPts val="0"/>
              </a:spcBef>
            </a:pPr>
            <a:r>
              <a:rPr lang="it-IT" sz="1800" b="1" dirty="0">
                <a:solidFill>
                  <a:srgbClr val="00B0F0"/>
                </a:solidFill>
              </a:rPr>
              <a:t>I requisiti di reazione al fuoco sono definiti nei codici nazionali</a:t>
            </a:r>
          </a:p>
          <a:p>
            <a:pPr lvl="1">
              <a:spcBef>
                <a:spcPts val="0"/>
              </a:spcBef>
            </a:pPr>
            <a:r>
              <a:rPr lang="it-IT" sz="1800" b="1" dirty="0">
                <a:solidFill>
                  <a:srgbClr val="FF0000"/>
                </a:solidFill>
              </a:rPr>
              <a:t>I requisiti fondamentali per la sicurezza antincendio non sono armonizzati a livello internazionale e il riconoscimento dei risultati delle prove non è comunemente praticato</a:t>
            </a:r>
            <a:r>
              <a:rPr lang="it-IT" sz="1800" dirty="0"/>
              <a:t>.</a:t>
            </a:r>
          </a:p>
          <a:p>
            <a:pPr lvl="1">
              <a:spcBef>
                <a:spcPts val="0"/>
              </a:spcBef>
            </a:pPr>
            <a:r>
              <a:rPr lang="it-IT" sz="1800" dirty="0">
                <a:solidFill>
                  <a:srgbClr val="002060"/>
                </a:solidFill>
              </a:rPr>
              <a:t>I paesi in cui la prestazione per il comportamento al fuoco non è coperta dai codici edilizi possono fare riferimento all'Allegato B</a:t>
            </a:r>
            <a:br>
              <a:rPr lang="it-IT" sz="1800" dirty="0"/>
            </a:b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4DAE50EF-4839-A2D2-113A-63C4A0D01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99821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D16C9-CCAB-46AF-59E9-81836A49C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>
            <a:extLst>
              <a:ext uri="{FF2B5EF4-FFF2-40B4-BE49-F238E27FC236}">
                <a16:creationId xmlns:a16="http://schemas.microsoft.com/office/drawing/2014/main" id="{6E108EBB-007D-55DF-89AC-9B9211FA3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063134"/>
            <a:ext cx="7848871" cy="3526106"/>
          </a:xfrm>
          <a:prstGeom prst="rect">
            <a:avLst/>
          </a:prstGeom>
          <a:effectLst/>
        </p:spPr>
        <p:txBody>
          <a:bodyPr vert="horz" lIns="57150" tIns="28575" rIns="57150" bIns="28575" rtlCol="0" anchor="ctr">
            <a:noAutofit/>
          </a:bodyPr>
          <a:lstStyle/>
          <a:p>
            <a:pPr algn="just">
              <a:spcBef>
                <a:spcPct val="20000"/>
              </a:spcBef>
              <a:spcAft>
                <a:spcPts val="375"/>
              </a:spcAft>
              <a:buClr>
                <a:schemeClr val="tx2"/>
              </a:buClr>
              <a:buSzPct val="70000"/>
              <a:buFont typeface="Wingdings 2" charset="2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Opportuno aggiornare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linee guida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sulla base di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recenti </a:t>
            </a:r>
            <a:r>
              <a:rPr lang="it-IT" sz="18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 scientifici</a:t>
            </a:r>
            <a:r>
              <a:rPr lang="it-I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 sperimentali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sull’</a:t>
            </a: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esperienza operativa maturata dal CNVVF</a:t>
            </a:r>
            <a:r>
              <a:rPr lang="it-IT" sz="1800" b="1" u="sng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negli ultimi anni.</a:t>
            </a:r>
          </a:p>
          <a:p>
            <a:pPr algn="just">
              <a:spcBef>
                <a:spcPct val="20000"/>
              </a:spcBef>
              <a:spcAft>
                <a:spcPts val="375"/>
              </a:spcAft>
              <a:buClr>
                <a:schemeClr val="tx2"/>
              </a:buClr>
              <a:buSzPct val="70000"/>
              <a:buFont typeface="Wingdings 2" charset="2"/>
              <a:defRPr/>
            </a:pP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particolare,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ricerca e l’esperienza hanno evidenziato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parametri che governano la dinamica dell'incendio</a:t>
            </a:r>
            <a:r>
              <a:rPr lang="it-IT" sz="1800" b="1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legato alla presenza di un impianto fotovoltaico attengono alla:</a:t>
            </a:r>
          </a:p>
          <a:p>
            <a:pPr marL="214313" indent="-214313" algn="just">
              <a:spcBef>
                <a:spcPct val="20000"/>
              </a:spcBef>
              <a:spcAft>
                <a:spcPts val="375"/>
              </a:spcAft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costituzione della copertura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(membrane/guaine e materiali isolanti)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delle facciate</a:t>
            </a:r>
            <a:r>
              <a:rPr lang="it-IT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14313" indent="-214313" algn="just">
              <a:spcBef>
                <a:spcPct val="20000"/>
              </a:spcBef>
              <a:spcAft>
                <a:spcPts val="375"/>
              </a:spcAft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distanza tra i pannelli e la copertura/facciata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l’inclinazione dei pannelli;</a:t>
            </a:r>
          </a:p>
          <a:p>
            <a:pPr marL="214313" indent="-214313" algn="just">
              <a:spcBef>
                <a:spcPct val="20000"/>
              </a:spcBef>
              <a:spcAft>
                <a:spcPts val="375"/>
              </a:spcAft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configurazione del generatore fotovoltaico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800" b="1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 dei gruppi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pannelli e </a:t>
            </a:r>
            <a:r>
              <a:rPr lang="it-IT" sz="1800" b="1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distanza tra gli stessi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spcBef>
                <a:spcPct val="20000"/>
              </a:spcBef>
              <a:spcAft>
                <a:spcPts val="375"/>
              </a:spcAft>
              <a:buClr>
                <a:schemeClr val="tx2"/>
              </a:buClr>
              <a:buSzPct val="70000"/>
              <a:buFont typeface="Wingdings 2" charset="2"/>
              <a:defRPr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tipo di pannello fotovoltaico</a:t>
            </a:r>
            <a:r>
              <a:rPr lang="it-IT" sz="1800" b="1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seppur importante</a:t>
            </a:r>
            <a:r>
              <a:rPr lang="it-IT" sz="1800" b="1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è un fattore così significativo </a:t>
            </a:r>
            <a:r>
              <a:rPr 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quanto i parametri sopra indicati. </a:t>
            </a: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5776C94C-4D75-D97C-B91B-69AF7C4C8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404664"/>
            <a:ext cx="5860876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375"/>
              </a:spcAft>
              <a:defRPr/>
            </a:pPr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L’esigenza di un aggiornamento</a:t>
            </a:r>
          </a:p>
          <a:p>
            <a:pPr algn="ctr">
              <a:spcAft>
                <a:spcPts val="375"/>
              </a:spcAft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7033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ttangolo 29698"/>
          <p:cNvSpPr/>
          <p:nvPr/>
        </p:nvSpPr>
        <p:spPr>
          <a:xfrm>
            <a:off x="467544" y="1268760"/>
            <a:ext cx="108012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13E45F57-6DB2-4B0F-B200-4018B6086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412875"/>
            <a:ext cx="8528453" cy="4537075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FF3300"/>
              </a:buClr>
              <a:buSzPct val="60000"/>
              <a:buNone/>
              <a:defRPr/>
            </a:pPr>
            <a:r>
              <a:rPr lang="it-IT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Guasti di isolamento</a:t>
            </a:r>
          </a:p>
          <a:p>
            <a:pPr>
              <a:spcBef>
                <a:spcPts val="0"/>
              </a:spcBef>
              <a:buClr>
                <a:srgbClr val="FF3300"/>
              </a:buClr>
              <a:buSzPct val="60000"/>
              <a:buNone/>
              <a:defRPr/>
            </a:pPr>
            <a:r>
              <a:rPr lang="it-IT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Cavi in c.c. secondo 712.521.101</a:t>
            </a:r>
          </a:p>
          <a:p>
            <a:r>
              <a:rPr lang="it-IT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devono poggiare direttamente sulla superficie del tetto</a:t>
            </a:r>
          </a:p>
          <a:p>
            <a:r>
              <a:rPr lang="it-IT" dirty="0"/>
              <a:t>Devono essere conformi a </a:t>
            </a:r>
            <a:r>
              <a:rPr lang="it-IT" b="0" i="0" dirty="0">
                <a:effectLst/>
                <a:latin typeface="Arial" panose="020B0604020202020204" pitchFamily="34" charset="0"/>
              </a:rPr>
              <a:t>412.2.4.1 </a:t>
            </a:r>
            <a:r>
              <a:rPr lang="it-IT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(2024) </a:t>
            </a:r>
            <a:r>
              <a:rPr lang="it-IT" b="0" i="0" dirty="0">
                <a:effectLst/>
                <a:latin typeface="Arial" panose="020B0604020202020204" pitchFamily="34" charset="0"/>
              </a:rPr>
              <a:t>…</a:t>
            </a:r>
          </a:p>
          <a:p>
            <a:pPr marL="457200" lvl="1" indent="0">
              <a:buNone/>
            </a:pPr>
            <a:r>
              <a:rPr lang="it-IT" sz="1800" b="0" i="1" dirty="0">
                <a:effectLst/>
              </a:rPr>
              <a:t>412.2.4.1</a:t>
            </a:r>
          </a:p>
          <a:p>
            <a:pPr lvl="1"/>
            <a:r>
              <a:rPr lang="it-IT" sz="1800" b="0" i="1" dirty="0">
                <a:effectLst/>
              </a:rPr>
              <a:t>a) conduttori aventi un isolamento con tensione nominale non inferiore alla </a:t>
            </a:r>
            <a:r>
              <a:rPr lang="it-IT" sz="1800" b="0" i="1" u="sng" dirty="0">
                <a:effectLst/>
              </a:rPr>
              <a:t>tensione nominale del sistema e posate in canalizzazioni isolanti </a:t>
            </a:r>
            <a:r>
              <a:rPr lang="it-IT" sz="1800" b="0" i="1" dirty="0">
                <a:effectLst/>
              </a:rPr>
              <a:t>secondo serie CEI EN 50085 o in tubazioni isolanti secondo serie CEI EN 61386 </a:t>
            </a:r>
          </a:p>
          <a:p>
            <a:pPr lvl="1"/>
            <a:r>
              <a:rPr lang="it-IT" sz="18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commento) cavi con schermo/armatura metallica e guaina esterna, aventi isolamento idoneo per la tensione nominale del sistema elettrico</a:t>
            </a:r>
          </a:p>
          <a:p>
            <a:pPr lvl="2"/>
            <a:r>
              <a:rPr lang="it-IT" sz="18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 tra conduttori e schermo/armatura</a:t>
            </a:r>
          </a:p>
          <a:p>
            <a:pPr lvl="2"/>
            <a:r>
              <a:rPr lang="it-IT" sz="18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 tra schermo/armatura e l’esterno</a:t>
            </a:r>
            <a:endParaRPr lang="it-IT" sz="1800" b="0" i="1" dirty="0">
              <a:effectLst/>
            </a:endParaRPr>
          </a:p>
        </p:txBody>
      </p:sp>
      <p:sp>
        <p:nvSpPr>
          <p:cNvPr id="11" name="Titolo 2">
            <a:extLst>
              <a:ext uri="{FF2B5EF4-FFF2-40B4-BE49-F238E27FC236}">
                <a16:creationId xmlns:a16="http://schemas.microsoft.com/office/drawing/2014/main" id="{B1DE2505-5034-40F4-9F3D-9223A74591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97250" y="498475"/>
            <a:ext cx="5278438" cy="431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dirty="0">
                <a:latin typeface="Arial" charset="0"/>
              </a:rPr>
              <a:t>RISCHIO DI INNESCO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BD77455-F2AB-2976-2D4D-9129C133F04B}"/>
              </a:ext>
            </a:extLst>
          </p:cNvPr>
          <p:cNvSpPr/>
          <p:nvPr/>
        </p:nvSpPr>
        <p:spPr>
          <a:xfrm>
            <a:off x="899592" y="2852936"/>
            <a:ext cx="7992888" cy="25202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 cavi CEI EN 50618 (cavi H1Z2Z2-K) richiesti da</a:t>
            </a:r>
            <a:br>
              <a:rPr lang="it-IT" dirty="0"/>
            </a:br>
            <a:r>
              <a:rPr lang="it-IT" dirty="0"/>
              <a:t>712.521.101 sono </a:t>
            </a:r>
            <a:r>
              <a:rPr lang="it-IT" sz="1800" dirty="0">
                <a:highlight>
                  <a:srgbClr val="FFFFFF"/>
                </a:highlight>
                <a:latin typeface="Arial" panose="020B0604020202020204" pitchFamily="34" charset="0"/>
              </a:rPr>
              <a:t>verificati secondo EN 60332-1-2</a:t>
            </a:r>
            <a:br>
              <a:rPr lang="it-IT" sz="1800" dirty="0"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it-IT" sz="1800" dirty="0">
                <a:highlight>
                  <a:srgbClr val="FFFFFF"/>
                </a:highlight>
                <a:latin typeface="Arial" panose="020B0604020202020204" pitchFamily="34" charset="0"/>
              </a:rPr>
              <a:t>(</a:t>
            </a:r>
            <a:r>
              <a:rPr lang="it-IT" sz="1800" dirty="0" err="1">
                <a:highlight>
                  <a:srgbClr val="FFFFFF"/>
                </a:highlight>
                <a:latin typeface="Arial" panose="020B0604020202020204" pitchFamily="34" charset="0"/>
              </a:rPr>
              <a:t>Eca</a:t>
            </a:r>
            <a:r>
              <a:rPr lang="it-IT" sz="1800" dirty="0">
                <a:highlight>
                  <a:srgbClr val="FFFFFF"/>
                </a:highlight>
                <a:latin typeface="Arial" panose="020B0604020202020204" pitchFamily="34" charset="0"/>
              </a:rPr>
              <a:t>), </a:t>
            </a:r>
            <a:r>
              <a:rPr lang="it-IT" sz="1800" b="1" dirty="0">
                <a:highlight>
                  <a:srgbClr val="FFFFFF"/>
                </a:highlight>
                <a:latin typeface="Arial" panose="020B0604020202020204" pitchFamily="34" charset="0"/>
              </a:rPr>
              <a:t>ovvero propagano in fascio </a:t>
            </a:r>
            <a:r>
              <a:rPr lang="it-IT" sz="1800" dirty="0">
                <a:highlight>
                  <a:srgbClr val="FFFFFF"/>
                </a:highlight>
                <a:latin typeface="Arial" panose="020B0604020202020204" pitchFamily="34" charset="0"/>
              </a:rPr>
              <a:t>…</a:t>
            </a:r>
          </a:p>
          <a:p>
            <a:pPr marL="0" indent="0">
              <a:buNone/>
            </a:pPr>
            <a:endParaRPr lang="it-IT" sz="18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800" dirty="0">
                <a:highlight>
                  <a:srgbClr val="FFFFFF"/>
                </a:highlight>
                <a:latin typeface="Arial" panose="020B0604020202020204" pitchFamily="34" charset="0"/>
              </a:rPr>
              <a:t>Soluzioni disponibili per le condutture non propaganti l'incendio con cavi </a:t>
            </a:r>
            <a:r>
              <a:rPr lang="it-IT" sz="1800" dirty="0" err="1">
                <a:highlight>
                  <a:srgbClr val="FFFFFF"/>
                </a:highlight>
                <a:latin typeface="Arial" panose="020B0604020202020204" pitchFamily="34" charset="0"/>
              </a:rPr>
              <a:t>Eca</a:t>
            </a:r>
            <a:r>
              <a:rPr lang="it-IT" sz="1800" dirty="0">
                <a:highlight>
                  <a:srgbClr val="FFFFFF"/>
                </a:highlight>
                <a:latin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it-IT" sz="1800" dirty="0">
                <a:highlight>
                  <a:srgbClr val="FFFFFF"/>
                </a:highlight>
                <a:latin typeface="Arial" panose="020B0604020202020204" pitchFamily="34" charset="0"/>
              </a:rPr>
              <a:t>Art.751.04.2.6: condutture tipo a)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03254"/>
            <a:ext cx="2232248" cy="129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DF24A4-DBDB-441C-A455-2B04D20A2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781" y="1719858"/>
            <a:ext cx="200987" cy="258025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DC26825C-343A-409B-BF95-C07189BA5482}"/>
              </a:ext>
            </a:extLst>
          </p:cNvPr>
          <p:cNvCxnSpPr/>
          <p:nvPr/>
        </p:nvCxnSpPr>
        <p:spPr>
          <a:xfrm>
            <a:off x="6885781" y="2017415"/>
            <a:ext cx="86409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9037A021-AA04-5602-CF08-774409C494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0" t="38888" r="10248" b="32280"/>
          <a:stretch/>
        </p:blipFill>
        <p:spPr>
          <a:xfrm>
            <a:off x="331729" y="3660797"/>
            <a:ext cx="5425787" cy="1760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F434EF-08E3-9EBF-9667-95DFF6C7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1249" t="5888" r="18729" b="23871"/>
          <a:stretch>
            <a:fillRect/>
          </a:stretch>
        </p:blipFill>
        <p:spPr bwMode="auto">
          <a:xfrm>
            <a:off x="5940152" y="3573735"/>
            <a:ext cx="2938492" cy="193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885152D-6823-5A5E-FFFD-5B32E1606854}"/>
              </a:ext>
            </a:extLst>
          </p:cNvPr>
          <p:cNvSpPr txBox="1"/>
          <p:nvPr/>
        </p:nvSpPr>
        <p:spPr>
          <a:xfrm>
            <a:off x="899592" y="6007801"/>
            <a:ext cx="2497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conformi a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412.2.4.1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(2024)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2DE5348-0AD0-0480-FDAA-77E7570CC455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403648" y="4149080"/>
            <a:ext cx="744773" cy="18587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16E02D5-0C24-BC53-114F-F1B70B29B93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148421" y="4653136"/>
            <a:ext cx="2423579" cy="1354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2">
            <a:extLst>
              <a:ext uri="{FF2B5EF4-FFF2-40B4-BE49-F238E27FC236}">
                <a16:creationId xmlns:a16="http://schemas.microsoft.com/office/drawing/2014/main" id="{33F1A0D2-42FC-2F72-7027-BF43F2F95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96914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2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2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2C331-B171-FCC0-D151-0565FABF4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>
            <a:extLst>
              <a:ext uri="{FF2B5EF4-FFF2-40B4-BE49-F238E27FC236}">
                <a16:creationId xmlns:a16="http://schemas.microsoft.com/office/drawing/2014/main" id="{4A2E1D0D-EC69-9F13-6FDC-6F4B68E5E6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Compartimentazione (3.3.2)</a:t>
            </a:r>
          </a:p>
          <a:p>
            <a:r>
              <a:rPr lang="it-IT" dirty="0">
                <a:highlight>
                  <a:srgbClr val="FFFFFF"/>
                </a:highlight>
              </a:rPr>
              <a:t>cavi elettrici 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</a:rPr>
              <a:t>sopra elementi di compartimentazione</a:t>
            </a:r>
            <a:b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</a:rPr>
            </a:b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</a:rPr>
              <a:t>utilizzando passerelle portacavi, </a:t>
            </a:r>
            <a:r>
              <a:rPr lang="it-IT" dirty="0">
                <a:highlight>
                  <a:srgbClr val="FFFFFF"/>
                </a:highlight>
              </a:rPr>
              <a:t>protette meccanicamente e </a:t>
            </a:r>
            <a:r>
              <a:rPr lang="it-IT" dirty="0">
                <a:solidFill>
                  <a:srgbClr val="FF0000"/>
                </a:solidFill>
                <a:highlight>
                  <a:srgbClr val="FFFFFF"/>
                </a:highlight>
              </a:rPr>
              <a:t>distanziate</a:t>
            </a:r>
            <a:r>
              <a:rPr lang="it-IT" dirty="0">
                <a:highlight>
                  <a:srgbClr val="FFFFFF"/>
                </a:highlight>
              </a:rPr>
              <a:t> dalla copertura e/o dalla facciata </a:t>
            </a:r>
            <a:r>
              <a:rPr lang="it-IT" dirty="0">
                <a:solidFill>
                  <a:srgbClr val="FF0000"/>
                </a:solidFill>
                <a:highlight>
                  <a:srgbClr val="FFFFFF"/>
                </a:highlight>
              </a:rPr>
              <a:t>attraverso supporti incombustibili</a:t>
            </a:r>
            <a:endParaRPr lang="it-IT" sz="1800" dirty="0"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98D49C0-6B23-54AB-FD30-0FA334E4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03254"/>
            <a:ext cx="2232248" cy="129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C4B26F-84F7-6533-668E-B5EF304A5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781" y="1719858"/>
            <a:ext cx="200987" cy="258025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77C49E22-9629-E964-3284-AA752A29821A}"/>
              </a:ext>
            </a:extLst>
          </p:cNvPr>
          <p:cNvCxnSpPr/>
          <p:nvPr/>
        </p:nvCxnSpPr>
        <p:spPr>
          <a:xfrm>
            <a:off x="6885781" y="2017415"/>
            <a:ext cx="86409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3AA5B4EC-FEB9-1B39-29A1-EA7E94DEF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228" y="3492351"/>
            <a:ext cx="6045858" cy="286717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EBAE3EC3-16D3-9F04-08AE-0E758E4A4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3355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40BD8-079A-367A-0643-67F23F62B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>
            <a:extLst>
              <a:ext uri="{FF2B5EF4-FFF2-40B4-BE49-F238E27FC236}">
                <a16:creationId xmlns:a16="http://schemas.microsoft.com/office/drawing/2014/main" id="{636BA7C6-26A7-29A4-86A1-0F28632DCF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b="1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highlight>
                  <a:srgbClr val="FFFFFF"/>
                </a:highlight>
                <a:latin typeface="Arial" charset="0"/>
                <a:cs typeface="Arial" charset="0"/>
              </a:rPr>
              <a:t>Compartimentazione (3.3.2)</a:t>
            </a:r>
          </a:p>
          <a:p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Distanza tra generatore e elementi verticali</a:t>
            </a:r>
            <a:b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compartimentazione interni all’attività &gt;1 m</a:t>
            </a:r>
            <a:b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/>
              <a:t>(distanza non necessaria se la copertura è resistente al fuoco)</a:t>
            </a:r>
          </a:p>
          <a:p>
            <a:r>
              <a:rPr lang="it-IT" dirty="0"/>
              <a:t>Se è necessario compartimentare gli inverter </a:t>
            </a:r>
            <a:r>
              <a:rPr lang="it-IT" i="1" dirty="0">
                <a:solidFill>
                  <a:srgbClr val="FF0000"/>
                </a:solidFill>
              </a:rPr>
              <a:t>(scelta dettata da analisi del rischio)</a:t>
            </a:r>
            <a:r>
              <a:rPr lang="it-IT" dirty="0"/>
              <a:t>: prestazione di resistenza ≥ REI/EI 30</a:t>
            </a:r>
            <a:endParaRPr lang="it-IT" sz="1800" dirty="0"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A6B2AA-796B-10C2-3BC9-C0806EBC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03254"/>
            <a:ext cx="2232248" cy="129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88490BB-6634-6FBA-AED6-0E82CBC46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781" y="1719858"/>
            <a:ext cx="200987" cy="258025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55CE89C3-D508-6600-B8C5-CBBD96348086}"/>
              </a:ext>
            </a:extLst>
          </p:cNvPr>
          <p:cNvCxnSpPr/>
          <p:nvPr/>
        </p:nvCxnSpPr>
        <p:spPr>
          <a:xfrm>
            <a:off x="6885781" y="2017415"/>
            <a:ext cx="86409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E3DB97FA-9910-564C-BB6B-BF6C81C12E1F}"/>
              </a:ext>
            </a:extLst>
          </p:cNvPr>
          <p:cNvSpPr/>
          <p:nvPr/>
        </p:nvSpPr>
        <p:spPr>
          <a:xfrm>
            <a:off x="6084168" y="2522483"/>
            <a:ext cx="1661956" cy="188741"/>
          </a:xfrm>
          <a:custGeom>
            <a:avLst/>
            <a:gdLst>
              <a:gd name="connsiteX0" fmla="*/ 0 w 1219200"/>
              <a:gd name="connsiteY0" fmla="*/ 157655 h 157655"/>
              <a:gd name="connsiteX1" fmla="*/ 1219200 w 1219200"/>
              <a:gd name="connsiteY1" fmla="*/ 157655 h 157655"/>
              <a:gd name="connsiteX2" fmla="*/ 1219200 w 1219200"/>
              <a:gd name="connsiteY2" fmla="*/ 0 h 15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" h="157655">
                <a:moveTo>
                  <a:pt x="0" y="157655"/>
                </a:moveTo>
                <a:lnTo>
                  <a:pt x="1219200" y="157655"/>
                </a:lnTo>
                <a:lnTo>
                  <a:pt x="1219200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BCECEE5D-A553-1C8D-D953-F98F16817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08433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B116C-F04C-6245-A59F-AF7A9EF29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ttangolo 29698">
            <a:extLst>
              <a:ext uri="{FF2B5EF4-FFF2-40B4-BE49-F238E27FC236}">
                <a16:creationId xmlns:a16="http://schemas.microsoft.com/office/drawing/2014/main" id="{9571EC95-196B-809A-FE7F-379B7CC500CD}"/>
              </a:ext>
            </a:extLst>
          </p:cNvPr>
          <p:cNvSpPr/>
          <p:nvPr/>
        </p:nvSpPr>
        <p:spPr>
          <a:xfrm>
            <a:off x="467544" y="1268760"/>
            <a:ext cx="108012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039A5ADC-2D59-3E0C-6A64-6B04B007E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412875"/>
            <a:ext cx="8528453" cy="1713157"/>
          </a:xfrm>
        </p:spPr>
        <p:txBody>
          <a:bodyPr/>
          <a:lstStyle/>
          <a:p>
            <a:pPr marL="0" indent="0">
              <a:buNone/>
            </a:pPr>
            <a:endParaRPr lang="it-IT" b="1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highlight>
                  <a:srgbClr val="FFFFFF"/>
                </a:highlight>
                <a:latin typeface="Arial" charset="0"/>
                <a:cs typeface="Arial" charset="0"/>
              </a:rPr>
              <a:t>Sezionamento (3.3.5.2)</a:t>
            </a:r>
          </a:p>
          <a:p>
            <a:pPr marL="0" indent="0">
              <a:buNone/>
            </a:pPr>
            <a:r>
              <a:rPr lang="it-IT" dirty="0"/>
              <a:t>Il dispositivo ubicato in posizione segnalata, protetta dall’incendio e di facile accesso per i soccorritori, deve garantire il sezionamento dell’impianto elettrico rispetto a tutte le sorgenti di alimentazione, ivi compreso l’impianto fotovoltaico stesso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 algn="r">
              <a:buNone/>
            </a:pPr>
            <a:r>
              <a:rPr lang="it-IT" dirty="0"/>
              <a:t>Per i dispositivi vedere Sezione 712 CEI 64-8…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EC7478-07BC-54FE-CFF3-E10C5D48D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057"/>
          <a:stretch>
            <a:fillRect/>
          </a:stretch>
        </p:blipFill>
        <p:spPr>
          <a:xfrm>
            <a:off x="806592" y="3429000"/>
            <a:ext cx="7838248" cy="2841933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A1DFE875-4293-2688-1DB1-8FCB0BDAB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8166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75776863-FCFE-1A29-0E56-73B8A82FB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56" y="1412776"/>
            <a:ext cx="8097488" cy="491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bene</a:t>
            </a:r>
            <a:endParaRPr lang="it-IT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375"/>
              </a:spcAf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la norma 64-8 il sezionamento sia dal lato c.c. che dal lato 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c.a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dell’inverter è obbligatorio</a:t>
            </a:r>
          </a:p>
          <a:p>
            <a:pPr lvl="1" algn="just">
              <a:spcAft>
                <a:spcPts val="375"/>
              </a:spcAf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712.537.2.101 Per permettere la manutenzione e la sostituzione del convertitore, devono essere previ­sti mezzi di sezionamento del convertitore sia dal lato c.c. che dal lato c.a. </a:t>
            </a:r>
          </a:p>
          <a:p>
            <a:pPr lvl="1" algn="just">
              <a:spcAft>
                <a:spcPts val="375"/>
              </a:spcAf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712.537.2.2.101 Sul lato c.c. del convertitore deve essere presente un sezionatore o un interruttore idoneo ad effettuare il sezionamento. </a:t>
            </a:r>
          </a:p>
          <a:p>
            <a:pPr algn="just">
              <a:spcAft>
                <a:spcPts val="375"/>
              </a:spcAft>
            </a:pPr>
            <a:r>
              <a:rPr lang="it-IT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dispositivo di emergenza deve essere </a:t>
            </a:r>
            <a:r>
              <a:rPr lang="it-IT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omnipolare</a:t>
            </a:r>
            <a:r>
              <a:rPr lang="it-IT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dispositivi di comando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sezionamento di emergenza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devono essere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numero, forma e dislocazione </a:t>
            </a:r>
            <a:r>
              <a:rPr lang="it-IT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rapidamente accessibili ed azionabili dall’operatore con una sola manovra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posizione sicura (ad esempio pulsante a fungo con ritenuta, posizionato sul quadro elettrico principale).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28A4BF76-F216-2CCC-963F-6CCAE3031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ED0F1-3282-3DCD-2872-273D0AB8D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A1ECD277-A38D-8DEC-5872-842EC6A0F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268760"/>
            <a:ext cx="8208144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bene</a:t>
            </a:r>
            <a:endParaRPr lang="it-IT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it-IT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funzione della valutazione del rischio incendio e di specifiche valutazioni del progettista antincendio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ritenuto valido il mantenimento del dispositivo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relativo alla situazione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esistente ante FV e la parallela realizzazione del dispositivo dedicato alla gestione del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costruendo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impianto fotovoltaico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dispositivo dedicato alla gestione dell’impianto fotovoltaico</a:t>
            </a:r>
            <a:r>
              <a:rPr lang="it-IT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 comandare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it-IT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apertura contemporanea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circuito di </a:t>
            </a:r>
            <a:r>
              <a:rPr lang="it-IT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ingresso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di quello di </a:t>
            </a:r>
            <a:r>
              <a:rPr lang="it-IT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uscita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dell’inverter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sezionatori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 emergenza)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inseriti sul lato c.c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devono essere in grado di aprire il circuito in cui sono inseriti, alla corrente nominale e alla tensione massima di esercizio, utilizzando </a:t>
            </a:r>
            <a:r>
              <a:rPr lang="it-IT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interruttori di manovra-sezionatori (IMS)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Nel piano di emergenza dovranno essere indicate le posizioni, le modalità e la sequenza di attivazione del comando di emergenza.</a:t>
            </a:r>
            <a:endParaRPr lang="it-IT" sz="20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105D54FC-4521-56E1-42CA-4726835DF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5062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9506C-6A88-A3D0-5798-4F603D225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7">
            <a:extLst>
              <a:ext uri="{FF2B5EF4-FFF2-40B4-BE49-F238E27FC236}">
                <a16:creationId xmlns:a16="http://schemas.microsoft.com/office/drawing/2014/main" id="{D8AB3942-5C79-0974-803E-0935417FA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7" y="1884894"/>
            <a:ext cx="554699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8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sezionamento non può essere integrato nell’inverter. </a:t>
            </a:r>
          </a:p>
          <a:p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8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la sicurezza dei soccorritori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opportuno che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dispositivo per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sezionamento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debba intervenire specificatamente e direttamente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 singoli quadri di stringa o di campo in c.c. 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posizionati ad una certa distanza dall’inverter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L’incendio potrebbe infatti interessare l’inverter e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 la dimensione del focolaio,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potrebbe dover intervenire con agenti estinguenti conduttivi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necessario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quindi,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sezionare a monte del locale inverter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ad una certa distanza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l’inverter è posizionato all’esterno dell’edificio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 esempio nei quadri di stringa o di campo in c.c..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B28398-F2D0-6DC4-F8DE-ECC892AA55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79"/>
          <a:stretch>
            <a:fillRect/>
          </a:stretch>
        </p:blipFill>
        <p:spPr>
          <a:xfrm>
            <a:off x="5729845" y="3840848"/>
            <a:ext cx="3398754" cy="24712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DC5D777-9DA5-A3F4-B0C2-41C0EEFF4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757" y="1196752"/>
            <a:ext cx="3344843" cy="25717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6F3B2F-4565-C83D-C1AB-223B9191A485}"/>
              </a:ext>
            </a:extLst>
          </p:cNvPr>
          <p:cNvSpPr txBox="1"/>
          <p:nvPr/>
        </p:nvSpPr>
        <p:spPr>
          <a:xfrm>
            <a:off x="236763" y="1340768"/>
            <a:ext cx="5693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bene</a:t>
            </a:r>
            <a:endParaRPr lang="it-IT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2EFDCA1-F968-0800-A4B5-4F46618BB3D1}"/>
              </a:ext>
            </a:extLst>
          </p:cNvPr>
          <p:cNvSpPr/>
          <p:nvPr/>
        </p:nvSpPr>
        <p:spPr>
          <a:xfrm>
            <a:off x="46453" y="1884894"/>
            <a:ext cx="5658408" cy="680010"/>
          </a:xfrm>
          <a:custGeom>
            <a:avLst/>
            <a:gdLst>
              <a:gd name="csX0" fmla="*/ 0 w 5658408"/>
              <a:gd name="csY0" fmla="*/ 0 h 680010"/>
              <a:gd name="csX1" fmla="*/ 509257 w 5658408"/>
              <a:gd name="csY1" fmla="*/ 0 h 680010"/>
              <a:gd name="csX2" fmla="*/ 905345 w 5658408"/>
              <a:gd name="csY2" fmla="*/ 0 h 680010"/>
              <a:gd name="csX3" fmla="*/ 1584354 w 5658408"/>
              <a:gd name="csY3" fmla="*/ 0 h 680010"/>
              <a:gd name="csX4" fmla="*/ 2093611 w 5658408"/>
              <a:gd name="csY4" fmla="*/ 0 h 680010"/>
              <a:gd name="csX5" fmla="*/ 2602868 w 5658408"/>
              <a:gd name="csY5" fmla="*/ 0 h 680010"/>
              <a:gd name="csX6" fmla="*/ 3281877 w 5658408"/>
              <a:gd name="csY6" fmla="*/ 0 h 680010"/>
              <a:gd name="csX7" fmla="*/ 3734549 w 5658408"/>
              <a:gd name="csY7" fmla="*/ 0 h 680010"/>
              <a:gd name="csX8" fmla="*/ 4413558 w 5658408"/>
              <a:gd name="csY8" fmla="*/ 0 h 680010"/>
              <a:gd name="csX9" fmla="*/ 5092567 w 5658408"/>
              <a:gd name="csY9" fmla="*/ 0 h 680010"/>
              <a:gd name="csX10" fmla="*/ 5658408 w 5658408"/>
              <a:gd name="csY10" fmla="*/ 0 h 680010"/>
              <a:gd name="csX11" fmla="*/ 5658408 w 5658408"/>
              <a:gd name="csY11" fmla="*/ 353605 h 680010"/>
              <a:gd name="csX12" fmla="*/ 5658408 w 5658408"/>
              <a:gd name="csY12" fmla="*/ 680010 h 680010"/>
              <a:gd name="csX13" fmla="*/ 5262319 w 5658408"/>
              <a:gd name="csY13" fmla="*/ 680010 h 680010"/>
              <a:gd name="csX14" fmla="*/ 4583310 w 5658408"/>
              <a:gd name="csY14" fmla="*/ 680010 h 680010"/>
              <a:gd name="csX15" fmla="*/ 4130638 w 5658408"/>
              <a:gd name="csY15" fmla="*/ 680010 h 680010"/>
              <a:gd name="csX16" fmla="*/ 3564797 w 5658408"/>
              <a:gd name="csY16" fmla="*/ 680010 h 680010"/>
              <a:gd name="csX17" fmla="*/ 2885788 w 5658408"/>
              <a:gd name="csY17" fmla="*/ 680010 h 680010"/>
              <a:gd name="csX18" fmla="*/ 2319947 w 5658408"/>
              <a:gd name="csY18" fmla="*/ 680010 h 680010"/>
              <a:gd name="csX19" fmla="*/ 1923859 w 5658408"/>
              <a:gd name="csY19" fmla="*/ 680010 h 680010"/>
              <a:gd name="csX20" fmla="*/ 1471186 w 5658408"/>
              <a:gd name="csY20" fmla="*/ 680010 h 680010"/>
              <a:gd name="csX21" fmla="*/ 792177 w 5658408"/>
              <a:gd name="csY21" fmla="*/ 680010 h 680010"/>
              <a:gd name="csX22" fmla="*/ 0 w 5658408"/>
              <a:gd name="csY22" fmla="*/ 680010 h 680010"/>
              <a:gd name="csX23" fmla="*/ 0 w 5658408"/>
              <a:gd name="csY23" fmla="*/ 353605 h 680010"/>
              <a:gd name="csX24" fmla="*/ 0 w 5658408"/>
              <a:gd name="csY24" fmla="*/ 0 h 6800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658408" h="680010" extrusionOk="0">
                <a:moveTo>
                  <a:pt x="0" y="0"/>
                </a:moveTo>
                <a:cubicBezTo>
                  <a:pt x="111754" y="-13141"/>
                  <a:pt x="375005" y="57560"/>
                  <a:pt x="509257" y="0"/>
                </a:cubicBezTo>
                <a:cubicBezTo>
                  <a:pt x="643509" y="-57560"/>
                  <a:pt x="717170" y="46611"/>
                  <a:pt x="905345" y="0"/>
                </a:cubicBezTo>
                <a:cubicBezTo>
                  <a:pt x="1093520" y="-46611"/>
                  <a:pt x="1330648" y="51223"/>
                  <a:pt x="1584354" y="0"/>
                </a:cubicBezTo>
                <a:cubicBezTo>
                  <a:pt x="1838060" y="-51223"/>
                  <a:pt x="1866178" y="56527"/>
                  <a:pt x="2093611" y="0"/>
                </a:cubicBezTo>
                <a:cubicBezTo>
                  <a:pt x="2321044" y="-56527"/>
                  <a:pt x="2404161" y="23195"/>
                  <a:pt x="2602868" y="0"/>
                </a:cubicBezTo>
                <a:cubicBezTo>
                  <a:pt x="2801575" y="-23195"/>
                  <a:pt x="2986224" y="21468"/>
                  <a:pt x="3281877" y="0"/>
                </a:cubicBezTo>
                <a:cubicBezTo>
                  <a:pt x="3577530" y="-21468"/>
                  <a:pt x="3588549" y="9452"/>
                  <a:pt x="3734549" y="0"/>
                </a:cubicBezTo>
                <a:cubicBezTo>
                  <a:pt x="3880549" y="-9452"/>
                  <a:pt x="4116341" y="41377"/>
                  <a:pt x="4413558" y="0"/>
                </a:cubicBezTo>
                <a:cubicBezTo>
                  <a:pt x="4710775" y="-41377"/>
                  <a:pt x="4780113" y="33381"/>
                  <a:pt x="5092567" y="0"/>
                </a:cubicBezTo>
                <a:cubicBezTo>
                  <a:pt x="5405021" y="-33381"/>
                  <a:pt x="5466560" y="20431"/>
                  <a:pt x="5658408" y="0"/>
                </a:cubicBezTo>
                <a:cubicBezTo>
                  <a:pt x="5672803" y="75117"/>
                  <a:pt x="5652449" y="229386"/>
                  <a:pt x="5658408" y="353605"/>
                </a:cubicBezTo>
                <a:cubicBezTo>
                  <a:pt x="5664367" y="477825"/>
                  <a:pt x="5651836" y="532587"/>
                  <a:pt x="5658408" y="680010"/>
                </a:cubicBezTo>
                <a:cubicBezTo>
                  <a:pt x="5564715" y="714376"/>
                  <a:pt x="5421508" y="633697"/>
                  <a:pt x="5262319" y="680010"/>
                </a:cubicBezTo>
                <a:cubicBezTo>
                  <a:pt x="5103130" y="726323"/>
                  <a:pt x="4859034" y="633773"/>
                  <a:pt x="4583310" y="680010"/>
                </a:cubicBezTo>
                <a:cubicBezTo>
                  <a:pt x="4307586" y="726247"/>
                  <a:pt x="4309488" y="656349"/>
                  <a:pt x="4130638" y="680010"/>
                </a:cubicBezTo>
                <a:cubicBezTo>
                  <a:pt x="3951788" y="703671"/>
                  <a:pt x="3713330" y="625681"/>
                  <a:pt x="3564797" y="680010"/>
                </a:cubicBezTo>
                <a:cubicBezTo>
                  <a:pt x="3416264" y="734339"/>
                  <a:pt x="3069402" y="622407"/>
                  <a:pt x="2885788" y="680010"/>
                </a:cubicBezTo>
                <a:cubicBezTo>
                  <a:pt x="2702174" y="737613"/>
                  <a:pt x="2558812" y="675432"/>
                  <a:pt x="2319947" y="680010"/>
                </a:cubicBezTo>
                <a:cubicBezTo>
                  <a:pt x="2081082" y="684588"/>
                  <a:pt x="2029180" y="672411"/>
                  <a:pt x="1923859" y="680010"/>
                </a:cubicBezTo>
                <a:cubicBezTo>
                  <a:pt x="1818538" y="687609"/>
                  <a:pt x="1685045" y="646866"/>
                  <a:pt x="1471186" y="680010"/>
                </a:cubicBezTo>
                <a:cubicBezTo>
                  <a:pt x="1257327" y="713154"/>
                  <a:pt x="1061801" y="628339"/>
                  <a:pt x="792177" y="680010"/>
                </a:cubicBezTo>
                <a:cubicBezTo>
                  <a:pt x="522553" y="731681"/>
                  <a:pt x="332430" y="663811"/>
                  <a:pt x="0" y="680010"/>
                </a:cubicBezTo>
                <a:cubicBezTo>
                  <a:pt x="-26139" y="539013"/>
                  <a:pt x="19605" y="455738"/>
                  <a:pt x="0" y="353605"/>
                </a:cubicBezTo>
                <a:cubicBezTo>
                  <a:pt x="-19605" y="251473"/>
                  <a:pt x="36418" y="176609"/>
                  <a:pt x="0" y="0"/>
                </a:cubicBezTo>
                <a:close/>
              </a:path>
            </a:pathLst>
          </a:custGeom>
          <a:noFill/>
          <a:ln w="666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66826E9-B49B-709E-87CA-30224DB608E2}"/>
              </a:ext>
            </a:extLst>
          </p:cNvPr>
          <p:cNvSpPr/>
          <p:nvPr/>
        </p:nvSpPr>
        <p:spPr>
          <a:xfrm>
            <a:off x="71107" y="4365104"/>
            <a:ext cx="5658408" cy="1008112"/>
          </a:xfrm>
          <a:custGeom>
            <a:avLst/>
            <a:gdLst>
              <a:gd name="csX0" fmla="*/ 0 w 5658408"/>
              <a:gd name="csY0" fmla="*/ 0 h 1008112"/>
              <a:gd name="csX1" fmla="*/ 509257 w 5658408"/>
              <a:gd name="csY1" fmla="*/ 0 h 1008112"/>
              <a:gd name="csX2" fmla="*/ 905345 w 5658408"/>
              <a:gd name="csY2" fmla="*/ 0 h 1008112"/>
              <a:gd name="csX3" fmla="*/ 1584354 w 5658408"/>
              <a:gd name="csY3" fmla="*/ 0 h 1008112"/>
              <a:gd name="csX4" fmla="*/ 2093611 w 5658408"/>
              <a:gd name="csY4" fmla="*/ 0 h 1008112"/>
              <a:gd name="csX5" fmla="*/ 2602868 w 5658408"/>
              <a:gd name="csY5" fmla="*/ 0 h 1008112"/>
              <a:gd name="csX6" fmla="*/ 3281877 w 5658408"/>
              <a:gd name="csY6" fmla="*/ 0 h 1008112"/>
              <a:gd name="csX7" fmla="*/ 3734549 w 5658408"/>
              <a:gd name="csY7" fmla="*/ 0 h 1008112"/>
              <a:gd name="csX8" fmla="*/ 4413558 w 5658408"/>
              <a:gd name="csY8" fmla="*/ 0 h 1008112"/>
              <a:gd name="csX9" fmla="*/ 5092567 w 5658408"/>
              <a:gd name="csY9" fmla="*/ 0 h 1008112"/>
              <a:gd name="csX10" fmla="*/ 5658408 w 5658408"/>
              <a:gd name="csY10" fmla="*/ 0 h 1008112"/>
              <a:gd name="csX11" fmla="*/ 5658408 w 5658408"/>
              <a:gd name="csY11" fmla="*/ 524218 h 1008112"/>
              <a:gd name="csX12" fmla="*/ 5658408 w 5658408"/>
              <a:gd name="csY12" fmla="*/ 1008112 h 1008112"/>
              <a:gd name="csX13" fmla="*/ 5262319 w 5658408"/>
              <a:gd name="csY13" fmla="*/ 1008112 h 1008112"/>
              <a:gd name="csX14" fmla="*/ 4583310 w 5658408"/>
              <a:gd name="csY14" fmla="*/ 1008112 h 1008112"/>
              <a:gd name="csX15" fmla="*/ 4130638 w 5658408"/>
              <a:gd name="csY15" fmla="*/ 1008112 h 1008112"/>
              <a:gd name="csX16" fmla="*/ 3564797 w 5658408"/>
              <a:gd name="csY16" fmla="*/ 1008112 h 1008112"/>
              <a:gd name="csX17" fmla="*/ 2885788 w 5658408"/>
              <a:gd name="csY17" fmla="*/ 1008112 h 1008112"/>
              <a:gd name="csX18" fmla="*/ 2319947 w 5658408"/>
              <a:gd name="csY18" fmla="*/ 1008112 h 1008112"/>
              <a:gd name="csX19" fmla="*/ 1923859 w 5658408"/>
              <a:gd name="csY19" fmla="*/ 1008112 h 1008112"/>
              <a:gd name="csX20" fmla="*/ 1471186 w 5658408"/>
              <a:gd name="csY20" fmla="*/ 1008112 h 1008112"/>
              <a:gd name="csX21" fmla="*/ 792177 w 5658408"/>
              <a:gd name="csY21" fmla="*/ 1008112 h 1008112"/>
              <a:gd name="csX22" fmla="*/ 0 w 5658408"/>
              <a:gd name="csY22" fmla="*/ 1008112 h 1008112"/>
              <a:gd name="csX23" fmla="*/ 0 w 5658408"/>
              <a:gd name="csY23" fmla="*/ 524218 h 1008112"/>
              <a:gd name="csX24" fmla="*/ 0 w 5658408"/>
              <a:gd name="csY24" fmla="*/ 0 h 10081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658408" h="1008112" extrusionOk="0">
                <a:moveTo>
                  <a:pt x="0" y="0"/>
                </a:moveTo>
                <a:cubicBezTo>
                  <a:pt x="111754" y="-13141"/>
                  <a:pt x="375005" y="57560"/>
                  <a:pt x="509257" y="0"/>
                </a:cubicBezTo>
                <a:cubicBezTo>
                  <a:pt x="643509" y="-57560"/>
                  <a:pt x="717170" y="46611"/>
                  <a:pt x="905345" y="0"/>
                </a:cubicBezTo>
                <a:cubicBezTo>
                  <a:pt x="1093520" y="-46611"/>
                  <a:pt x="1330648" y="51223"/>
                  <a:pt x="1584354" y="0"/>
                </a:cubicBezTo>
                <a:cubicBezTo>
                  <a:pt x="1838060" y="-51223"/>
                  <a:pt x="1866178" y="56527"/>
                  <a:pt x="2093611" y="0"/>
                </a:cubicBezTo>
                <a:cubicBezTo>
                  <a:pt x="2321044" y="-56527"/>
                  <a:pt x="2404161" y="23195"/>
                  <a:pt x="2602868" y="0"/>
                </a:cubicBezTo>
                <a:cubicBezTo>
                  <a:pt x="2801575" y="-23195"/>
                  <a:pt x="2986224" y="21468"/>
                  <a:pt x="3281877" y="0"/>
                </a:cubicBezTo>
                <a:cubicBezTo>
                  <a:pt x="3577530" y="-21468"/>
                  <a:pt x="3588549" y="9452"/>
                  <a:pt x="3734549" y="0"/>
                </a:cubicBezTo>
                <a:cubicBezTo>
                  <a:pt x="3880549" y="-9452"/>
                  <a:pt x="4116341" y="41377"/>
                  <a:pt x="4413558" y="0"/>
                </a:cubicBezTo>
                <a:cubicBezTo>
                  <a:pt x="4710775" y="-41377"/>
                  <a:pt x="4780113" y="33381"/>
                  <a:pt x="5092567" y="0"/>
                </a:cubicBezTo>
                <a:cubicBezTo>
                  <a:pt x="5405021" y="-33381"/>
                  <a:pt x="5466560" y="20431"/>
                  <a:pt x="5658408" y="0"/>
                </a:cubicBezTo>
                <a:cubicBezTo>
                  <a:pt x="5693036" y="155068"/>
                  <a:pt x="5603327" y="412631"/>
                  <a:pt x="5658408" y="524218"/>
                </a:cubicBezTo>
                <a:cubicBezTo>
                  <a:pt x="5713489" y="635805"/>
                  <a:pt x="5631388" y="790573"/>
                  <a:pt x="5658408" y="1008112"/>
                </a:cubicBezTo>
                <a:cubicBezTo>
                  <a:pt x="5564715" y="1042478"/>
                  <a:pt x="5421508" y="961799"/>
                  <a:pt x="5262319" y="1008112"/>
                </a:cubicBezTo>
                <a:cubicBezTo>
                  <a:pt x="5103130" y="1054425"/>
                  <a:pt x="4859034" y="961875"/>
                  <a:pt x="4583310" y="1008112"/>
                </a:cubicBezTo>
                <a:cubicBezTo>
                  <a:pt x="4307586" y="1054349"/>
                  <a:pt x="4309488" y="984451"/>
                  <a:pt x="4130638" y="1008112"/>
                </a:cubicBezTo>
                <a:cubicBezTo>
                  <a:pt x="3951788" y="1031773"/>
                  <a:pt x="3713330" y="953783"/>
                  <a:pt x="3564797" y="1008112"/>
                </a:cubicBezTo>
                <a:cubicBezTo>
                  <a:pt x="3416264" y="1062441"/>
                  <a:pt x="3069402" y="950509"/>
                  <a:pt x="2885788" y="1008112"/>
                </a:cubicBezTo>
                <a:cubicBezTo>
                  <a:pt x="2702174" y="1065715"/>
                  <a:pt x="2558812" y="1003534"/>
                  <a:pt x="2319947" y="1008112"/>
                </a:cubicBezTo>
                <a:cubicBezTo>
                  <a:pt x="2081082" y="1012690"/>
                  <a:pt x="2029180" y="1000513"/>
                  <a:pt x="1923859" y="1008112"/>
                </a:cubicBezTo>
                <a:cubicBezTo>
                  <a:pt x="1818538" y="1015711"/>
                  <a:pt x="1685045" y="974968"/>
                  <a:pt x="1471186" y="1008112"/>
                </a:cubicBezTo>
                <a:cubicBezTo>
                  <a:pt x="1257327" y="1041256"/>
                  <a:pt x="1061801" y="956441"/>
                  <a:pt x="792177" y="1008112"/>
                </a:cubicBezTo>
                <a:cubicBezTo>
                  <a:pt x="522553" y="1059783"/>
                  <a:pt x="332430" y="991913"/>
                  <a:pt x="0" y="1008112"/>
                </a:cubicBezTo>
                <a:cubicBezTo>
                  <a:pt x="-28474" y="894768"/>
                  <a:pt x="12488" y="758303"/>
                  <a:pt x="0" y="524218"/>
                </a:cubicBezTo>
                <a:cubicBezTo>
                  <a:pt x="-12488" y="290133"/>
                  <a:pt x="36172" y="152639"/>
                  <a:pt x="0" y="0"/>
                </a:cubicBezTo>
                <a:close/>
              </a:path>
            </a:pathLst>
          </a:custGeom>
          <a:noFill/>
          <a:ln w="666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/>
          </a:p>
        </p:txBody>
      </p:sp>
      <p:pic>
        <p:nvPicPr>
          <p:cNvPr id="2" name="Immagine 1" descr="Immagine che contiene arancione&#10;&#10;Il contenuto generato dall'IA potrebbe non essere corretto.">
            <a:extLst>
              <a:ext uri="{FF2B5EF4-FFF2-40B4-BE49-F238E27FC236}">
                <a16:creationId xmlns:a16="http://schemas.microsoft.com/office/drawing/2014/main" id="{C3396A81-730C-7032-73E2-8245BE502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653136"/>
            <a:ext cx="1070283" cy="602034"/>
          </a:xfrm>
          <a:prstGeom prst="rect">
            <a:avLst/>
          </a:prstGeom>
        </p:spPr>
      </p:pic>
      <p:pic>
        <p:nvPicPr>
          <p:cNvPr id="7" name="Immagine 6" descr="Immagine che contiene arancione&#10;&#10;Il contenuto generato dall'IA potrebbe non essere corretto.">
            <a:extLst>
              <a:ext uri="{FF2B5EF4-FFF2-40B4-BE49-F238E27FC236}">
                <a16:creationId xmlns:a16="http://schemas.microsoft.com/office/drawing/2014/main" id="{7A1DC35E-3CA1-1C06-A01A-0C0E824B4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15"/>
          <a:stretch>
            <a:fillRect/>
          </a:stretch>
        </p:blipFill>
        <p:spPr>
          <a:xfrm>
            <a:off x="8316416" y="1923882"/>
            <a:ext cx="812183" cy="60203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CDB1468-36B5-2EE3-DC43-B3E8F0E24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59" y="2247377"/>
            <a:ext cx="848093" cy="70177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03E4774-CB1C-F68D-6B0B-88C760C5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40" y="4976631"/>
            <a:ext cx="738049" cy="70177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0E9E10D3-65C1-7702-827B-AD04351BD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03815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2D153-9417-CF24-AB32-4764BE36A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ttangolo 29698">
            <a:extLst>
              <a:ext uri="{FF2B5EF4-FFF2-40B4-BE49-F238E27FC236}">
                <a16:creationId xmlns:a16="http://schemas.microsoft.com/office/drawing/2014/main" id="{6D90EB88-3841-DD79-92FC-94C0C99D8F7F}"/>
              </a:ext>
            </a:extLst>
          </p:cNvPr>
          <p:cNvSpPr/>
          <p:nvPr/>
        </p:nvSpPr>
        <p:spPr>
          <a:xfrm>
            <a:off x="467544" y="1268760"/>
            <a:ext cx="108012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F8C4828-2ED6-333E-71BD-F5341903D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412875"/>
            <a:ext cx="8528453" cy="4537075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Circolare VF DCPREV 14030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33CC"/>
                </a:solidFill>
                <a:latin typeface="Arial" charset="0"/>
                <a:cs typeface="Arial" charset="0"/>
              </a:rPr>
              <a:t>Manutenzione e verifiche (5)</a:t>
            </a:r>
          </a:p>
          <a:p>
            <a:pPr marL="0" indent="0">
              <a:buNone/>
            </a:pPr>
            <a:r>
              <a:rPr lang="it-IT" dirty="0"/>
              <a:t>Registro dei controlli e delle manutenzioni art. 3 DM 01/09/2021 </a:t>
            </a:r>
          </a:p>
          <a:p>
            <a:r>
              <a:rPr lang="it-IT" dirty="0"/>
              <a:t>riferimenti normativi per la manutenzione e le verifiche</a:t>
            </a:r>
            <a:br>
              <a:rPr lang="it-IT" dirty="0"/>
            </a:br>
            <a:r>
              <a:rPr lang="it-IT" i="1" dirty="0"/>
              <a:t>(es. CEI 64-8, guida CEI 82-25, CEI EN 62446-1/2, IEC TS 62446-3) </a:t>
            </a:r>
          </a:p>
          <a:p>
            <a:r>
              <a:rPr lang="it-IT" dirty="0"/>
              <a:t>verifica iniziale </a:t>
            </a:r>
          </a:p>
          <a:p>
            <a:r>
              <a:rPr lang="it-IT" dirty="0"/>
              <a:t>registrazione di eventuali sistemi di monitoraggio in continuo</a:t>
            </a:r>
          </a:p>
          <a:p>
            <a:r>
              <a:rPr lang="it-IT" dirty="0"/>
              <a:t>interventi di </a:t>
            </a:r>
            <a:r>
              <a:rPr lang="it-IT" i="1" dirty="0"/>
              <a:t>revamping</a:t>
            </a:r>
            <a:r>
              <a:rPr lang="it-IT" dirty="0"/>
              <a:t> </a:t>
            </a:r>
          </a:p>
          <a:p>
            <a:r>
              <a:rPr lang="it-IT" dirty="0"/>
              <a:t>interventi di manutenzione effettuati</a:t>
            </a:r>
          </a:p>
          <a:p>
            <a:r>
              <a:rPr lang="it-IT" dirty="0"/>
              <a:t>periodicità dei controlli</a:t>
            </a:r>
          </a:p>
          <a:p>
            <a:r>
              <a:rPr lang="it-IT" dirty="0"/>
              <a:t>piano di pulizia periodica </a:t>
            </a:r>
          </a:p>
          <a:p>
            <a:r>
              <a:rPr lang="it-IT" dirty="0"/>
              <a:t>verifiche sui sistemi di giunzione, presenza di ombreggiamenti diffusi e/o localizzati (</a:t>
            </a:r>
            <a:r>
              <a:rPr lang="it-IT" i="1" dirty="0"/>
              <a:t>hot spot</a:t>
            </a:r>
            <a:r>
              <a:rPr lang="it-IT" dirty="0"/>
              <a:t>) (biennale o in caso di revamping)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01CF9E-7CE6-1BF4-09CE-1121397F588F}"/>
              </a:ext>
            </a:extLst>
          </p:cNvPr>
          <p:cNvSpPr txBox="1"/>
          <p:nvPr/>
        </p:nvSpPr>
        <p:spPr>
          <a:xfrm rot="21318850">
            <a:off x="4039521" y="1332208"/>
            <a:ext cx="50968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rispetto alla circolare 2012…</a:t>
            </a:r>
            <a:endParaRPr lang="it-IT" sz="2200" b="1" dirty="0">
              <a:solidFill>
                <a:srgbClr val="7030A0"/>
              </a:solidFill>
            </a:endParaRP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C94247E7-0038-4FB1-0EA7-D6A0E8E9A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56543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ttangolo 29698"/>
          <p:cNvSpPr/>
          <p:nvPr/>
        </p:nvSpPr>
        <p:spPr>
          <a:xfrm>
            <a:off x="467544" y="1268760"/>
            <a:ext cx="108012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13E45F57-6DB2-4B0F-B200-4018B6086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73" y="1412776"/>
            <a:ext cx="8528453" cy="4537075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FF3300"/>
              </a:buClr>
              <a:buSzPct val="60000"/>
              <a:buNone/>
              <a:defRPr/>
            </a:pPr>
            <a:r>
              <a:rPr lang="it-IT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IEC TS 62446-3</a:t>
            </a:r>
            <a:r>
              <a:rPr lang="it-IT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(richiamata da 712.6.101 CEI 64-8 2024) </a:t>
            </a:r>
          </a:p>
          <a:p>
            <a:pPr>
              <a:spcBef>
                <a:spcPts val="0"/>
              </a:spcBef>
              <a:buClr>
                <a:srgbClr val="FF3300"/>
              </a:buClr>
              <a:buSzPct val="60000"/>
              <a:buNone/>
              <a:defRPr/>
            </a:pPr>
            <a:r>
              <a:rPr lang="en-US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Photovoltaic modules and plants – Outdoor infrared thermography</a:t>
            </a:r>
            <a:endParaRPr lang="it-IT" b="1" u="sng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None/>
              <a:defRPr/>
            </a:pPr>
            <a:r>
              <a:rPr lang="it-IT" b="1" dirty="0">
                <a:solidFill>
                  <a:srgbClr val="002060"/>
                </a:solidFill>
              </a:rPr>
              <a:t>Campo di applicazione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Disciplina la manutenzione preventiva per: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2060"/>
                </a:solidFill>
              </a:rPr>
              <a:t>la protezione antincendio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2060"/>
                </a:solidFill>
              </a:rPr>
              <a:t>la disponibilità del sistema per la produzione di energia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2060"/>
                </a:solidFill>
              </a:rPr>
              <a:t>l'ispezione della qualità dei moduli FV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ECBDA2-31B4-F211-86C3-8C1E89F762D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48064" y="4293096"/>
            <a:ext cx="3438595" cy="2448272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0261F7B5-83D6-3EF9-35DF-9D2D64F04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9000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ject 2">
            <a:extLst>
              <a:ext uri="{FF2B5EF4-FFF2-40B4-BE49-F238E27FC236}">
                <a16:creationId xmlns:a16="http://schemas.microsoft.com/office/drawing/2014/main" id="{21C8C944-D046-6D57-EDA6-033F7B1C0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23" y="2356459"/>
            <a:ext cx="7288583" cy="283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64963" rIns="0" bIns="0">
            <a:spAutoFit/>
          </a:bodyPr>
          <a:lstStyle/>
          <a:p>
            <a:pPr marL="270273" indent="-261938" algn="just">
              <a:spcBef>
                <a:spcPts val="441"/>
              </a:spcBef>
              <a:buFontTx/>
              <a:buChar char="•"/>
              <a:defRPr/>
            </a:pPr>
            <a:r>
              <a:rPr lang="it-IT" alt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Rappresenta </a:t>
            </a:r>
            <a:r>
              <a:rPr lang="it-IT" alt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 strumento di indirizzo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limitativo delle scelte progettuali</a:t>
            </a:r>
          </a:p>
          <a:p>
            <a:pPr marL="270273" indent="-261938" algn="just">
              <a:spcBef>
                <a:spcPts val="38"/>
              </a:spcBef>
              <a:buFontTx/>
              <a:buChar char="•"/>
              <a:defRPr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0273" indent="-261938" algn="just">
              <a:buFont typeface="Microsoft Sans Serif" pitchFamily="34" charset="0"/>
              <a:buChar char="•"/>
              <a:defRPr/>
            </a:pPr>
            <a:r>
              <a:rPr lang="it-IT" alt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 alcune soluzioni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b="1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 al perseguimento degli obiettivi di sicurezza</a:t>
            </a:r>
            <a:endParaRPr lang="it-IT" altLang="it-IT" sz="1800" dirty="0">
              <a:solidFill>
                <a:srgbClr val="061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0273" indent="-261938" algn="just">
              <a:spcBef>
                <a:spcPts val="38"/>
              </a:spcBef>
              <a:buFontTx/>
              <a:buChar char="•"/>
              <a:defRPr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0273" indent="-261938" algn="just">
              <a:buFont typeface="Microsoft Sans Serif" pitchFamily="34" charset="0"/>
              <a:buChar char="•"/>
              <a:defRPr/>
            </a:pPr>
            <a:r>
              <a:rPr lang="it-IT" altLang="it-IT" sz="18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Altre soluzioni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 al perseguimento dei richiamati obiettivi </a:t>
            </a:r>
            <a:r>
              <a:rPr lang="it-IT" altLang="it-IT" sz="18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possono essere individuate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it-IT" alt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strumento della </a:t>
            </a:r>
            <a:r>
              <a:rPr lang="it-IT" alt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valutazione dei rischi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>
                <a:solidFill>
                  <a:srgbClr val="061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(che potrebbe non rientrare nelle competenze del progettista/installatore FV!) </a:t>
            </a:r>
            <a:r>
              <a:rPr lang="it-IT" altLang="it-IT" sz="18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C1179797-FE20-923C-8EDA-28D24007F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626" y="476672"/>
            <a:ext cx="58727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principi della nuova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ttangolo 29698"/>
          <p:cNvSpPr/>
          <p:nvPr/>
        </p:nvSpPr>
        <p:spPr>
          <a:xfrm>
            <a:off x="467544" y="1268760"/>
            <a:ext cx="108012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13E45F57-6DB2-4B0F-B200-4018B6086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412875"/>
            <a:ext cx="8528453" cy="4537075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FF3300"/>
              </a:buClr>
              <a:buSzPct val="60000"/>
              <a:buNone/>
              <a:defRPr/>
            </a:pPr>
            <a:r>
              <a:rPr lang="it-IT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IEC TS 62446-3</a:t>
            </a:r>
            <a:r>
              <a:rPr lang="it-IT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(richiamata da 712.6.101 2024) </a:t>
            </a:r>
          </a:p>
          <a:p>
            <a:pPr>
              <a:spcBef>
                <a:spcPts val="0"/>
              </a:spcBef>
              <a:buClr>
                <a:srgbClr val="FF3300"/>
              </a:buClr>
              <a:buSzPct val="60000"/>
              <a:buNone/>
              <a:defRPr/>
            </a:pPr>
            <a:r>
              <a:rPr lang="en-US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Photovoltaic modules and plants – Outdoor infrared thermography</a:t>
            </a:r>
            <a:endParaRPr lang="it-IT" b="1" u="sng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None/>
              <a:defRPr/>
            </a:pPr>
            <a:r>
              <a:rPr lang="it-IT" b="1" dirty="0">
                <a:solidFill>
                  <a:srgbClr val="002060"/>
                </a:solidFill>
              </a:rPr>
              <a:t>Classificazione delle anomalie termiche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Prevede tre classi di anomalie e la loro azione di follow-up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defRPr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Per classificare le anomalie termiche devono essere effettuate ispezioni aggiuntive a quella termografica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88719B9-C663-47E3-89C0-E27DE7AB285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3528" y="2924944"/>
            <a:ext cx="8352160" cy="2371997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C09C67F1-6CF8-9A44-1BC5-0DE45E928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0815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ttangolo 29698"/>
          <p:cNvSpPr/>
          <p:nvPr/>
        </p:nvSpPr>
        <p:spPr>
          <a:xfrm>
            <a:off x="467544" y="1268760"/>
            <a:ext cx="108012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13E45F57-6DB2-4B0F-B200-4018B6086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412875"/>
            <a:ext cx="8528453" cy="4537075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FF3300"/>
              </a:buClr>
              <a:buSzPct val="60000"/>
              <a:buNone/>
              <a:defRPr/>
            </a:pPr>
            <a:r>
              <a:rPr lang="it-IT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IEC TS 62446-3</a:t>
            </a:r>
            <a:r>
              <a:rPr lang="it-IT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(richiamata da 712.6.101 2024) </a:t>
            </a:r>
          </a:p>
          <a:p>
            <a:pPr>
              <a:spcBef>
                <a:spcPts val="0"/>
              </a:spcBef>
              <a:buClr>
                <a:srgbClr val="FF3300"/>
              </a:buClr>
              <a:buSzPct val="60000"/>
              <a:buNone/>
              <a:defRPr/>
            </a:pPr>
            <a:r>
              <a:rPr lang="en-US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Photovoltaic modules and plants – Outdoor infrared thermography</a:t>
            </a:r>
            <a:endParaRPr lang="it-IT" b="1" u="sng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None/>
              <a:defRPr/>
            </a:pPr>
            <a:r>
              <a:rPr lang="it-IT" b="1" dirty="0">
                <a:solidFill>
                  <a:srgbClr val="002060"/>
                </a:solidFill>
              </a:rPr>
              <a:t>Periodicità procedure di ispezione (5.1)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L'intervallo consigliato per le ispezioni termografiche periodiche è di </a:t>
            </a:r>
            <a:r>
              <a:rPr lang="it-IT" b="1" dirty="0">
                <a:solidFill>
                  <a:srgbClr val="FF0000"/>
                </a:solidFill>
              </a:rPr>
              <a:t>quattro anni</a:t>
            </a:r>
            <a:r>
              <a:rPr lang="it-IT" dirty="0">
                <a:solidFill>
                  <a:srgbClr val="002060"/>
                </a:solidFill>
              </a:rPr>
              <a:t>, ma … possono essere definiti dai codici elettrici nazionali e dalle norme di sicurezza per gli impianti elettrici…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None/>
              <a:defRPr/>
            </a:pPr>
            <a:r>
              <a:rPr lang="it-IT" b="1" i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IEC 62446-1 (in fase di aggiornamento)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None/>
              <a:defRPr/>
            </a:pPr>
            <a:r>
              <a:rPr lang="it-IT" i="1" dirty="0">
                <a:solidFill>
                  <a:srgbClr val="002060"/>
                </a:solidFill>
              </a:rPr>
              <a:t>5.1 Per un sistema </a:t>
            </a:r>
            <a:r>
              <a:rPr lang="it-IT" i="1" dirty="0" err="1">
                <a:solidFill>
                  <a:srgbClr val="002060"/>
                </a:solidFill>
              </a:rPr>
              <a:t>FV</a:t>
            </a:r>
            <a:r>
              <a:rPr lang="it-IT" i="1" dirty="0">
                <a:solidFill>
                  <a:srgbClr val="002060"/>
                </a:solidFill>
              </a:rPr>
              <a:t>, l'intervallo tra le verifiche non deve essere superiore a quello </a:t>
            </a:r>
            <a:r>
              <a:rPr lang="it-IT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richiesto dal sistema elettrico in c.a. a cui è collegato </a:t>
            </a:r>
            <a:r>
              <a:rPr lang="it-IT" i="1" dirty="0">
                <a:solidFill>
                  <a:srgbClr val="002060"/>
                </a:solidFill>
              </a:rPr>
              <a:t>…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SzPct val="100000"/>
              <a:buNone/>
              <a:defRPr/>
            </a:pPr>
            <a:r>
              <a:rPr lang="it-IT" sz="2400" b="1" u="sng" dirty="0">
                <a:solidFill>
                  <a:srgbClr val="FF0000"/>
                </a:solidFill>
              </a:rPr>
              <a:t>CEI 64-8: 2 anni in 751 !</a:t>
            </a: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F356BB7A-06FC-4DA6-A6BE-F87295CAF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07377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58EE0-304B-4C94-3102-62A7FD9A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0669D1-9FBA-0C53-F1DC-C87FC13C9B86}"/>
              </a:ext>
            </a:extLst>
          </p:cNvPr>
          <p:cNvSpPr txBox="1"/>
          <p:nvPr/>
        </p:nvSpPr>
        <p:spPr>
          <a:xfrm>
            <a:off x="574823" y="2149873"/>
            <a:ext cx="7994355" cy="3020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it-IT" sz="1800" b="1" i="1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L’installazione di impianti fotovoltaici </a:t>
            </a:r>
            <a:r>
              <a:rPr lang="it-IT" sz="1800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all’interno o a servizio di attività esistenti soggette alle visite ed ai controlli di prevenzione incendi </a:t>
            </a:r>
            <a:r>
              <a:rPr lang="it-IT" sz="1800" b="1" i="1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 la loro modifica sostanziale</a:t>
            </a:r>
            <a:r>
              <a:rPr lang="it-IT" sz="1800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 </a:t>
            </a:r>
            <a:r>
              <a:rPr lang="it-IT" sz="1800" b="1" i="1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costituiscono sempre modifica rilevante ai fini della sicurezza antincendio</a:t>
            </a:r>
            <a:r>
              <a:rPr lang="it-IT" sz="1800" i="1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 sensi dell’allegato IV al DM 7 agosto 2012.</a:t>
            </a:r>
            <a:endParaRPr lang="it-IT" sz="1800" kern="100" dirty="0">
              <a:solidFill>
                <a:srgbClr val="002060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it-IT" sz="1800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Questo significa che </a:t>
            </a:r>
            <a:r>
              <a:rPr lang="it-IT" sz="1800" b="1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l’impianto</a:t>
            </a:r>
            <a:r>
              <a:rPr lang="it-IT" sz="1800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viene quindi </a:t>
            </a:r>
            <a:r>
              <a:rPr lang="it-IT" sz="1800" b="1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controllato in quanto </a:t>
            </a:r>
            <a:r>
              <a:rPr lang="it-IT" sz="1800" b="1" u="sng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parte integrante dell’attività soggetta</a:t>
            </a:r>
            <a:r>
              <a:rPr lang="it-IT" sz="1800" b="1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it-IT" sz="1800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 </a:t>
            </a:r>
            <a:r>
              <a:rPr lang="it-IT" sz="18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quindi parte di uno scenario di rischio.</a:t>
            </a:r>
          </a:p>
          <a:p>
            <a:pPr algn="just">
              <a:lnSpc>
                <a:spcPct val="107000"/>
              </a:lnSpc>
              <a:spcAft>
                <a:spcPts val="500"/>
              </a:spcAft>
            </a:pPr>
            <a:r>
              <a:rPr lang="it-IT" sz="18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 </a:t>
            </a:r>
            <a:r>
              <a:rPr lang="it-IT" sz="1800" b="1" kern="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valutazione del rischio </a:t>
            </a:r>
            <a:r>
              <a:rPr lang="it-IT" sz="18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incendio </a:t>
            </a:r>
            <a:r>
              <a:rPr lang="it-IT" sz="1800" b="1" kern="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 in primo luogo per determinare se </a:t>
            </a:r>
            <a:r>
              <a:rPr lang="it-IT" sz="18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suo inserimento nell’attività soggetta comporti un </a:t>
            </a:r>
            <a:r>
              <a:rPr lang="it-IT" sz="1800" b="1" kern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“aggravio delle condizioni di sicurezza antincendio”</a:t>
            </a:r>
            <a:r>
              <a:rPr lang="it-IT" sz="1800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preesistenti.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EEBC4E72-AFBA-DF3D-F8EA-4F8C0D81F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682095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A8B5F-EAAC-3CF0-0442-B69973334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6">
            <a:extLst>
              <a:ext uri="{FF2B5EF4-FFF2-40B4-BE49-F238E27FC236}">
                <a16:creationId xmlns:a16="http://schemas.microsoft.com/office/drawing/2014/main" id="{F69FD782-1C9A-BCC4-99AB-B9C88CE7344F}"/>
              </a:ext>
            </a:extLst>
          </p:cNvPr>
          <p:cNvSpPr/>
          <p:nvPr/>
        </p:nvSpPr>
        <p:spPr>
          <a:xfrm>
            <a:off x="657890" y="1983912"/>
            <a:ext cx="7927901" cy="3695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781"/>
              </a:lnSpc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Le linee guida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sono uno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strumento di indirizzo non 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limitativo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delle scelte progettuali quindi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non cogente.</a:t>
            </a:r>
            <a:endParaRPr lang="it-IT" sz="1800" dirty="0">
              <a:latin typeface="Arial" panose="020B0604020202020204" pitchFamily="34" charset="0"/>
              <a:ea typeface="Tomorrow" pitchFamily="34" charset="-122"/>
              <a:cs typeface="Arial" panose="020B0604020202020204" pitchFamily="34" charset="0"/>
            </a:endParaRPr>
          </a:p>
          <a:p>
            <a:pPr marL="214313" indent="-214313" algn="just">
              <a:lnSpc>
                <a:spcPts val="1781"/>
              </a:lnSpc>
              <a:buFontTx/>
              <a:buChar char="-"/>
            </a:pPr>
            <a:endParaRPr lang="it-IT" sz="1800" dirty="0">
              <a:latin typeface="Arial" panose="020B0604020202020204" pitchFamily="34" charset="0"/>
              <a:ea typeface="Tomorrow" pitchFamily="34" charset="-122"/>
              <a:cs typeface="Arial" panose="020B0604020202020204" pitchFamily="34" charset="0"/>
            </a:endParaRPr>
          </a:p>
          <a:p>
            <a:pPr marL="214313" indent="-214313" algn="just">
              <a:lnSpc>
                <a:spcPts val="1781"/>
              </a:lnSpc>
              <a:spcAft>
                <a:spcPts val="750"/>
              </a:spcAft>
              <a:buFontTx/>
              <a:buChar char="-"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Esse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offrono raccomandazioni, suggerimenti e un quadro sistemico di orientamento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basato su buone prassi (regola dell’arte) per garantire l'appropriatezza e l'efficacia delle strategie e decisioni progettuali.</a:t>
            </a:r>
          </a:p>
          <a:p>
            <a:pPr marL="214313" indent="-214313" algn="just">
              <a:lnSpc>
                <a:spcPts val="1781"/>
              </a:lnSpc>
              <a:spcAft>
                <a:spcPts val="750"/>
              </a:spcAft>
              <a:buFontTx/>
              <a:buChar char="-"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Individuano alcune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soluzioni utili al perseguimento degli obiettivi di sicurezza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.</a:t>
            </a:r>
          </a:p>
          <a:p>
            <a:pPr marL="214313" indent="-214313" algn="just">
              <a:lnSpc>
                <a:spcPts val="1781"/>
              </a:lnSpc>
              <a:buFontTx/>
              <a:buChar char="-"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Si pongono come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elemento di raffronto per le prestazioni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del sistema (approccio performance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based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).</a:t>
            </a:r>
          </a:p>
          <a:p>
            <a:pPr marL="214313" indent="-214313" algn="just">
              <a:lnSpc>
                <a:spcPts val="1781"/>
              </a:lnSpc>
              <a:buFontTx/>
              <a:buChar char="-"/>
            </a:pP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ea typeface="Tomorrow" pitchFamily="34" charset="-122"/>
              <a:cs typeface="Arial" panose="020B0604020202020204" pitchFamily="34" charset="0"/>
            </a:endParaRPr>
          </a:p>
          <a:p>
            <a:pPr algn="just">
              <a:lnSpc>
                <a:spcPts val="1781"/>
              </a:lnSpc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progettista può quindi individuare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altre soluzioni tecniche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purché sia dimostrato,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sulla base dell'analisi del rischio incendio effettuata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 soddisfacimento degli obiettivi di sicurezza.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ea typeface="Tomorrow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3A40BBA2-A63F-1352-F490-1404D9F37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60648"/>
            <a:ext cx="5928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 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1205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7BD63-3C55-98E1-CF11-1525335C3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8614D4C2-9641-6387-4C0E-D5852152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616814" y="7059931"/>
            <a:ext cx="904254" cy="4381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048738F-952A-428C-A6E8-77B62E9A456C}" type="slidenum">
              <a:rPr lang="it-IT" altLang="it-IT" smtClean="0"/>
              <a:pPr>
                <a:spcBef>
                  <a:spcPct val="0"/>
                </a:spcBef>
                <a:buFontTx/>
                <a:buNone/>
                <a:defRPr/>
              </a:pPr>
              <a:t>64</a:t>
            </a:fld>
            <a:endParaRPr lang="it-IT" altLang="it-IT" sz="1050" dirty="0"/>
          </a:p>
        </p:txBody>
      </p:sp>
      <p:pic>
        <p:nvPicPr>
          <p:cNvPr id="3" name="Immagine 2" descr="Immagine che contiene Elementi grafici, arte&#10;&#10;Il contenuto generato dall'IA potrebbe non essere corretto.">
            <a:extLst>
              <a:ext uri="{FF2B5EF4-FFF2-40B4-BE49-F238E27FC236}">
                <a16:creationId xmlns:a16="http://schemas.microsoft.com/office/drawing/2014/main" id="{4C9646E0-2C37-2139-ED64-F5C7673C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340768"/>
            <a:ext cx="4191000" cy="4419600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A517BC40-0FA4-95F5-DA0C-34AB214B1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5196557"/>
            <a:ext cx="670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370349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91338-9979-E036-60C1-96618E223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2">
            <a:extLst>
              <a:ext uri="{FF2B5EF4-FFF2-40B4-BE49-F238E27FC236}">
                <a16:creationId xmlns:a16="http://schemas.microsoft.com/office/drawing/2014/main" id="{42670031-B258-2C74-B1A6-7C8B7CFE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912919"/>
            <a:ext cx="7704855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450"/>
              </a:spcAft>
            </a:pPr>
            <a:endParaRPr lang="it-IT" altLang="it-IT" sz="1800" dirty="0">
              <a:solidFill>
                <a:srgbClr val="061288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it-IT" sz="1800" dirty="0">
                <a:solidFill>
                  <a:srgbClr val="061288"/>
                </a:solidFill>
              </a:rPr>
              <a:t>La possibilità di una progettazione basata sulle prestazioni fondata su tre elementi distinti:</a:t>
            </a:r>
          </a:p>
          <a:p>
            <a:pPr marL="785813" lvl="1" indent="-321469" algn="just">
              <a:spcAft>
                <a:spcPts val="600"/>
              </a:spcAft>
              <a:buFont typeface="+mj-lt"/>
              <a:buAutoNum type="arabicPeriod"/>
            </a:pPr>
            <a:r>
              <a:rPr lang="it-IT" sz="1800" b="1" u="sng" dirty="0">
                <a:solidFill>
                  <a:srgbClr val="00B050"/>
                </a:solidFill>
              </a:rPr>
              <a:t>Definizione degli obiettivi di sicurezza antincendio</a:t>
            </a:r>
            <a:r>
              <a:rPr lang="it-IT" sz="1800" dirty="0"/>
              <a:t>,</a:t>
            </a:r>
          </a:p>
          <a:p>
            <a:pPr marL="1178719" lvl="1" indent="-395883" algn="just">
              <a:spcAft>
                <a:spcPts val="600"/>
              </a:spcAft>
              <a:buFont typeface="+mj-lt"/>
              <a:buAutoNum type="arabicPeriod"/>
            </a:pPr>
            <a:r>
              <a:rPr lang="it-IT" sz="1800" b="1" dirty="0">
                <a:solidFill>
                  <a:srgbClr val="FF0000"/>
                </a:solidFill>
              </a:rPr>
              <a:t>Analisi degli scenari di incendio</a:t>
            </a:r>
            <a:r>
              <a:rPr lang="it-IT" sz="1800" dirty="0"/>
              <a:t>,</a:t>
            </a:r>
          </a:p>
          <a:p>
            <a:pPr marL="1566664" lvl="1" indent="-387946" algn="just">
              <a:buFont typeface="+mj-lt"/>
              <a:buAutoNum type="arabicPeriod"/>
            </a:pPr>
            <a:r>
              <a:rPr lang="it-IT" sz="1800" b="1" dirty="0">
                <a:solidFill>
                  <a:srgbClr val="009ED6"/>
                </a:solidFill>
              </a:rPr>
              <a:t>Valutazione delle alternative progettuali </a:t>
            </a:r>
            <a:r>
              <a:rPr lang="it-IT" sz="1800" dirty="0">
                <a:solidFill>
                  <a:srgbClr val="061288"/>
                </a:solidFill>
              </a:rPr>
              <a:t>rispetto agli obiettivi di sicurezza antincendio anche utilizzando metodi ingegneristici e criteri prestazionali.</a:t>
            </a:r>
          </a:p>
          <a:p>
            <a:pPr algn="just"/>
            <a:endParaRPr lang="it-IT" sz="1800" dirty="0">
              <a:solidFill>
                <a:srgbClr val="061288"/>
              </a:solidFill>
            </a:endParaRPr>
          </a:p>
          <a:p>
            <a:pPr algn="just"/>
            <a:r>
              <a:rPr lang="it-IT" sz="1800" dirty="0">
                <a:solidFill>
                  <a:srgbClr val="061288"/>
                </a:solidFill>
              </a:rPr>
              <a:t>Gli </a:t>
            </a:r>
            <a:r>
              <a:rPr lang="it-IT" sz="1800" b="1" dirty="0">
                <a:solidFill>
                  <a:srgbClr val="00B050"/>
                </a:solidFill>
              </a:rPr>
              <a:t>obiettivi di sicurezza antincendio </a:t>
            </a:r>
            <a:r>
              <a:rPr lang="it-IT" sz="1800" dirty="0">
                <a:solidFill>
                  <a:srgbClr val="061288"/>
                </a:solidFill>
              </a:rPr>
              <a:t>sono </a:t>
            </a:r>
            <a:r>
              <a:rPr lang="it-IT" sz="1800" b="1" dirty="0">
                <a:solidFill>
                  <a:srgbClr val="00B050"/>
                </a:solidFill>
              </a:rPr>
              <a:t>definiti per mitigare gli effetti indesiderati dell'incendio</a:t>
            </a:r>
            <a:r>
              <a:rPr lang="it-IT" sz="1800" dirty="0">
                <a:solidFill>
                  <a:srgbClr val="061288"/>
                </a:solidFill>
              </a:rPr>
              <a:t> su persone, proprietà, società e ambiente.</a:t>
            </a:r>
            <a:endParaRPr lang="it-IT" altLang="it-IT" sz="1800" dirty="0">
              <a:solidFill>
                <a:srgbClr val="061288"/>
              </a:solidFill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406B0E5A-D7CF-A002-ACAA-63807A895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626" y="476672"/>
            <a:ext cx="58727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principi della nuova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03187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D341F-C2F2-9F68-B0B1-4D5A590D5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6">
            <a:extLst>
              <a:ext uri="{FF2B5EF4-FFF2-40B4-BE49-F238E27FC236}">
                <a16:creationId xmlns:a16="http://schemas.microsoft.com/office/drawing/2014/main" id="{930D7DAF-E0AF-1E1D-8251-2EDAFD57104C}"/>
              </a:ext>
            </a:extLst>
          </p:cNvPr>
          <p:cNvSpPr txBox="1">
            <a:spLocks/>
          </p:cNvSpPr>
          <p:nvPr/>
        </p:nvSpPr>
        <p:spPr>
          <a:xfrm>
            <a:off x="7932454" y="5747318"/>
            <a:ext cx="1157288" cy="2059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har char="•"/>
              <a:defRPr sz="28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68656" indent="-257176" algn="l" defTabSz="457200" rtl="0" eaLnBrk="1" latinLnBrk="0" hangingPunct="1">
              <a:spcBef>
                <a:spcPct val="20000"/>
              </a:spcBef>
              <a:buChar char="–"/>
              <a:defRPr sz="252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28700" indent="-205740" algn="l" defTabSz="457200" rtl="0" eaLnBrk="1" latinLnBrk="0" hangingPunct="1">
              <a:spcBef>
                <a:spcPct val="20000"/>
              </a:spcBef>
              <a:buChar char="•"/>
              <a:defRPr sz="21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0180" indent="-205740" algn="l" defTabSz="457200" rtl="0" eaLnBrk="1" latinLnBrk="0" hangingPunct="1">
              <a:spcBef>
                <a:spcPct val="20000"/>
              </a:spcBef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51660" indent="-205740" algn="l" defTabSz="457200" rtl="0" eaLnBrk="1" latinLnBrk="0" hangingPunct="1">
              <a:spcBef>
                <a:spcPct val="20000"/>
              </a:spcBef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674620" indent="-20574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086100" indent="-20574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497580" indent="-20574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fld id="{3069A754-5F5C-4B19-8658-3EA8948F5A14}" type="slidenum">
              <a:rPr lang="it-IT" altLang="it-IT" sz="788"/>
              <a:pPr algn="r">
                <a:spcBef>
                  <a:spcPct val="0"/>
                </a:spcBef>
                <a:buFontTx/>
                <a:buNone/>
                <a:defRPr/>
              </a:pPr>
              <a:t>8</a:t>
            </a:fld>
            <a:endParaRPr lang="it-IT" altLang="it-IT" sz="788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22304B7-C4F1-AA24-5AE4-B36F2E15F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861" y="1864072"/>
            <a:ext cx="7274278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750"/>
              </a:spcAft>
            </a:pPr>
            <a:r>
              <a:rPr lang="it-IT" sz="1800" dirty="0">
                <a:solidFill>
                  <a:srgbClr val="002060"/>
                </a:solidFill>
              </a:rPr>
              <a:t>Gli </a:t>
            </a:r>
            <a:r>
              <a:rPr lang="it-IT" sz="1800" b="1" dirty="0">
                <a:solidFill>
                  <a:srgbClr val="FF0000"/>
                </a:solidFill>
              </a:rPr>
              <a:t>elementi chiave </a:t>
            </a:r>
            <a:r>
              <a:rPr lang="it-IT" sz="1800" dirty="0">
                <a:solidFill>
                  <a:srgbClr val="002060"/>
                </a:solidFill>
              </a:rPr>
              <a:t>includono:</a:t>
            </a:r>
          </a:p>
          <a:p>
            <a:pPr marL="28575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2060"/>
                </a:solidFill>
              </a:rPr>
              <a:t>la </a:t>
            </a:r>
            <a:r>
              <a:rPr lang="it-IT" sz="1800" b="1" dirty="0">
                <a:solidFill>
                  <a:srgbClr val="FF0000"/>
                </a:solidFill>
              </a:rPr>
              <a:t>valutazione del rischio </a:t>
            </a:r>
            <a:r>
              <a:rPr lang="it-IT" sz="1800" dirty="0">
                <a:solidFill>
                  <a:srgbClr val="002060"/>
                </a:solidFill>
              </a:rPr>
              <a:t>che considera l'interfaccia edificio-impianto;</a:t>
            </a:r>
          </a:p>
          <a:p>
            <a:pPr marL="28575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2060"/>
                </a:solidFill>
              </a:rPr>
              <a:t>le </a:t>
            </a:r>
            <a:r>
              <a:rPr lang="it-IT" sz="1800" b="1" dirty="0">
                <a:solidFill>
                  <a:srgbClr val="FF0000"/>
                </a:solidFill>
              </a:rPr>
              <a:t>tipologie costruttive/installative;</a:t>
            </a:r>
            <a:endParaRPr lang="it-IT" sz="1800" b="1" dirty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2060"/>
                </a:solidFill>
              </a:rPr>
              <a:t>il </a:t>
            </a:r>
            <a:r>
              <a:rPr lang="it-IT" sz="1800" b="1" dirty="0">
                <a:solidFill>
                  <a:srgbClr val="FF0000"/>
                </a:solidFill>
              </a:rPr>
              <a:t>posizionamento del generatore</a:t>
            </a:r>
            <a:r>
              <a:rPr lang="it-IT" sz="1800" b="1" dirty="0">
                <a:solidFill>
                  <a:srgbClr val="002060"/>
                </a:solidFill>
              </a:rPr>
              <a:t> fotovoltaico </a:t>
            </a:r>
            <a:r>
              <a:rPr lang="it-IT" sz="1800" dirty="0">
                <a:solidFill>
                  <a:srgbClr val="002060"/>
                </a:solidFill>
              </a:rPr>
              <a:t>con </a:t>
            </a:r>
            <a:r>
              <a:rPr lang="it-IT" sz="1800" b="1" dirty="0">
                <a:solidFill>
                  <a:srgbClr val="002060"/>
                </a:solidFill>
              </a:rPr>
              <a:t>suddivisione</a:t>
            </a:r>
            <a:r>
              <a:rPr lang="it-IT" sz="1800" dirty="0">
                <a:solidFill>
                  <a:srgbClr val="002060"/>
                </a:solidFill>
              </a:rPr>
              <a:t> in sottoinsiemi e </a:t>
            </a:r>
            <a:r>
              <a:rPr lang="it-IT" sz="1800" b="1" dirty="0">
                <a:solidFill>
                  <a:srgbClr val="002060"/>
                </a:solidFill>
              </a:rPr>
              <a:t>fasce di sicurezza</a:t>
            </a:r>
            <a:r>
              <a:rPr lang="it-IT" sz="1800" dirty="0">
                <a:solidFill>
                  <a:srgbClr val="002060"/>
                </a:solidFill>
              </a:rPr>
              <a:t>;</a:t>
            </a:r>
          </a:p>
          <a:p>
            <a:pPr marL="28575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2060"/>
                </a:solidFill>
              </a:rPr>
              <a:t>il </a:t>
            </a:r>
            <a:r>
              <a:rPr lang="it-IT" sz="1800" b="1" dirty="0">
                <a:solidFill>
                  <a:srgbClr val="FF0000"/>
                </a:solidFill>
              </a:rPr>
              <a:t>sezionamento </a:t>
            </a:r>
            <a:r>
              <a:rPr lang="it-IT" sz="1800" b="1" dirty="0">
                <a:solidFill>
                  <a:srgbClr val="002060"/>
                </a:solidFill>
              </a:rPr>
              <a:t>di emergenza </a:t>
            </a:r>
            <a:r>
              <a:rPr lang="it-IT" sz="1800" b="1" dirty="0">
                <a:solidFill>
                  <a:srgbClr val="FF0000"/>
                </a:solidFill>
              </a:rPr>
              <a:t>e dispositivi di protezione;</a:t>
            </a:r>
            <a:endParaRPr lang="it-IT" sz="1800" dirty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2060"/>
                </a:solidFill>
              </a:rPr>
              <a:t>l'</a:t>
            </a:r>
            <a:r>
              <a:rPr lang="it-IT" sz="1800" b="1" dirty="0">
                <a:solidFill>
                  <a:srgbClr val="FF0000"/>
                </a:solidFill>
              </a:rPr>
              <a:t>uso di materiali caratterizzati da prestazioni di reazione e di resistenza al fuoco;</a:t>
            </a:r>
            <a:endParaRPr lang="it-IT" sz="1800" dirty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2060"/>
                </a:solidFill>
              </a:rPr>
              <a:t>la corretta installazione e </a:t>
            </a:r>
            <a:r>
              <a:rPr lang="it-IT" sz="1800" b="1" dirty="0">
                <a:solidFill>
                  <a:srgbClr val="FF0000"/>
                </a:solidFill>
              </a:rPr>
              <a:t>manutenzione degli impianti.</a:t>
            </a:r>
            <a:endParaRPr lang="it-IT" sz="1800" b="1" dirty="0">
              <a:solidFill>
                <a:srgbClr val="002060"/>
              </a:solidFill>
            </a:endParaRPr>
          </a:p>
          <a:p>
            <a:pPr algn="just"/>
            <a:r>
              <a:rPr lang="it-IT" sz="1800" dirty="0">
                <a:solidFill>
                  <a:srgbClr val="002060"/>
                </a:solidFill>
              </a:rPr>
              <a:t>La strategia antincendio combinata di prevenzione e protezione parte dalla valutazione del rischio. </a:t>
            </a:r>
          </a:p>
        </p:txBody>
      </p:sp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58FA4E02-BEF3-1408-FEB2-2749CBAD8CEF}"/>
              </a:ext>
            </a:extLst>
          </p:cNvPr>
          <p:cNvSpPr txBox="1">
            <a:spLocks/>
          </p:cNvSpPr>
          <p:nvPr/>
        </p:nvSpPr>
        <p:spPr>
          <a:xfrm>
            <a:off x="7897680" y="5703579"/>
            <a:ext cx="1157288" cy="2059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har char="•"/>
              <a:defRPr sz="28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68656" indent="-257176" algn="l" defTabSz="457200" rtl="0" eaLnBrk="1" latinLnBrk="0" hangingPunct="1">
              <a:spcBef>
                <a:spcPct val="20000"/>
              </a:spcBef>
              <a:buChar char="–"/>
              <a:defRPr sz="252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28700" indent="-205740" algn="l" defTabSz="457200" rtl="0" eaLnBrk="1" latinLnBrk="0" hangingPunct="1">
              <a:spcBef>
                <a:spcPct val="20000"/>
              </a:spcBef>
              <a:buChar char="•"/>
              <a:defRPr sz="21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0180" indent="-205740" algn="l" defTabSz="457200" rtl="0" eaLnBrk="1" latinLnBrk="0" hangingPunct="1">
              <a:spcBef>
                <a:spcPct val="20000"/>
              </a:spcBef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51660" indent="-205740" algn="l" defTabSz="457200" rtl="0" eaLnBrk="1" latinLnBrk="0" hangingPunct="1">
              <a:spcBef>
                <a:spcPct val="20000"/>
              </a:spcBef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674620" indent="-20574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086100" indent="-20574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497580" indent="-20574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fld id="{24600D8C-A13B-46F5-8317-D342F15B559F}" type="slidenum">
              <a:rPr lang="it-IT" altLang="it-IT" sz="788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  <a:defRPr/>
              </a:pPr>
              <a:t>8</a:t>
            </a:fld>
            <a:endParaRPr lang="it-IT" altLang="it-IT" sz="788" dirty="0">
              <a:solidFill>
                <a:schemeClr val="bg1"/>
              </a:solidFill>
            </a:endParaRP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E4805287-FE7A-8B82-623F-6695E663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626" y="476672"/>
            <a:ext cx="58727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principi della nuova circolare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DCPREV-14030 del 01.09.2025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69609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tangolo 7">
            <a:extLst>
              <a:ext uri="{FF2B5EF4-FFF2-40B4-BE49-F238E27FC236}">
                <a16:creationId xmlns:a16="http://schemas.microsoft.com/office/drawing/2014/main" id="{0BB320E9-CD08-7F08-26EF-9CAE18F58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844824"/>
            <a:ext cx="8064896" cy="42267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450"/>
              </a:spcAft>
              <a:buFontTx/>
              <a:buAutoNum type="arabicPeriod"/>
              <a:defRPr/>
            </a:pPr>
            <a:r>
              <a:rPr lang="it-IT" sz="1800" b="1" dirty="0">
                <a:solidFill>
                  <a:srgbClr val="FF0000"/>
                </a:solidFill>
              </a:rPr>
              <a:t>distinzione tra impianti applicati sull’involucro edilizio (BAPV), e integrati nell’edificio (BIPV); </a:t>
            </a:r>
          </a:p>
          <a:p>
            <a:pPr algn="just">
              <a:spcBef>
                <a:spcPct val="0"/>
              </a:spcBef>
              <a:spcAft>
                <a:spcPts val="450"/>
              </a:spcAft>
              <a:buFontTx/>
              <a:buAutoNum type="arabicPeriod"/>
              <a:defRPr/>
            </a:pPr>
            <a:r>
              <a:rPr lang="it-IT" sz="1800" b="1" dirty="0">
                <a:solidFill>
                  <a:srgbClr val="061288"/>
                </a:solidFill>
              </a:rPr>
              <a:t>distinzione di specifiche misure tecniche di prevenzione incendi in base al tipo di posa in opera;</a:t>
            </a:r>
          </a:p>
          <a:p>
            <a:pPr algn="just">
              <a:spcBef>
                <a:spcPct val="0"/>
              </a:spcBef>
              <a:spcAft>
                <a:spcPts val="450"/>
              </a:spcAft>
              <a:buFontTx/>
              <a:buAutoNum type="arabicPeriod"/>
              <a:defRPr/>
            </a:pPr>
            <a:r>
              <a:rPr lang="it-IT" sz="1800" b="1" dirty="0">
                <a:solidFill>
                  <a:srgbClr val="FF0000"/>
                </a:solidFill>
              </a:rPr>
              <a:t>introduzione di parametri geometrici in termini di distanze minime tra gruppi di pannelli, nonché di limitazione delle loro dimensioni massime per i BAPV;</a:t>
            </a:r>
          </a:p>
          <a:p>
            <a:pPr algn="just">
              <a:spcBef>
                <a:spcPct val="0"/>
              </a:spcBef>
              <a:spcAft>
                <a:spcPts val="450"/>
              </a:spcAft>
              <a:buFontTx/>
              <a:buAutoNum type="arabicPeriod"/>
              <a:defRPr/>
            </a:pPr>
            <a:r>
              <a:rPr lang="it-IT" sz="1800" b="1" dirty="0">
                <a:solidFill>
                  <a:srgbClr val="061288"/>
                </a:solidFill>
              </a:rPr>
              <a:t>modifica dei parametri di classificazione (reazione e resistenza al fuoco) dei sistemi pannello-copertura per i BAPV;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it-IT" sz="1800" b="1" dirty="0">
                <a:solidFill>
                  <a:srgbClr val="FF0000"/>
                </a:solidFill>
              </a:rPr>
              <a:t>introduzione nelle linee guida di uno specifico capitolo dedicato alle manutenzioni e alle verifiche degli impianti fotovoltaici</a:t>
            </a:r>
          </a:p>
          <a:p>
            <a:pPr marL="0" indent="0" algn="just">
              <a:spcBef>
                <a:spcPct val="0"/>
              </a:spcBef>
              <a:buNone/>
              <a:defRPr/>
            </a:pPr>
            <a:endParaRPr lang="it-IT" altLang="it-IT" sz="1800" b="1" dirty="0">
              <a:solidFill>
                <a:srgbClr val="FF0000"/>
              </a:solidFill>
            </a:endParaRPr>
          </a:p>
          <a:p>
            <a:pPr marL="0" indent="0" algn="just">
              <a:spcBef>
                <a:spcPct val="0"/>
              </a:spcBef>
              <a:buNone/>
              <a:defRPr/>
            </a:pPr>
            <a:r>
              <a:rPr lang="it-IT" sz="1800" b="1" dirty="0">
                <a:solidFill>
                  <a:srgbClr val="061288"/>
                </a:solidFill>
              </a:rPr>
              <a:t>Inseriti, inoltre, specifici riferimenti in merito ai rischi introdotti dai sistemi di accumulo agli ioni di litio (BESS) se presenti.</a:t>
            </a:r>
            <a:endParaRPr lang="it-IT" altLang="it-IT" sz="1800" b="1" dirty="0">
              <a:solidFill>
                <a:srgbClr val="FF0000"/>
              </a:solidFill>
            </a:endParaRP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FB0AB01C-0E04-72DD-B0B0-C1112185C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108" y="404664"/>
            <a:ext cx="59302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Principali novità rispetto alla circolare </a:t>
            </a:r>
          </a:p>
          <a:p>
            <a:pPr algn="ctr" eaLnBrk="1" hangingPunct="1">
              <a:defRPr/>
            </a:pPr>
            <a:r>
              <a:rPr lang="it-IT" alt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DCPREV-1324 del 07.02.2012</a:t>
            </a:r>
            <a:endParaRPr lang="en-GB" alt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altLang="it-IT" sz="2000" dirty="0">
                <a:solidFill>
                  <a:srgbClr val="000066"/>
                </a:solidFill>
              </a:rPr>
              <a:t>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odello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 slide</Template>
  <TotalTime>0</TotalTime>
  <Words>6422</Words>
  <Application>Microsoft Office PowerPoint</Application>
  <PresentationFormat>Presentazione su schermo (4:3)</PresentationFormat>
  <Paragraphs>711</Paragraphs>
  <Slides>64</Slides>
  <Notes>59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72" baseType="lpstr">
      <vt:lpstr>MS PGothic</vt:lpstr>
      <vt:lpstr>Arial</vt:lpstr>
      <vt:lpstr>Calibri</vt:lpstr>
      <vt:lpstr>Microsoft Sans Serif</vt:lpstr>
      <vt:lpstr>Wingdings</vt:lpstr>
      <vt:lpstr>Wingdings 2</vt:lpstr>
      <vt:lpstr>1_modello slide</vt:lpstr>
      <vt:lpstr>CorelPhotoPaint.Image.9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RISCHIO DI INNESCO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DIREZIONE REGIONALE VVF PIEMONTE e ORDINE DEGLI INGENGERI DI XXXXXXX</dc:title>
  <dc:creator>gt</dc:creator>
  <cp:lastModifiedBy>Pierpaolo Gentile</cp:lastModifiedBy>
  <cp:revision>2346</cp:revision>
  <cp:lastPrinted>2021-05-27T09:02:54Z</cp:lastPrinted>
  <dcterms:created xsi:type="dcterms:W3CDTF">2013-02-05T21:17:24Z</dcterms:created>
  <dcterms:modified xsi:type="dcterms:W3CDTF">2026-06-18T06:58:01Z</dcterms:modified>
</cp:coreProperties>
</file>