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4"/>
  </p:sldMasterIdLst>
  <p:notesMasterIdLst>
    <p:notesMasterId r:id="rId32"/>
  </p:notesMasterIdLst>
  <p:sldIdLst>
    <p:sldId id="917" r:id="rId5"/>
    <p:sldId id="263" r:id="rId6"/>
    <p:sldId id="919" r:id="rId7"/>
    <p:sldId id="923" r:id="rId8"/>
    <p:sldId id="920" r:id="rId9"/>
    <p:sldId id="841" r:id="rId10"/>
    <p:sldId id="918" r:id="rId11"/>
    <p:sldId id="856" r:id="rId12"/>
    <p:sldId id="937" r:id="rId13"/>
    <p:sldId id="880" r:id="rId14"/>
    <p:sldId id="843" r:id="rId15"/>
    <p:sldId id="934" r:id="rId16"/>
    <p:sldId id="921" r:id="rId17"/>
    <p:sldId id="935" r:id="rId18"/>
    <p:sldId id="936" r:id="rId19"/>
    <p:sldId id="924" r:id="rId20"/>
    <p:sldId id="930" r:id="rId21"/>
    <p:sldId id="922" r:id="rId22"/>
    <p:sldId id="929" r:id="rId23"/>
    <p:sldId id="926" r:id="rId24"/>
    <p:sldId id="927" r:id="rId25"/>
    <p:sldId id="928" r:id="rId26"/>
    <p:sldId id="925" r:id="rId27"/>
    <p:sldId id="931" r:id="rId28"/>
    <p:sldId id="908" r:id="rId29"/>
    <p:sldId id="898" r:id="rId30"/>
    <p:sldId id="93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3135" userDrawn="1">
          <p15:clr>
            <a:srgbClr val="A4A3A4"/>
          </p15:clr>
        </p15:guide>
        <p15:guide id="4" pos="5654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2026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07FDBB-6E14-EC09-94B5-015DC4BEBA43}" name="Meta Kržan" initials="MK" userId="S::meta.krzan@zag.si::d0003c71-6fab-432c-866b-a923948ae95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2966"/>
    <a:srgbClr val="E2211B"/>
    <a:srgbClr val="FFFFFF"/>
    <a:srgbClr val="FFCC66"/>
    <a:srgbClr val="EDE9E9"/>
    <a:srgbClr val="5D7361"/>
    <a:srgbClr val="222222"/>
    <a:srgbClr val="2C69A1"/>
    <a:srgbClr val="4077AA"/>
    <a:srgbClr val="3871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26470A-527D-4009-B844-9A7874B876C7}" v="158" dt="2026-05-20T08:30:53.0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89831" autoAdjust="0"/>
  </p:normalViewPr>
  <p:slideViewPr>
    <p:cSldViewPr snapToGrid="0" snapToObjects="1">
      <p:cViewPr varScale="1">
        <p:scale>
          <a:sx n="79" d="100"/>
          <a:sy n="79" d="100"/>
        </p:scale>
        <p:origin x="381" y="51"/>
      </p:cViewPr>
      <p:guideLst>
        <p:guide orient="horz" pos="3135"/>
        <p:guide pos="5654"/>
        <p:guide orient="horz" pos="2160"/>
        <p:guide pos="202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5AA53B-3EEE-4DE4-BB81-9044890C2946}" type="doc">
      <dgm:prSet loTypeId="urn:microsoft.com/office/officeart/2008/layout/VerticalCurvedList" loCatId="list" qsTypeId="urn:microsoft.com/office/officeart/2005/8/quickstyle/simple4" qsCatId="simple" csTypeId="urn:microsoft.com/office/officeart/2005/8/colors/accent2_2" csCatId="accent2" phldr="1"/>
      <dgm:spPr/>
      <dgm:t>
        <a:bodyPr rtlCol="0"/>
        <a:lstStyle/>
        <a:p>
          <a:pPr rtl="0"/>
          <a:endParaRPr lang="en-US"/>
        </a:p>
      </dgm:t>
    </dgm:pt>
    <dgm:pt modelId="{6750AC01-D39D-4F3A-9DC8-2A211EE986A2}">
      <dgm:prSet phldrT="[Text]"/>
      <dgm:spPr>
        <a:solidFill>
          <a:srgbClr val="0074A1"/>
        </a:solidFill>
      </dgm:spPr>
      <dgm:t>
        <a:bodyPr rtlCol="0"/>
        <a:lstStyle/>
        <a:p>
          <a:pPr rtl="0">
            <a:lnSpc>
              <a:spcPct val="100000"/>
            </a:lnSpc>
          </a:pPr>
          <a:r>
            <a:rPr lang="en-US" dirty="0"/>
            <a:t>Member of the Fire Safety Commission of the Order of Engineers of Milan</a:t>
          </a:r>
          <a:r>
            <a:rPr lang="it-IT" noProof="0" dirty="0">
              <a:latin typeface="Arial" panose="020B0604020202020204" pitchFamily="34" charset="0"/>
              <a:cs typeface="Arial" panose="020B0604020202020204" pitchFamily="34" charset="0"/>
            </a:rPr>
            <a:t>	</a:t>
          </a:r>
        </a:p>
      </dgm:t>
    </dgm:pt>
    <dgm:pt modelId="{720680DC-AAA4-4434-A582-60EBCC5BA355}" type="parTrans" cxnId="{0B5DAE5F-BCDC-4BF7-A6E7-CF856886A64D}">
      <dgm:prSet/>
      <dgm:spPr/>
      <dgm:t>
        <a:bodyPr rtlCol="0"/>
        <a:lstStyle/>
        <a:p>
          <a:pPr rtl="0"/>
          <a:endParaRPr lang="it-IT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077D98-8478-47EA-B6A9-99ACE60C64D4}" type="sibTrans" cxnId="{0B5DAE5F-BCDC-4BF7-A6E7-CF856886A64D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 rtlCol="0"/>
        <a:lstStyle/>
        <a:p>
          <a:pPr rtl="0"/>
          <a:endParaRPr lang="it-IT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EF68B8-1228-47BB-83B5-7B9CD1E3F84E}">
      <dgm:prSet phldrT="[Text]"/>
      <dgm:spPr>
        <a:solidFill>
          <a:srgbClr val="0074A1"/>
        </a:solidFill>
      </dgm:spPr>
      <dgm:t>
        <a:bodyPr rtlCol="0"/>
        <a:lstStyle/>
        <a:p>
          <a:pPr rtl="0">
            <a:lnSpc>
              <a:spcPct val="100000"/>
            </a:lnSpc>
          </a:pPr>
          <a:r>
            <a:rPr lang="en-US" dirty="0"/>
            <a:t>Adjunct Professor in Fire Safety Engineering - </a:t>
          </a:r>
          <a:r>
            <a:rPr lang="it-CH" dirty="0">
              <a:latin typeface="Arial" panose="020B0604020202020204" pitchFamily="34" charset="0"/>
              <a:cs typeface="Arial" panose="020B0604020202020204" pitchFamily="34" charset="0"/>
            </a:rPr>
            <a:t>Politecnico di Milano </a:t>
          </a:r>
          <a:endParaRPr lang="it-IT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3A4BC2-B75A-4952-A38B-A42B5995DF05}" type="parTrans" cxnId="{EDEF4F82-1237-4639-A0F7-385C1897CE66}">
      <dgm:prSet/>
      <dgm:spPr/>
      <dgm:t>
        <a:bodyPr rtlCol="0"/>
        <a:lstStyle/>
        <a:p>
          <a:pPr rtl="0"/>
          <a:endParaRPr lang="it-IT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949706-EDCC-4ADC-8EDF-8EDA49C92325}" type="sibTrans" cxnId="{EDEF4F82-1237-4639-A0F7-385C1897CE66}">
      <dgm:prSet/>
      <dgm:spPr/>
      <dgm:t>
        <a:bodyPr rtlCol="0"/>
        <a:lstStyle/>
        <a:p>
          <a:pPr rtl="0"/>
          <a:endParaRPr lang="it-IT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05D28D-2CE6-4513-8566-952984E21E14}">
      <dgm:prSet phldrT="[Text]"/>
      <dgm:spPr>
        <a:solidFill>
          <a:srgbClr val="0074A1"/>
        </a:solidFill>
      </dgm:spPr>
      <dgm:t>
        <a:bodyPr rtlCol="0"/>
        <a:lstStyle/>
        <a:p>
          <a:pPr rtl="0">
            <a:lnSpc>
              <a:spcPct val="100000"/>
            </a:lnSpc>
          </a:pPr>
          <a:r>
            <a:rPr lang="en-US" dirty="0"/>
            <a:t>Former President – Vice President of the College of Engineers and Architects of Milan</a:t>
          </a:r>
          <a:endParaRPr lang="it-IT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15AB98-362B-4E70-A3DA-995FC3E8BA79}" type="parTrans" cxnId="{FAF3F884-F0CF-440F-8CB1-B7648AB1B138}">
      <dgm:prSet/>
      <dgm:spPr/>
      <dgm:t>
        <a:bodyPr rtlCol="0"/>
        <a:lstStyle/>
        <a:p>
          <a:pPr rtl="0"/>
          <a:endParaRPr lang="it-IT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3D1971-2C4D-4EC5-A874-2F463DE37109}" type="sibTrans" cxnId="{FAF3F884-F0CF-440F-8CB1-B7648AB1B138}">
      <dgm:prSet/>
      <dgm:spPr/>
      <dgm:t>
        <a:bodyPr rtlCol="0"/>
        <a:lstStyle/>
        <a:p>
          <a:pPr rtl="0"/>
          <a:endParaRPr lang="it-IT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806726-6E60-4ACC-9C1C-7DF9CC365A10}" type="pres">
      <dgm:prSet presAssocID="{7E5AA53B-3EEE-4DE4-BB81-9044890C2946}" presName="Name0" presStyleCnt="0">
        <dgm:presLayoutVars>
          <dgm:chMax val="7"/>
          <dgm:chPref val="7"/>
          <dgm:dir/>
        </dgm:presLayoutVars>
      </dgm:prSet>
      <dgm:spPr/>
    </dgm:pt>
    <dgm:pt modelId="{90561C55-3C6E-4D53-85E1-2C50BCDDA392}" type="pres">
      <dgm:prSet presAssocID="{7E5AA53B-3EEE-4DE4-BB81-9044890C2946}" presName="Name1" presStyleCnt="0"/>
      <dgm:spPr/>
    </dgm:pt>
    <dgm:pt modelId="{B6CD42EC-5AD4-4004-AE5B-47EDA668DAA8}" type="pres">
      <dgm:prSet presAssocID="{7E5AA53B-3EEE-4DE4-BB81-9044890C2946}" presName="cycle" presStyleCnt="0"/>
      <dgm:spPr/>
    </dgm:pt>
    <dgm:pt modelId="{963B8EE3-40CC-4A0A-B420-D0BF920973CE}" type="pres">
      <dgm:prSet presAssocID="{7E5AA53B-3EEE-4DE4-BB81-9044890C2946}" presName="srcNode" presStyleLbl="node1" presStyleIdx="0" presStyleCnt="3"/>
      <dgm:spPr/>
    </dgm:pt>
    <dgm:pt modelId="{D79B43FC-100B-4A0D-A4D5-0D2D04B99064}" type="pres">
      <dgm:prSet presAssocID="{7E5AA53B-3EEE-4DE4-BB81-9044890C2946}" presName="conn" presStyleLbl="parChTrans1D2" presStyleIdx="0" presStyleCnt="1"/>
      <dgm:spPr/>
    </dgm:pt>
    <dgm:pt modelId="{3CAD8DA1-8D53-445C-ACE8-D8449E4F0F55}" type="pres">
      <dgm:prSet presAssocID="{7E5AA53B-3EEE-4DE4-BB81-9044890C2946}" presName="extraNode" presStyleLbl="node1" presStyleIdx="0" presStyleCnt="3"/>
      <dgm:spPr/>
    </dgm:pt>
    <dgm:pt modelId="{429CABD1-4116-474B-81BF-735E2CA9DD00}" type="pres">
      <dgm:prSet presAssocID="{7E5AA53B-3EEE-4DE4-BB81-9044890C2946}" presName="dstNode" presStyleLbl="node1" presStyleIdx="0" presStyleCnt="3"/>
      <dgm:spPr/>
    </dgm:pt>
    <dgm:pt modelId="{58319267-C71E-43C9-94E1-827D0616C7A7}" type="pres">
      <dgm:prSet presAssocID="{6750AC01-D39D-4F3A-9DC8-2A211EE986A2}" presName="text_1" presStyleLbl="node1" presStyleIdx="0" presStyleCnt="3">
        <dgm:presLayoutVars>
          <dgm:bulletEnabled val="1"/>
        </dgm:presLayoutVars>
      </dgm:prSet>
      <dgm:spPr/>
    </dgm:pt>
    <dgm:pt modelId="{79F9B8A9-2412-4B74-84A9-69422DB81CDC}" type="pres">
      <dgm:prSet presAssocID="{6750AC01-D39D-4F3A-9DC8-2A211EE986A2}" presName="accent_1" presStyleCnt="0"/>
      <dgm:spPr/>
    </dgm:pt>
    <dgm:pt modelId="{07CB3071-D555-47DA-A36A-69EB91531FD8}" type="pres">
      <dgm:prSet presAssocID="{6750AC01-D39D-4F3A-9DC8-2A211EE986A2}" presName="accentRepeatNode" presStyleLbl="solidFgAcc1" presStyleIdx="0" presStyleCnt="3"/>
      <dgm:spPr/>
    </dgm:pt>
    <dgm:pt modelId="{95DE6538-27BD-44AF-A1A8-CA8F6B10FDD2}" type="pres">
      <dgm:prSet presAssocID="{0BEF68B8-1228-47BB-83B5-7B9CD1E3F84E}" presName="text_2" presStyleLbl="node1" presStyleIdx="1" presStyleCnt="3">
        <dgm:presLayoutVars>
          <dgm:bulletEnabled val="1"/>
        </dgm:presLayoutVars>
      </dgm:prSet>
      <dgm:spPr/>
    </dgm:pt>
    <dgm:pt modelId="{312BDEE8-85BD-4F02-B35B-2CC8E701C98B}" type="pres">
      <dgm:prSet presAssocID="{0BEF68B8-1228-47BB-83B5-7B9CD1E3F84E}" presName="accent_2" presStyleCnt="0"/>
      <dgm:spPr/>
    </dgm:pt>
    <dgm:pt modelId="{3F8116AC-FAC3-4E95-9865-93CCFEB191B9}" type="pres">
      <dgm:prSet presAssocID="{0BEF68B8-1228-47BB-83B5-7B9CD1E3F84E}" presName="accentRepeatNode" presStyleLbl="solidFgAcc1" presStyleIdx="1" presStyleCnt="3"/>
      <dgm:spPr/>
    </dgm:pt>
    <dgm:pt modelId="{E131CE4A-9776-44F4-BC03-867682E21374}" type="pres">
      <dgm:prSet presAssocID="{5605D28D-2CE6-4513-8566-952984E21E14}" presName="text_3" presStyleLbl="node1" presStyleIdx="2" presStyleCnt="3">
        <dgm:presLayoutVars>
          <dgm:bulletEnabled val="1"/>
        </dgm:presLayoutVars>
      </dgm:prSet>
      <dgm:spPr/>
    </dgm:pt>
    <dgm:pt modelId="{AC9A216A-8375-48F9-A4E6-8E0B64C0209B}" type="pres">
      <dgm:prSet presAssocID="{5605D28D-2CE6-4513-8566-952984E21E14}" presName="accent_3" presStyleCnt="0"/>
      <dgm:spPr/>
    </dgm:pt>
    <dgm:pt modelId="{A965097E-32F1-4AB8-8C4E-2814A7596B2F}" type="pres">
      <dgm:prSet presAssocID="{5605D28D-2CE6-4513-8566-952984E21E14}" presName="accentRepeatNode" presStyleLbl="solidFgAcc1" presStyleIdx="2" presStyleCnt="3"/>
      <dgm:spPr>
        <a:ln>
          <a:solidFill>
            <a:srgbClr val="FF0000"/>
          </a:solidFill>
        </a:ln>
      </dgm:spPr>
    </dgm:pt>
  </dgm:ptLst>
  <dgm:cxnLst>
    <dgm:cxn modelId="{A11E3B12-1828-45A7-86C3-BB85832DF84D}" type="presOf" srcId="{CA077D98-8478-47EA-B6A9-99ACE60C64D4}" destId="{D79B43FC-100B-4A0D-A4D5-0D2D04B99064}" srcOrd="0" destOrd="0" presId="urn:microsoft.com/office/officeart/2008/layout/VerticalCurvedList"/>
    <dgm:cxn modelId="{0B5DAE5F-BCDC-4BF7-A6E7-CF856886A64D}" srcId="{7E5AA53B-3EEE-4DE4-BB81-9044890C2946}" destId="{6750AC01-D39D-4F3A-9DC8-2A211EE986A2}" srcOrd="0" destOrd="0" parTransId="{720680DC-AAA4-4434-A582-60EBCC5BA355}" sibTransId="{CA077D98-8478-47EA-B6A9-99ACE60C64D4}"/>
    <dgm:cxn modelId="{29DA474E-5DFA-4C66-882F-319C49ABBB19}" type="presOf" srcId="{6750AC01-D39D-4F3A-9DC8-2A211EE986A2}" destId="{58319267-C71E-43C9-94E1-827D0616C7A7}" srcOrd="0" destOrd="0" presId="urn:microsoft.com/office/officeart/2008/layout/VerticalCurvedList"/>
    <dgm:cxn modelId="{7084AA77-BACB-46CB-AE4A-77B62D3ED1AF}" type="presOf" srcId="{5605D28D-2CE6-4513-8566-952984E21E14}" destId="{E131CE4A-9776-44F4-BC03-867682E21374}" srcOrd="0" destOrd="0" presId="urn:microsoft.com/office/officeart/2008/layout/VerticalCurvedList"/>
    <dgm:cxn modelId="{EDEF4F82-1237-4639-A0F7-385C1897CE66}" srcId="{7E5AA53B-3EEE-4DE4-BB81-9044890C2946}" destId="{0BEF68B8-1228-47BB-83B5-7B9CD1E3F84E}" srcOrd="1" destOrd="0" parTransId="{ED3A4BC2-B75A-4952-A38B-A42B5995DF05}" sibTransId="{FD949706-EDCC-4ADC-8EDF-8EDA49C92325}"/>
    <dgm:cxn modelId="{FAF3F884-F0CF-440F-8CB1-B7648AB1B138}" srcId="{7E5AA53B-3EEE-4DE4-BB81-9044890C2946}" destId="{5605D28D-2CE6-4513-8566-952984E21E14}" srcOrd="2" destOrd="0" parTransId="{EB15AB98-362B-4E70-A3DA-995FC3E8BA79}" sibTransId="{823D1971-2C4D-4EC5-A874-2F463DE37109}"/>
    <dgm:cxn modelId="{4F65CC8F-B5A8-40BE-A32B-05862B543D6A}" type="presOf" srcId="{7E5AA53B-3EEE-4DE4-BB81-9044890C2946}" destId="{57806726-6E60-4ACC-9C1C-7DF9CC365A10}" srcOrd="0" destOrd="0" presId="urn:microsoft.com/office/officeart/2008/layout/VerticalCurvedList"/>
    <dgm:cxn modelId="{4A378892-5CCC-4F0D-8A38-4BEAECF30F24}" type="presOf" srcId="{0BEF68B8-1228-47BB-83B5-7B9CD1E3F84E}" destId="{95DE6538-27BD-44AF-A1A8-CA8F6B10FDD2}" srcOrd="0" destOrd="0" presId="urn:microsoft.com/office/officeart/2008/layout/VerticalCurvedList"/>
    <dgm:cxn modelId="{4E25B52E-70EF-4A0F-B410-0B49263AF380}" type="presParOf" srcId="{57806726-6E60-4ACC-9C1C-7DF9CC365A10}" destId="{90561C55-3C6E-4D53-85E1-2C50BCDDA392}" srcOrd="0" destOrd="0" presId="urn:microsoft.com/office/officeart/2008/layout/VerticalCurvedList"/>
    <dgm:cxn modelId="{2B3DD9E4-EC9C-4B92-B380-F89BF82E7CF3}" type="presParOf" srcId="{90561C55-3C6E-4D53-85E1-2C50BCDDA392}" destId="{B6CD42EC-5AD4-4004-AE5B-47EDA668DAA8}" srcOrd="0" destOrd="0" presId="urn:microsoft.com/office/officeart/2008/layout/VerticalCurvedList"/>
    <dgm:cxn modelId="{EA357085-80A4-4D1D-9BD2-56B1E9A721FB}" type="presParOf" srcId="{B6CD42EC-5AD4-4004-AE5B-47EDA668DAA8}" destId="{963B8EE3-40CC-4A0A-B420-D0BF920973CE}" srcOrd="0" destOrd="0" presId="urn:microsoft.com/office/officeart/2008/layout/VerticalCurvedList"/>
    <dgm:cxn modelId="{F175C6D0-411C-40FD-A19B-860D49F42061}" type="presParOf" srcId="{B6CD42EC-5AD4-4004-AE5B-47EDA668DAA8}" destId="{D79B43FC-100B-4A0D-A4D5-0D2D04B99064}" srcOrd="1" destOrd="0" presId="urn:microsoft.com/office/officeart/2008/layout/VerticalCurvedList"/>
    <dgm:cxn modelId="{794BB944-68C0-47A5-9792-652802EB36AC}" type="presParOf" srcId="{B6CD42EC-5AD4-4004-AE5B-47EDA668DAA8}" destId="{3CAD8DA1-8D53-445C-ACE8-D8449E4F0F55}" srcOrd="2" destOrd="0" presId="urn:microsoft.com/office/officeart/2008/layout/VerticalCurvedList"/>
    <dgm:cxn modelId="{B8CC75C4-3D1A-49E7-80D2-915668C1368C}" type="presParOf" srcId="{B6CD42EC-5AD4-4004-AE5B-47EDA668DAA8}" destId="{429CABD1-4116-474B-81BF-735E2CA9DD00}" srcOrd="3" destOrd="0" presId="urn:microsoft.com/office/officeart/2008/layout/VerticalCurvedList"/>
    <dgm:cxn modelId="{28110BB8-F33F-498C-9A75-98364B05EFA5}" type="presParOf" srcId="{90561C55-3C6E-4D53-85E1-2C50BCDDA392}" destId="{58319267-C71E-43C9-94E1-827D0616C7A7}" srcOrd="1" destOrd="0" presId="urn:microsoft.com/office/officeart/2008/layout/VerticalCurvedList"/>
    <dgm:cxn modelId="{3866F6C9-5521-48F2-B6C3-40C9896E1605}" type="presParOf" srcId="{90561C55-3C6E-4D53-85E1-2C50BCDDA392}" destId="{79F9B8A9-2412-4B74-84A9-69422DB81CDC}" srcOrd="2" destOrd="0" presId="urn:microsoft.com/office/officeart/2008/layout/VerticalCurvedList"/>
    <dgm:cxn modelId="{D2205A4F-BB7A-4399-BC2F-78E18EC6EAFE}" type="presParOf" srcId="{79F9B8A9-2412-4B74-84A9-69422DB81CDC}" destId="{07CB3071-D555-47DA-A36A-69EB91531FD8}" srcOrd="0" destOrd="0" presId="urn:microsoft.com/office/officeart/2008/layout/VerticalCurvedList"/>
    <dgm:cxn modelId="{602753E6-8A03-492B-861A-6B9532B5AA28}" type="presParOf" srcId="{90561C55-3C6E-4D53-85E1-2C50BCDDA392}" destId="{95DE6538-27BD-44AF-A1A8-CA8F6B10FDD2}" srcOrd="3" destOrd="0" presId="urn:microsoft.com/office/officeart/2008/layout/VerticalCurvedList"/>
    <dgm:cxn modelId="{AEC540A3-E86A-4075-8BE4-263F4AFF4EA1}" type="presParOf" srcId="{90561C55-3C6E-4D53-85E1-2C50BCDDA392}" destId="{312BDEE8-85BD-4F02-B35B-2CC8E701C98B}" srcOrd="4" destOrd="0" presId="urn:microsoft.com/office/officeart/2008/layout/VerticalCurvedList"/>
    <dgm:cxn modelId="{CD5D1014-B7CB-4B47-9A02-5FBF90928A73}" type="presParOf" srcId="{312BDEE8-85BD-4F02-B35B-2CC8E701C98B}" destId="{3F8116AC-FAC3-4E95-9865-93CCFEB191B9}" srcOrd="0" destOrd="0" presId="urn:microsoft.com/office/officeart/2008/layout/VerticalCurvedList"/>
    <dgm:cxn modelId="{987EB7C0-CA3E-4874-85E0-01E9060A2D35}" type="presParOf" srcId="{90561C55-3C6E-4D53-85E1-2C50BCDDA392}" destId="{E131CE4A-9776-44F4-BC03-867682E21374}" srcOrd="5" destOrd="0" presId="urn:microsoft.com/office/officeart/2008/layout/VerticalCurvedList"/>
    <dgm:cxn modelId="{91E55363-8DCA-455E-A203-06A9410994CB}" type="presParOf" srcId="{90561C55-3C6E-4D53-85E1-2C50BCDDA392}" destId="{AC9A216A-8375-48F9-A4E6-8E0B64C0209B}" srcOrd="6" destOrd="0" presId="urn:microsoft.com/office/officeart/2008/layout/VerticalCurvedList"/>
    <dgm:cxn modelId="{D866D586-1293-4049-B6E3-B467C1D5ED64}" type="presParOf" srcId="{AC9A216A-8375-48F9-A4E6-8E0B64C0209B}" destId="{A965097E-32F1-4AB8-8C4E-2814A7596B2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9B43FC-100B-4A0D-A4D5-0D2D04B99064}">
      <dsp:nvSpPr>
        <dsp:cNvPr id="0" name=""/>
        <dsp:cNvSpPr/>
      </dsp:nvSpPr>
      <dsp:spPr>
        <a:xfrm>
          <a:off x="-2348707" y="-363013"/>
          <a:ext cx="2805172" cy="2805172"/>
        </a:xfrm>
        <a:prstGeom prst="blockArc">
          <a:avLst>
            <a:gd name="adj1" fmla="val 18900000"/>
            <a:gd name="adj2" fmla="val 2700000"/>
            <a:gd name="adj3" fmla="val 770"/>
          </a:avLst>
        </a:prstGeom>
        <a:solidFill>
          <a:schemeClr val="bg1"/>
        </a:solidFill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319267-C71E-43C9-94E1-827D0616C7A7}">
      <dsp:nvSpPr>
        <dsp:cNvPr id="0" name=""/>
        <dsp:cNvSpPr/>
      </dsp:nvSpPr>
      <dsp:spPr>
        <a:xfrm>
          <a:off x="293439" y="207914"/>
          <a:ext cx="6155094" cy="415829"/>
        </a:xfrm>
        <a:prstGeom prst="rect">
          <a:avLst/>
        </a:prstGeom>
        <a:solidFill>
          <a:srgbClr val="0074A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064" tIns="33020" rIns="33020" bIns="33020" numCol="1" spcCol="1270" rtlCol="0" anchor="ctr" anchorCtr="0">
          <a:noAutofit/>
        </a:bodyPr>
        <a:lstStyle/>
        <a:p>
          <a:pPr marL="0" lvl="0" indent="0" algn="l" defTabSz="5778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Member of the Fire Safety Commission of the Order of Engineers of Milan</a:t>
          </a:r>
          <a:r>
            <a:rPr lang="it-IT" sz="1300" kern="1200" noProof="0" dirty="0">
              <a:latin typeface="Arial" panose="020B0604020202020204" pitchFamily="34" charset="0"/>
              <a:cs typeface="Arial" panose="020B0604020202020204" pitchFamily="34" charset="0"/>
            </a:rPr>
            <a:t>	</a:t>
          </a:r>
        </a:p>
      </dsp:txBody>
      <dsp:txXfrm>
        <a:off x="293439" y="207914"/>
        <a:ext cx="6155094" cy="415829"/>
      </dsp:txXfrm>
    </dsp:sp>
    <dsp:sp modelId="{07CB3071-D555-47DA-A36A-69EB91531FD8}">
      <dsp:nvSpPr>
        <dsp:cNvPr id="0" name=""/>
        <dsp:cNvSpPr/>
      </dsp:nvSpPr>
      <dsp:spPr>
        <a:xfrm>
          <a:off x="33546" y="155935"/>
          <a:ext cx="519786" cy="5197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DE6538-27BD-44AF-A1A8-CA8F6B10FDD2}">
      <dsp:nvSpPr>
        <dsp:cNvPr id="0" name=""/>
        <dsp:cNvSpPr/>
      </dsp:nvSpPr>
      <dsp:spPr>
        <a:xfrm>
          <a:off x="444593" y="831658"/>
          <a:ext cx="6003940" cy="415829"/>
        </a:xfrm>
        <a:prstGeom prst="rect">
          <a:avLst/>
        </a:prstGeom>
        <a:solidFill>
          <a:srgbClr val="0074A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064" tIns="33020" rIns="33020" bIns="33020" numCol="1" spcCol="1270" rtlCol="0" anchor="ctr" anchorCtr="0">
          <a:noAutofit/>
        </a:bodyPr>
        <a:lstStyle/>
        <a:p>
          <a:pPr marL="0" lvl="0" indent="0" algn="l" defTabSz="5778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Adjunct Professor in Fire Safety Engineering - </a:t>
          </a:r>
          <a:r>
            <a:rPr lang="it-CH" sz="1300" kern="1200" dirty="0">
              <a:latin typeface="Arial" panose="020B0604020202020204" pitchFamily="34" charset="0"/>
              <a:cs typeface="Arial" panose="020B0604020202020204" pitchFamily="34" charset="0"/>
            </a:rPr>
            <a:t>Politecnico di Milano </a:t>
          </a:r>
          <a:endParaRPr lang="it-IT" sz="13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4593" y="831658"/>
        <a:ext cx="6003940" cy="415829"/>
      </dsp:txXfrm>
    </dsp:sp>
    <dsp:sp modelId="{3F8116AC-FAC3-4E95-9865-93CCFEB191B9}">
      <dsp:nvSpPr>
        <dsp:cNvPr id="0" name=""/>
        <dsp:cNvSpPr/>
      </dsp:nvSpPr>
      <dsp:spPr>
        <a:xfrm>
          <a:off x="184700" y="779679"/>
          <a:ext cx="519786" cy="5197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31CE4A-9776-44F4-BC03-867682E21374}">
      <dsp:nvSpPr>
        <dsp:cNvPr id="0" name=""/>
        <dsp:cNvSpPr/>
      </dsp:nvSpPr>
      <dsp:spPr>
        <a:xfrm>
          <a:off x="293439" y="1455402"/>
          <a:ext cx="6155094" cy="415829"/>
        </a:xfrm>
        <a:prstGeom prst="rect">
          <a:avLst/>
        </a:prstGeom>
        <a:solidFill>
          <a:srgbClr val="0074A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064" tIns="33020" rIns="33020" bIns="33020" numCol="1" spcCol="1270" rtlCol="0" anchor="ctr" anchorCtr="0">
          <a:noAutofit/>
        </a:bodyPr>
        <a:lstStyle/>
        <a:p>
          <a:pPr marL="0" lvl="0" indent="0" algn="l" defTabSz="5778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Former President – Vice President of the College of Engineers and Architects of Milan</a:t>
          </a:r>
          <a:endParaRPr lang="it-IT" sz="13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3439" y="1455402"/>
        <a:ext cx="6155094" cy="415829"/>
      </dsp:txXfrm>
    </dsp:sp>
    <dsp:sp modelId="{A965097E-32F1-4AB8-8C4E-2814A7596B2F}">
      <dsp:nvSpPr>
        <dsp:cNvPr id="0" name=""/>
        <dsp:cNvSpPr/>
      </dsp:nvSpPr>
      <dsp:spPr>
        <a:xfrm>
          <a:off x="33546" y="1403423"/>
          <a:ext cx="519786" cy="5197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9288A-EC8A-4AF7-86FD-EEA4B63FFFBB}" type="datetimeFigureOut">
              <a:rPr lang="sl-SI" smtClean="0"/>
              <a:t>17. 06. 2026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5A67CD-48B1-4D0E-936B-F95150FF9A19}" type="slidenum">
              <a:rPr lang="sl-SI" smtClean="0"/>
              <a:t>‹N›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746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A67CD-48B1-4D0E-936B-F95150FF9A19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61447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3C0B2-5C28-5B4E-3FFB-DB85ABCB1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7923FA7F-3765-EDD6-E805-8BA92C8279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0C0036BA-E07F-C15C-9780-114ACA3C05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E</a:t>
            </a:r>
            <a:r>
              <a:rPr lang="en-SI" dirty="0" err="1"/>
              <a:t>xplain</a:t>
            </a:r>
            <a:r>
              <a:rPr lang="en-SI" dirty="0"/>
              <a:t> Broof term</a:t>
            </a:r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A9B1527C-80FD-0058-5A06-2C50DBA8B0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BB006-C457-4B30-8B66-D03363E703F6}" type="slidenum">
              <a:rPr kumimoji="0" lang="en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411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EAB06-CC38-5D36-7F1D-C2CBC9B06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485825E5-31B7-2DB3-CB30-2F63C8E725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B006FD27-A52C-7CEF-20CC-D8310AE3E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E</a:t>
            </a:r>
            <a:r>
              <a:rPr lang="en-SI" dirty="0" err="1"/>
              <a:t>xplain</a:t>
            </a:r>
            <a:r>
              <a:rPr lang="en-SI" dirty="0"/>
              <a:t> Broof term</a:t>
            </a:r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58E3E376-EF56-3061-C6CF-95CE5801EE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BB006-C457-4B30-8B66-D03363E703F6}" type="slidenum">
              <a:rPr kumimoji="0" lang="en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661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A67CD-48B1-4D0E-936B-F95150FF9A19}" type="slidenum">
              <a:rPr lang="sl-SI" smtClean="0"/>
              <a:t>25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78471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883993-688D-42CE-BCA1-0B9CB8176330}" type="slidenum">
              <a:rPr kumimoji="0" lang="LID4096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LID4096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4911A-BCDA-651C-6F47-8B2F2DBA288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675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9DCCF-D5FC-4B59-138B-43425137E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F027F5-A5C1-9A68-D026-0BC020D359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A141B7-86AB-F579-0C67-5425C82695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47732-CEBB-1A10-65BD-AE649D5749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883993-688D-42CE-BCA1-0B9CB8176330}" type="slidenum">
              <a:rPr kumimoji="0" lang="LID4096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LID4096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C4DD7-7CA2-E46B-22A3-42C37D37836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630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A67CD-48B1-4D0E-936B-F95150FF9A19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36248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 </a:t>
            </a:r>
            <a:r>
              <a:rPr lang="en-US" dirty="0" err="1"/>
              <a:t>ricerche</a:t>
            </a:r>
            <a:r>
              <a:rPr lang="en-US" dirty="0"/>
              <a:t> </a:t>
            </a:r>
            <a:r>
              <a:rPr lang="en-US" dirty="0" err="1"/>
              <a:t>hanno</a:t>
            </a:r>
            <a:r>
              <a:rPr lang="en-US" dirty="0"/>
              <a:t> </a:t>
            </a:r>
            <a:r>
              <a:rPr lang="en-US" dirty="0" err="1"/>
              <a:t>dimostrato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la </a:t>
            </a:r>
            <a:r>
              <a:rPr lang="en-US" dirty="0" err="1"/>
              <a:t>valutazione</a:t>
            </a:r>
            <a:r>
              <a:rPr lang="en-US" dirty="0"/>
              <a:t> del </a:t>
            </a:r>
            <a:r>
              <a:rPr lang="en-US" dirty="0" err="1"/>
              <a:t>rischio</a:t>
            </a:r>
            <a:r>
              <a:rPr lang="en-US" dirty="0"/>
              <a:t> di </a:t>
            </a:r>
            <a:r>
              <a:rPr lang="en-US" dirty="0" err="1"/>
              <a:t>incedio</a:t>
            </a:r>
            <a:r>
              <a:rPr lang="en-US" dirty="0"/>
              <a:t> di un </a:t>
            </a:r>
            <a:r>
              <a:rPr lang="en-US" dirty="0" err="1"/>
              <a:t>impianto</a:t>
            </a:r>
            <a:r>
              <a:rPr lang="en-US" dirty="0"/>
              <a:t> FV </a:t>
            </a:r>
            <a:r>
              <a:rPr lang="en-US" dirty="0" err="1"/>
              <a:t>basata</a:t>
            </a:r>
            <a:r>
              <a:rPr lang="en-US" dirty="0"/>
              <a:t> </a:t>
            </a:r>
            <a:r>
              <a:rPr lang="en-US" dirty="0" err="1"/>
              <a:t>esclusivamente</a:t>
            </a:r>
            <a:r>
              <a:rPr lang="en-US" dirty="0"/>
              <a:t> </a:t>
            </a:r>
            <a:r>
              <a:rPr lang="en-US" dirty="0" err="1"/>
              <a:t>sulla</a:t>
            </a:r>
            <a:r>
              <a:rPr lang="en-US" dirty="0"/>
              <a:t> </a:t>
            </a:r>
            <a:r>
              <a:rPr lang="en-US" dirty="0" err="1"/>
              <a:t>valutazione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singoli</a:t>
            </a:r>
            <a:r>
              <a:rPr lang="en-US" dirty="0"/>
              <a:t> </a:t>
            </a:r>
            <a:r>
              <a:rPr lang="en-US" dirty="0" err="1"/>
              <a:t>materiali</a:t>
            </a:r>
            <a:r>
              <a:rPr lang="en-US" dirty="0"/>
              <a:t>/ </a:t>
            </a:r>
            <a:r>
              <a:rPr lang="en-US" dirty="0" err="1"/>
              <a:t>singoli</a:t>
            </a:r>
            <a:r>
              <a:rPr lang="en-US" dirty="0"/>
              <a:t> </a:t>
            </a:r>
            <a:r>
              <a:rPr lang="en-US" dirty="0" err="1"/>
              <a:t>componenti</a:t>
            </a:r>
            <a:r>
              <a:rPr lang="en-US" dirty="0"/>
              <a:t> </a:t>
            </a:r>
            <a:r>
              <a:rPr lang="en-US" dirty="0" err="1"/>
              <a:t>può</a:t>
            </a:r>
            <a:r>
              <a:rPr lang="en-US" dirty="0"/>
              <a:t> </a:t>
            </a:r>
            <a:r>
              <a:rPr lang="en-US" dirty="0" err="1"/>
              <a:t>portare</a:t>
            </a:r>
            <a:r>
              <a:rPr lang="en-US" dirty="0"/>
              <a:t> a </a:t>
            </a:r>
            <a:r>
              <a:rPr lang="en-US" dirty="0" err="1"/>
              <a:t>conclusioni</a:t>
            </a:r>
            <a:r>
              <a:rPr lang="en-US" dirty="0"/>
              <a:t> </a:t>
            </a:r>
            <a:r>
              <a:rPr lang="en-US" dirty="0" err="1"/>
              <a:t>errate</a:t>
            </a:r>
            <a:r>
              <a:rPr lang="en-US" dirty="0"/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A67CD-48B1-4D0E-936B-F95150FF9A19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85589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5FCC6-247C-1E34-22D9-D0BBD5E81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C990411-C06D-F80D-9FC0-B7B768BA2E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9840A6D-9C14-750F-890F-CD81C1B2C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ACC5357-BE23-A244-4CB5-A69ADA6DAD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A67CD-48B1-4D0E-936B-F95150FF9A19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84569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FCE1E-33B2-13A4-F993-6DD713AA4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6969BAD2-36F2-E98D-7A2A-3FA8065175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7993DA5D-EBD8-2D3C-8446-0975BCF21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E</a:t>
            </a:r>
            <a:r>
              <a:rPr lang="en-SI" dirty="0" err="1"/>
              <a:t>xplain</a:t>
            </a:r>
            <a:r>
              <a:rPr lang="en-SI" dirty="0"/>
              <a:t> Broof term</a:t>
            </a:r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567DF5D6-84A7-F123-EB6D-8CD7EB499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BB006-C457-4B30-8B66-D03363E703F6}" type="slidenum">
              <a:rPr kumimoji="0" lang="en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859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F44D5-20BC-4DA1-7D5E-5AF147814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DC977877-EF4F-6B10-635A-D41D6955C0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C36AE135-C7B8-75FE-B61D-26DDB40A45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E</a:t>
            </a:r>
            <a:r>
              <a:rPr lang="en-SI" dirty="0" err="1"/>
              <a:t>xplain</a:t>
            </a:r>
            <a:r>
              <a:rPr lang="en-SI" dirty="0"/>
              <a:t> Broof term</a:t>
            </a:r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AD044B28-033B-3954-2271-E452BD1630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BB006-C457-4B30-8B66-D03363E703F6}" type="slidenum">
              <a:rPr kumimoji="0" lang="en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833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18A72-1F33-8A40-D30B-BBE5491BC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80051D76-5CBD-E963-FB49-06B6864689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0F15F2CC-9EFB-CE51-ECA7-2086967B0E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E</a:t>
            </a:r>
            <a:r>
              <a:rPr lang="en-SI" dirty="0" err="1"/>
              <a:t>xplain</a:t>
            </a:r>
            <a:r>
              <a:rPr lang="en-SI" dirty="0"/>
              <a:t> Broof term</a:t>
            </a:r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ACBB7B0F-88C9-BA9A-F6D8-C3990567F6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BB006-C457-4B30-8B66-D03363E703F6}" type="slidenum">
              <a:rPr kumimoji="0" lang="en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018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B1F79-F8D6-2C0E-DEF1-93FC5C25B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89D67728-880A-8FE3-D1B8-A37E3DCFBD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8ABB0DF0-E207-2189-D962-D68DD5D045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E</a:t>
            </a:r>
            <a:r>
              <a:rPr lang="en-SI" dirty="0" err="1"/>
              <a:t>xplain</a:t>
            </a:r>
            <a:r>
              <a:rPr lang="en-SI" dirty="0"/>
              <a:t> Broof term</a:t>
            </a:r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D950FA38-0F8F-2074-BA41-9774890200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BB006-C457-4B30-8B66-D03363E703F6}" type="slidenum">
              <a:rPr kumimoji="0" lang="en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170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44100-6BB6-9319-D265-B7828FD18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1203F7DF-1004-C83F-C79B-F5FC93EB9B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2388EB27-0052-B92E-59CC-FDF66411B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E</a:t>
            </a:r>
            <a:r>
              <a:rPr lang="en-SI" dirty="0" err="1"/>
              <a:t>xplain</a:t>
            </a:r>
            <a:r>
              <a:rPr lang="en-SI" dirty="0"/>
              <a:t> Broof term</a:t>
            </a:r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F1C95708-2347-9607-22F2-8987DBF740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BB006-C457-4B30-8B66-D03363E703F6}" type="slidenum">
              <a:rPr kumimoji="0" lang="en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654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136BC-8086-9646-AEAB-CDAFCC36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184" y="392545"/>
            <a:ext cx="11158879" cy="66529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 b="1" i="0">
                <a:solidFill>
                  <a:srgbClr val="576B59"/>
                </a:solidFill>
                <a:latin typeface="Nunito San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D96D96-C506-8B53-4776-73BCE87F0A00}"/>
              </a:ext>
            </a:extLst>
          </p:cNvPr>
          <p:cNvSpPr txBox="1"/>
          <p:nvPr userDrawn="1"/>
        </p:nvSpPr>
        <p:spPr>
          <a:xfrm>
            <a:off x="11246977" y="6157565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F006E9D-A27E-4BFD-8A6B-F9B70F784184}" type="slidenum">
              <a:rPr lang="sl-SI" sz="1400" smtClean="0">
                <a:latin typeface="Nunito Sans" pitchFamily="2" charset="0"/>
              </a:rPr>
              <a:pPr algn="r"/>
              <a:t>‹N›</a:t>
            </a:fld>
            <a:endParaRPr lang="sl-SI" sz="1600" dirty="0">
              <a:latin typeface="Nunito Sans" pitchFamily="2" charset="0"/>
            </a:endParaRPr>
          </a:p>
        </p:txBody>
      </p:sp>
      <p:sp>
        <p:nvSpPr>
          <p:cNvPr id="4" name="Google Shape;153;g110d5e57419_0_85">
            <a:extLst>
              <a:ext uri="{FF2B5EF4-FFF2-40B4-BE49-F238E27FC236}">
                <a16:creationId xmlns:a16="http://schemas.microsoft.com/office/drawing/2014/main" id="{3563EC5E-699B-A602-EBEF-080891FDBCAC}"/>
              </a:ext>
            </a:extLst>
          </p:cNvPr>
          <p:cNvSpPr/>
          <p:nvPr userDrawn="1"/>
        </p:nvSpPr>
        <p:spPr>
          <a:xfrm>
            <a:off x="0" y="6194324"/>
            <a:ext cx="12192000" cy="663676"/>
          </a:xfrm>
          <a:prstGeom prst="rect">
            <a:avLst/>
          </a:prstGeom>
          <a:solidFill>
            <a:srgbClr val="386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FB31EA0-7D71-6AEE-60B1-0998745BD8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52" y="6223997"/>
            <a:ext cx="1733909" cy="608125"/>
          </a:xfrm>
          <a:prstGeom prst="rect">
            <a:avLst/>
          </a:prstGeom>
        </p:spPr>
      </p:pic>
      <p:pic>
        <p:nvPicPr>
          <p:cNvPr id="8" name="Immagine 7" descr="Immagine che contiene testo, poster, Carattere, simbolo&#10;&#10;Il contenuto generato dall'IA potrebbe non essere corretto.">
            <a:extLst>
              <a:ext uri="{FF2B5EF4-FFF2-40B4-BE49-F238E27FC236}">
                <a16:creationId xmlns:a16="http://schemas.microsoft.com/office/drawing/2014/main" id="{8E44C42A-3507-30FE-F482-0157522C7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08" y="6241669"/>
            <a:ext cx="600425" cy="59045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6A0D88E-A95A-134A-BE65-465D6C68C9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33443" y="6241669"/>
            <a:ext cx="478114" cy="55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24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pos="7355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136BC-8086-9646-AEAB-CDAFCC36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184" y="392545"/>
            <a:ext cx="11158879" cy="66529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 b="1" i="0">
                <a:solidFill>
                  <a:srgbClr val="576B59"/>
                </a:solidFill>
                <a:latin typeface="Nunito San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2ECE3-79E2-A540-8510-72A68DC3F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55" y="1341438"/>
            <a:ext cx="11149308" cy="4467691"/>
          </a:xfrm>
        </p:spPr>
        <p:txBody>
          <a:bodyPr>
            <a:normAutofit/>
          </a:bodyPr>
          <a:lstStyle>
            <a:lvl1pPr marL="228600" indent="-228600">
              <a:lnSpc>
                <a:spcPct val="110000"/>
              </a:lnSpc>
              <a:buFont typeface="Wingdings" pitchFamily="2" charset="2"/>
              <a:buChar char="§"/>
              <a:defRPr sz="2000" b="0" i="0">
                <a:solidFill>
                  <a:srgbClr val="222222"/>
                </a:solidFill>
                <a:latin typeface="Nunito Sans" pitchFamily="2" charset="77"/>
              </a:defRPr>
            </a:lvl1pPr>
            <a:lvl2pPr marL="685800" indent="-228600">
              <a:lnSpc>
                <a:spcPct val="110000"/>
              </a:lnSpc>
              <a:buFont typeface="Wingdings" pitchFamily="2" charset="2"/>
              <a:buChar char="§"/>
              <a:defRPr sz="1800" b="0" i="0">
                <a:solidFill>
                  <a:srgbClr val="222222"/>
                </a:solidFill>
                <a:latin typeface="Nunito Sans" pitchFamily="2" charset="77"/>
              </a:defRPr>
            </a:lvl2pPr>
            <a:lvl3pPr marL="1143000" indent="-228600">
              <a:lnSpc>
                <a:spcPct val="110000"/>
              </a:lnSpc>
              <a:buFont typeface="Wingdings" pitchFamily="2" charset="2"/>
              <a:buChar char="§"/>
              <a:defRPr sz="1600" b="0" i="0">
                <a:solidFill>
                  <a:srgbClr val="222222"/>
                </a:solidFill>
                <a:latin typeface="Nunito Sans" pitchFamily="2" charset="77"/>
              </a:defRPr>
            </a:lvl3pPr>
            <a:lvl4pPr marL="1600200" indent="-228600">
              <a:lnSpc>
                <a:spcPct val="110000"/>
              </a:lnSpc>
              <a:buFont typeface="Wingdings" pitchFamily="2" charset="2"/>
              <a:buChar char="§"/>
              <a:defRPr sz="1400" b="0" i="0">
                <a:solidFill>
                  <a:srgbClr val="222222"/>
                </a:solidFill>
                <a:latin typeface="Nunito Sans" pitchFamily="2" charset="77"/>
              </a:defRPr>
            </a:lvl4pPr>
            <a:lvl5pPr marL="2057400" indent="-228600">
              <a:lnSpc>
                <a:spcPct val="110000"/>
              </a:lnSpc>
              <a:buFont typeface="Wingdings" pitchFamily="2" charset="2"/>
              <a:buChar char="§"/>
              <a:defRPr sz="1200" b="0" i="0">
                <a:solidFill>
                  <a:srgbClr val="222222"/>
                </a:solidFill>
                <a:latin typeface="Nunito Sa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D96D96-C506-8B53-4776-73BCE87F0A00}"/>
              </a:ext>
            </a:extLst>
          </p:cNvPr>
          <p:cNvSpPr txBox="1"/>
          <p:nvPr userDrawn="1"/>
        </p:nvSpPr>
        <p:spPr>
          <a:xfrm>
            <a:off x="11246977" y="6157565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F006E9D-A27E-4BFD-8A6B-F9B70F784184}" type="slidenum">
              <a:rPr lang="sl-SI" sz="1400" smtClean="0">
                <a:latin typeface="Nunito Sans" pitchFamily="2" charset="0"/>
              </a:rPr>
              <a:pPr algn="r"/>
              <a:t>‹N›</a:t>
            </a:fld>
            <a:endParaRPr lang="sl-SI" sz="1600" dirty="0">
              <a:latin typeface="Nunito Sans" pitchFamily="2" charset="0"/>
            </a:endParaRPr>
          </a:p>
        </p:txBody>
      </p:sp>
      <p:sp>
        <p:nvSpPr>
          <p:cNvPr id="5" name="Google Shape;153;g110d5e57419_0_85">
            <a:extLst>
              <a:ext uri="{FF2B5EF4-FFF2-40B4-BE49-F238E27FC236}">
                <a16:creationId xmlns:a16="http://schemas.microsoft.com/office/drawing/2014/main" id="{4C17C012-444F-AF69-8982-07658D042975}"/>
              </a:ext>
            </a:extLst>
          </p:cNvPr>
          <p:cNvSpPr/>
          <p:nvPr userDrawn="1"/>
        </p:nvSpPr>
        <p:spPr>
          <a:xfrm>
            <a:off x="0" y="6194324"/>
            <a:ext cx="12192000" cy="663676"/>
          </a:xfrm>
          <a:prstGeom prst="rect">
            <a:avLst/>
          </a:prstGeom>
          <a:solidFill>
            <a:srgbClr val="386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151F6D2-362D-6E84-E6F4-8D5BA45AA2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52" y="6223997"/>
            <a:ext cx="1733909" cy="608125"/>
          </a:xfrm>
          <a:prstGeom prst="rect">
            <a:avLst/>
          </a:prstGeom>
        </p:spPr>
      </p:pic>
      <p:pic>
        <p:nvPicPr>
          <p:cNvPr id="9" name="Immagine 8" descr="Immagine che contiene testo, poster, Carattere, simbolo&#10;&#10;Il contenuto generato dall'IA potrebbe non essere corretto.">
            <a:extLst>
              <a:ext uri="{FF2B5EF4-FFF2-40B4-BE49-F238E27FC236}">
                <a16:creationId xmlns:a16="http://schemas.microsoft.com/office/drawing/2014/main" id="{FB26B8DA-FE05-2A4D-49A1-0798EF5340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08" y="6241669"/>
            <a:ext cx="600425" cy="59045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3DAEFF2-C2AE-6CC3-8D1F-6DC78210E4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33443" y="6241669"/>
            <a:ext cx="478114" cy="55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59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pos="7355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53;g110d5e57419_0_85">
            <a:extLst>
              <a:ext uri="{FF2B5EF4-FFF2-40B4-BE49-F238E27FC236}">
                <a16:creationId xmlns:a16="http://schemas.microsoft.com/office/drawing/2014/main" id="{55808EBB-58C5-A9B0-1701-68E22E74D5E4}"/>
              </a:ext>
            </a:extLst>
          </p:cNvPr>
          <p:cNvSpPr/>
          <p:nvPr userDrawn="1"/>
        </p:nvSpPr>
        <p:spPr>
          <a:xfrm>
            <a:off x="0" y="6194324"/>
            <a:ext cx="12192000" cy="663676"/>
          </a:xfrm>
          <a:prstGeom prst="rect">
            <a:avLst/>
          </a:prstGeom>
          <a:solidFill>
            <a:srgbClr val="386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0D2FD47-1A70-3C65-2CE2-05CB4C0628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77A9E25-3370-B35B-06BD-D007B8590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5EE43E0-3363-A015-AD04-CCE235894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D30F7-11D4-435F-A8CA-30C1F9AA0C5F}" type="datetimeFigureOut">
              <a:rPr lang="it-IT" smtClean="0"/>
              <a:t>17/06/2026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D19AFA-6495-C885-E858-92DA39E4E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AB9406-1C7B-5800-0894-9FEC64CAE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B5F-B03D-4046-B108-664954C596ED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B225542-BD22-6ECE-69D4-704BF50A96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52" y="6223997"/>
            <a:ext cx="1733909" cy="608125"/>
          </a:xfrm>
          <a:prstGeom prst="rect">
            <a:avLst/>
          </a:prstGeom>
        </p:spPr>
      </p:pic>
      <p:pic>
        <p:nvPicPr>
          <p:cNvPr id="9" name="Immagine 8" descr="Immagine che contiene testo, poster, Carattere, simbolo&#10;&#10;Il contenuto generato dall'IA potrebbe non essere corretto.">
            <a:extLst>
              <a:ext uri="{FF2B5EF4-FFF2-40B4-BE49-F238E27FC236}">
                <a16:creationId xmlns:a16="http://schemas.microsoft.com/office/drawing/2014/main" id="{85C8BAF7-6142-A977-C71E-3AE9AF56F4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08" y="6241669"/>
            <a:ext cx="600425" cy="59045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187C234-5239-DC1E-6693-6ABA7646DE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33443" y="6241669"/>
            <a:ext cx="478114" cy="55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91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254BF0-8EC9-5F48-8E2D-6FC80EFF8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98" y="544947"/>
            <a:ext cx="1115568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2435FF-D0E4-0A4A-A3A6-2379A3859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6798" y="1802093"/>
            <a:ext cx="1115568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Google Shape;153;g110d5e57419_0_85">
            <a:extLst>
              <a:ext uri="{FF2B5EF4-FFF2-40B4-BE49-F238E27FC236}">
                <a16:creationId xmlns:a16="http://schemas.microsoft.com/office/drawing/2014/main" id="{5474EA32-969D-41DE-8FD6-DCB7C23EF503}"/>
              </a:ext>
            </a:extLst>
          </p:cNvPr>
          <p:cNvSpPr/>
          <p:nvPr userDrawn="1"/>
        </p:nvSpPr>
        <p:spPr>
          <a:xfrm>
            <a:off x="0" y="6194324"/>
            <a:ext cx="12192000" cy="663676"/>
          </a:xfrm>
          <a:prstGeom prst="rect">
            <a:avLst/>
          </a:prstGeom>
          <a:solidFill>
            <a:srgbClr val="386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996127B-CB34-89AC-4DCB-8FDDA852664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252" y="6223997"/>
            <a:ext cx="1733909" cy="608125"/>
          </a:xfrm>
          <a:prstGeom prst="rect">
            <a:avLst/>
          </a:prstGeom>
        </p:spPr>
      </p:pic>
      <p:pic>
        <p:nvPicPr>
          <p:cNvPr id="9" name="Immagine 8" descr="Immagine che contiene testo, poster, Carattere, simbolo&#10;&#10;Il contenuto generato dall'IA potrebbe non essere corretto.">
            <a:extLst>
              <a:ext uri="{FF2B5EF4-FFF2-40B4-BE49-F238E27FC236}">
                <a16:creationId xmlns:a16="http://schemas.microsoft.com/office/drawing/2014/main" id="{B49E068F-2704-4802-B1F8-82A346A98B2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08" y="6241669"/>
            <a:ext cx="600425" cy="59045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560BC58-48F9-B322-827C-340BAA4DC65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533443" y="6241669"/>
            <a:ext cx="478114" cy="55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6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7" r:id="rId2"/>
    <p:sldLayoutId id="214748365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222222"/>
          </a:solidFill>
          <a:latin typeface="Nunito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200" b="0" i="0" kern="1200">
          <a:solidFill>
            <a:srgbClr val="222222"/>
          </a:solidFill>
          <a:latin typeface="Nunito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rgbClr val="222222"/>
          </a:solidFill>
          <a:latin typeface="Nunito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222222"/>
          </a:solidFill>
          <a:latin typeface="Nunito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b="0" i="0" kern="1200">
          <a:solidFill>
            <a:srgbClr val="222222"/>
          </a:solidFill>
          <a:latin typeface="Nunito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400" b="0" i="0" kern="1200">
          <a:solidFill>
            <a:srgbClr val="222222"/>
          </a:solidFill>
          <a:latin typeface="Nunito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4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qbeeurope.com/news-and-events/press-releases/uk-fire-services-tackle-a-solar-panel-fire-every-two-day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ag.si/en/english-and-italian-version-of-the-pv-guideline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wm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3BCCF-5C83-A6F5-46C4-77EAD6EE3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Rimozione loghi e cielo pulito">
            <a:extLst>
              <a:ext uri="{FF2B5EF4-FFF2-40B4-BE49-F238E27FC236}">
                <a16:creationId xmlns:a16="http://schemas.microsoft.com/office/drawing/2014/main" id="{40EB420E-6138-2FA1-5C1E-B7873A126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6505"/>
            <a:ext cx="12192001" cy="683149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E901108-513D-BE08-A8FD-F7C3A08BD1AB}"/>
              </a:ext>
            </a:extLst>
          </p:cNvPr>
          <p:cNvSpPr txBox="1"/>
          <p:nvPr/>
        </p:nvSpPr>
        <p:spPr>
          <a:xfrm>
            <a:off x="640881" y="3106585"/>
            <a:ext cx="11097231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Nunito Sans" pitchFamily="2" charset="77"/>
                <a:ea typeface="+mj-ea"/>
                <a:cs typeface="+mj-cs"/>
              </a:rPr>
              <a:t>“COPERTURE CONTINUE E IMPIANTI FOTOVOLTAICI”</a:t>
            </a:r>
          </a:p>
          <a:p>
            <a:pPr algn="ctr"/>
            <a:endParaRPr lang="it-IT" sz="3200" b="1" dirty="0">
              <a:solidFill>
                <a:schemeClr val="bg1"/>
              </a:solidFill>
              <a:latin typeface="Nunito Sans" pitchFamily="2" charset="77"/>
              <a:ea typeface="+mj-ea"/>
              <a:cs typeface="+mj-cs"/>
            </a:endParaRPr>
          </a:p>
          <a:p>
            <a:pPr algn="ctr"/>
            <a:r>
              <a:rPr lang="it-IT" sz="3200" b="1" dirty="0">
                <a:solidFill>
                  <a:schemeClr val="bg1"/>
                </a:solidFill>
                <a:latin typeface="Nunito Sans" pitchFamily="2" charset="77"/>
                <a:ea typeface="+mj-ea"/>
                <a:cs typeface="+mj-cs"/>
              </a:rPr>
              <a:t>Normativa Progetto Esecuzione Manutenzione </a:t>
            </a:r>
          </a:p>
          <a:p>
            <a:pPr algn="ctr"/>
            <a:endParaRPr lang="it-IT" sz="3200" b="1" dirty="0">
              <a:solidFill>
                <a:schemeClr val="bg1"/>
              </a:solidFill>
              <a:latin typeface="Nunito Sans" pitchFamily="2" charset="77"/>
              <a:ea typeface="+mj-ea"/>
              <a:cs typeface="+mj-cs"/>
            </a:endParaRPr>
          </a:p>
          <a:p>
            <a:pPr algn="ctr"/>
            <a:r>
              <a:rPr lang="it-IT" sz="2000" b="1" dirty="0">
                <a:solidFill>
                  <a:schemeClr val="bg1"/>
                </a:solidFill>
                <a:latin typeface="Nunito Sans" pitchFamily="2" charset="77"/>
                <a:ea typeface="+mj-ea"/>
                <a:cs typeface="+mj-cs"/>
              </a:rPr>
              <a:t>Milano, 18.06.2026 </a:t>
            </a:r>
          </a:p>
          <a:p>
            <a:pPr algn="ctr"/>
            <a:endParaRPr lang="it-IT" sz="2000" b="1" dirty="0">
              <a:solidFill>
                <a:schemeClr val="bg1"/>
              </a:solidFill>
              <a:latin typeface="Nunito Sans" pitchFamily="2" charset="77"/>
              <a:ea typeface="+mj-ea"/>
              <a:cs typeface="+mj-cs"/>
            </a:endParaRPr>
          </a:p>
          <a:p>
            <a:pPr algn="ctr"/>
            <a:r>
              <a:rPr lang="it-IT" sz="2000" b="1" dirty="0">
                <a:solidFill>
                  <a:schemeClr val="bg1"/>
                </a:solidFill>
                <a:latin typeface="Nunito Sans" pitchFamily="2" charset="77"/>
                <a:ea typeface="+mj-ea"/>
                <a:cs typeface="+mj-cs"/>
              </a:rPr>
              <a:t>Aula Rogers Politecnico di Milano - Via Bonardi 3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356D073-C03C-D0B6-6CE2-0C69631755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0161"/>
          <a:stretch>
            <a:fillRect/>
          </a:stretch>
        </p:blipFill>
        <p:spPr>
          <a:xfrm>
            <a:off x="-1" y="26505"/>
            <a:ext cx="8915401" cy="139584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4161C95-9C02-CC37-835D-6583190535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274" t="11640" r="16013" b="15778"/>
          <a:stretch>
            <a:fillRect/>
          </a:stretch>
        </p:blipFill>
        <p:spPr>
          <a:xfrm>
            <a:off x="7950210" y="616618"/>
            <a:ext cx="762794" cy="805729"/>
          </a:xfrm>
          <a:prstGeom prst="rect">
            <a:avLst/>
          </a:prstGeom>
        </p:spPr>
      </p:pic>
      <p:pic>
        <p:nvPicPr>
          <p:cNvPr id="10" name="Immagine 9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66D80771-8942-A0E6-CFAB-06944BD869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004" y="0"/>
            <a:ext cx="3478996" cy="142234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7B9D6A5-9CE8-7B31-DEAC-ADA6E84484E1}"/>
              </a:ext>
            </a:extLst>
          </p:cNvPr>
          <p:cNvSpPr txBox="1"/>
          <p:nvPr/>
        </p:nvSpPr>
        <p:spPr>
          <a:xfrm>
            <a:off x="5333496" y="6290343"/>
            <a:ext cx="2169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chemeClr val="bg1"/>
                </a:solidFill>
                <a:latin typeface="Nunito Sans" pitchFamily="2" charset="77"/>
                <a:ea typeface="+mj-ea"/>
                <a:cs typeface="+mj-cs"/>
              </a:rPr>
              <a:t>Davide Luraschi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2641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id="{9C4823FB-98FD-5E41-5AC1-0EB6666CA9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6" r="77984"/>
          <a:stretch>
            <a:fillRect/>
          </a:stretch>
        </p:blipFill>
        <p:spPr>
          <a:xfrm>
            <a:off x="186352" y="1204870"/>
            <a:ext cx="2608445" cy="3790598"/>
          </a:xfrm>
          <a:prstGeom prst="rect">
            <a:avLst/>
          </a:prstGeom>
        </p:spPr>
      </p:pic>
      <p:pic>
        <p:nvPicPr>
          <p:cNvPr id="4" name="Picture 3" descr="A person wearing a helmet and gloves working on a piece of metal&#10;&#10;Description automatically generated">
            <a:extLst>
              <a:ext uri="{FF2B5EF4-FFF2-40B4-BE49-F238E27FC236}">
                <a16:creationId xmlns:a16="http://schemas.microsoft.com/office/drawing/2014/main" id="{79048991-F64C-8BED-1E70-F2A092DB9B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87" r="33910"/>
          <a:stretch/>
        </p:blipFill>
        <p:spPr>
          <a:xfrm>
            <a:off x="7278140" y="0"/>
            <a:ext cx="4913860" cy="620234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CD066F2-C3BC-E38D-BD05-81B70596E3C0}"/>
              </a:ext>
            </a:extLst>
          </p:cNvPr>
          <p:cNvSpPr/>
          <p:nvPr/>
        </p:nvSpPr>
        <p:spPr>
          <a:xfrm>
            <a:off x="7278141" y="0"/>
            <a:ext cx="3168103" cy="620234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0">
                <a:srgbClr val="FFFFFF"/>
              </a:gs>
              <a:gs pos="29000">
                <a:srgbClr val="FFFFFF"/>
              </a:gs>
              <a:gs pos="100000">
                <a:srgbClr val="FFFFFF">
                  <a:lumMod val="96000"/>
                  <a:lumOff val="4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3E900F7-FADE-64DA-7B67-A023A3CA9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1015" y="1438448"/>
            <a:ext cx="4745534" cy="32384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100" b="1" dirty="0">
                <a:latin typeface="Aptos" panose="020B0004020202020204" pitchFamily="34" charset="0"/>
              </a:rPr>
              <a:t>«Fonte di innesco»</a:t>
            </a:r>
          </a:p>
          <a:p>
            <a:r>
              <a:rPr lang="en-US" sz="17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Intrinseco</a:t>
            </a:r>
            <a:r>
              <a:rPr lang="en-US" sz="1700" u="sng" dirty="0">
                <a:latin typeface="Aptos" panose="020B0004020202020204" pitchFamily="34" charset="0"/>
              </a:rPr>
              <a:t> ai </a:t>
            </a:r>
            <a:r>
              <a:rPr lang="en-US" sz="1700" u="sng" dirty="0" err="1">
                <a:latin typeface="Aptos" panose="020B0004020202020204" pitchFamily="34" charset="0"/>
              </a:rPr>
              <a:t>componenti</a:t>
            </a:r>
            <a:r>
              <a:rPr lang="en-US" sz="1700" u="sng" dirty="0">
                <a:latin typeface="Aptos" panose="020B0004020202020204" pitchFamily="34" charset="0"/>
              </a:rPr>
              <a:t> </a:t>
            </a:r>
            <a:r>
              <a:rPr lang="en-US" sz="1700" u="sng" dirty="0" err="1">
                <a:latin typeface="Aptos" panose="020B0004020202020204" pitchFamily="34" charset="0"/>
              </a:rPr>
              <a:t>dell’impianto</a:t>
            </a:r>
            <a:r>
              <a:rPr lang="en-US" sz="1700" u="sng" dirty="0">
                <a:latin typeface="Aptos" panose="020B00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1200" dirty="0">
                <a:latin typeface="Aptos" panose="020B0004020202020204" pitchFamily="34" charset="0"/>
              </a:rPr>
              <a:t> </a:t>
            </a:r>
            <a:r>
              <a:rPr lang="en-US" sz="1200" i="1" dirty="0">
                <a:latin typeface="Aptos" panose="020B0004020202020204" pitchFamily="34" charset="0"/>
              </a:rPr>
              <a:t>ex: i</a:t>
            </a:r>
            <a:r>
              <a:rPr lang="en-SI" sz="1200" i="1" dirty="0">
                <a:latin typeface="Aptos" panose="020B0004020202020204" pitchFamily="34" charset="0"/>
              </a:rPr>
              <a:t>nnesco</a:t>
            </a:r>
            <a:r>
              <a:rPr lang="it-IT" sz="1200" i="1" dirty="0">
                <a:latin typeface="Aptos" panose="020B0004020202020204" pitchFamily="34" charset="0"/>
              </a:rPr>
              <a:t> </a:t>
            </a:r>
            <a:r>
              <a:rPr lang="it-IT" sz="1200" i="1" dirty="0" err="1">
                <a:latin typeface="Aptos" panose="020B0004020202020204" pitchFamily="34" charset="0"/>
              </a:rPr>
              <a:t>elettric</a:t>
            </a:r>
            <a:r>
              <a:rPr lang="en-SI" sz="1200" i="1" dirty="0">
                <a:latin typeface="Aptos" panose="020B0004020202020204" pitchFamily="34" charset="0"/>
              </a:rPr>
              <a:t>o</a:t>
            </a:r>
            <a:r>
              <a:rPr lang="it-IT" sz="1200" i="1" dirty="0">
                <a:latin typeface="Aptos" panose="020B0004020202020204" pitchFamily="34" charset="0"/>
              </a:rPr>
              <a:t>, manutenzione inadeguata..</a:t>
            </a:r>
          </a:p>
          <a:p>
            <a:pPr marL="0" indent="0">
              <a:buNone/>
            </a:pPr>
            <a:endParaRPr lang="it-IT" sz="1500" i="1" dirty="0">
              <a:latin typeface="Aptos" panose="020B0004020202020204" pitchFamily="34" charset="0"/>
            </a:endParaRPr>
          </a:p>
          <a:p>
            <a:r>
              <a:rPr lang="it-IT" sz="17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Esterno</a:t>
            </a:r>
            <a:r>
              <a:rPr lang="it-IT" sz="1700" u="sng" dirty="0">
                <a:latin typeface="Aptos" panose="020B0004020202020204" pitchFamily="34" charset="0"/>
              </a:rPr>
              <a:t> ai </a:t>
            </a:r>
            <a:r>
              <a:rPr lang="it-IT" sz="1700" u="sng" dirty="0" err="1">
                <a:latin typeface="Aptos" panose="020B0004020202020204" pitchFamily="34" charset="0"/>
              </a:rPr>
              <a:t>compontenti</a:t>
            </a:r>
            <a:r>
              <a:rPr lang="it-IT" sz="1700" u="sng" dirty="0">
                <a:latin typeface="Aptos" panose="020B0004020202020204" pitchFamily="34" charset="0"/>
              </a:rPr>
              <a:t> dell’impianto</a:t>
            </a:r>
          </a:p>
          <a:p>
            <a:pPr marL="0" indent="0">
              <a:buNone/>
            </a:pPr>
            <a:r>
              <a:rPr lang="en-US" sz="1200" i="1" dirty="0">
                <a:latin typeface="Aptos" panose="020B0004020202020204" pitchFamily="34" charset="0"/>
              </a:rPr>
              <a:t>ex: </a:t>
            </a:r>
            <a:r>
              <a:rPr lang="en-SI" sz="1200" i="1" dirty="0">
                <a:latin typeface="Aptos" panose="020B0004020202020204" pitchFamily="34" charset="0"/>
              </a:rPr>
              <a:t>ti</a:t>
            </a:r>
            <a:r>
              <a:rPr lang="en-US" sz="1200" i="1" dirty="0" err="1">
                <a:latin typeface="Aptos" panose="020B0004020202020204" pitchFamily="34" charset="0"/>
              </a:rPr>
              <a:t>zzoni</a:t>
            </a:r>
            <a:r>
              <a:rPr lang="en-US" sz="1200" i="1" dirty="0">
                <a:latin typeface="Aptos" panose="020B0004020202020204" pitchFamily="34" charset="0"/>
              </a:rPr>
              <a:t> </a:t>
            </a:r>
            <a:r>
              <a:rPr lang="en-US" sz="1200" i="1" dirty="0" err="1">
                <a:latin typeface="Aptos" panose="020B0004020202020204" pitchFamily="34" charset="0"/>
              </a:rPr>
              <a:t>ardenti</a:t>
            </a:r>
            <a:r>
              <a:rPr lang="en-US" sz="1200" i="1" dirty="0">
                <a:latin typeface="Aptos" panose="020B0004020202020204" pitchFamily="34" charset="0"/>
              </a:rPr>
              <a:t> </a:t>
            </a:r>
            <a:r>
              <a:rPr lang="en-US" sz="1200" i="1" dirty="0" err="1">
                <a:latin typeface="Aptos" panose="020B0004020202020204" pitchFamily="34" charset="0"/>
              </a:rPr>
              <a:t>volanti</a:t>
            </a:r>
            <a:r>
              <a:rPr lang="en-US" sz="1200" i="1" dirty="0">
                <a:latin typeface="Aptos" panose="020B0004020202020204" pitchFamily="34" charset="0"/>
              </a:rPr>
              <a:t> da </a:t>
            </a:r>
            <a:r>
              <a:rPr lang="en-US" sz="1200" i="1" dirty="0" err="1">
                <a:latin typeface="Aptos" panose="020B0004020202020204" pitchFamily="34" charset="0"/>
              </a:rPr>
              <a:t>incendi</a:t>
            </a:r>
            <a:r>
              <a:rPr lang="en-US" sz="1200" i="1" dirty="0">
                <a:latin typeface="Aptos" panose="020B0004020202020204" pitchFamily="34" charset="0"/>
              </a:rPr>
              <a:t> </a:t>
            </a:r>
            <a:r>
              <a:rPr lang="en-US" sz="1200" i="1" dirty="0" err="1">
                <a:latin typeface="Aptos" panose="020B0004020202020204" pitchFamily="34" charset="0"/>
              </a:rPr>
              <a:t>boschivi</a:t>
            </a:r>
            <a:r>
              <a:rPr lang="en-US" sz="1200" i="1" dirty="0">
                <a:latin typeface="Aptos" panose="020B0004020202020204" pitchFamily="34" charset="0"/>
              </a:rPr>
              <a:t> o </a:t>
            </a:r>
            <a:r>
              <a:rPr lang="en-US" sz="1200" i="1" dirty="0" err="1">
                <a:latin typeface="Aptos" panose="020B0004020202020204" pitchFamily="34" charset="0"/>
              </a:rPr>
              <a:t>edifici</a:t>
            </a:r>
            <a:r>
              <a:rPr lang="en-US" sz="1200" i="1" dirty="0">
                <a:latin typeface="Aptos" panose="020B0004020202020204" pitchFamily="34" charset="0"/>
              </a:rPr>
              <a:t> </a:t>
            </a:r>
            <a:r>
              <a:rPr lang="en-US" sz="1200" i="1" dirty="0" err="1">
                <a:latin typeface="Aptos" panose="020B0004020202020204" pitchFamily="34" charset="0"/>
              </a:rPr>
              <a:t>adiacenti</a:t>
            </a:r>
            <a:r>
              <a:rPr lang="en-US" sz="1200" i="1" dirty="0">
                <a:latin typeface="Aptos" panose="020B0004020202020204" pitchFamily="34" charset="0"/>
              </a:rPr>
              <a:t> </a:t>
            </a:r>
            <a:r>
              <a:rPr lang="it-IT" sz="1200" i="1" dirty="0">
                <a:latin typeface="Aptos" panose="020B0004020202020204" pitchFamily="34" charset="0"/>
              </a:rPr>
              <a:t>(caso di test per le membrane)</a:t>
            </a:r>
          </a:p>
          <a:p>
            <a:pPr marL="0" indent="0">
              <a:buNone/>
            </a:pPr>
            <a:endParaRPr lang="it-IT" sz="1600" dirty="0">
              <a:latin typeface="Aptos" panose="020B00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5377D6-1934-46BF-6034-FBC2DE95FCD1}"/>
              </a:ext>
            </a:extLst>
          </p:cNvPr>
          <p:cNvSpPr txBox="1">
            <a:spLocks/>
          </p:cNvSpPr>
          <p:nvPr/>
        </p:nvSpPr>
        <p:spPr>
          <a:xfrm>
            <a:off x="1391252" y="5312950"/>
            <a:ext cx="6285296" cy="1033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Wingdings" pitchFamily="2" charset="2"/>
              <a:buChar char="§"/>
              <a:defRPr sz="20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itchFamily="2" charset="2"/>
              <a:buChar char="§"/>
              <a:defRPr sz="14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itchFamily="2" charset="2"/>
              <a:buChar char="§"/>
              <a:defRPr sz="12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it-IT" sz="1600" dirty="0">
                <a:latin typeface="Aptos" panose="020B0004020202020204" pitchFamily="34" charset="0"/>
              </a:rPr>
              <a:t>La </a:t>
            </a:r>
            <a:r>
              <a:rPr lang="it-IT" sz="1600" u="sng" dirty="0">
                <a:latin typeface="Aptos" panose="020B0004020202020204" pitchFamily="34" charset="0"/>
              </a:rPr>
              <a:t>strategia di sicurezza antincendio</a:t>
            </a:r>
            <a:r>
              <a:rPr lang="it-IT" sz="1600" dirty="0">
                <a:latin typeface="Aptos" panose="020B0004020202020204" pitchFamily="34" charset="0"/>
              </a:rPr>
              <a:t> deve concentrarsi sulla </a:t>
            </a:r>
            <a:r>
              <a:rPr lang="it-IT" sz="1600" b="1" dirty="0">
                <a:latin typeface="Aptos" panose="020B0004020202020204" pitchFamily="34" charset="0"/>
              </a:rPr>
              <a:t>mitigazione del rischio</a:t>
            </a:r>
            <a:br>
              <a:rPr lang="it-IT" sz="1600" dirty="0">
                <a:latin typeface="Aptos" panose="020B0004020202020204" pitchFamily="34" charset="0"/>
              </a:rPr>
            </a:br>
            <a:endParaRPr lang="it-IT" sz="1600" dirty="0">
              <a:latin typeface="Aptos" panose="020B00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AD25C4B-7B84-1026-CD75-3CC46349180D}"/>
              </a:ext>
            </a:extLst>
          </p:cNvPr>
          <p:cNvSpPr txBox="1">
            <a:spLocks/>
          </p:cNvSpPr>
          <p:nvPr/>
        </p:nvSpPr>
        <p:spPr>
          <a:xfrm>
            <a:off x="321397" y="190724"/>
            <a:ext cx="11158879" cy="665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rgbClr val="576B59"/>
                </a:solidFill>
                <a:latin typeface="Nunito Sans" pitchFamily="2" charset="77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</a:rPr>
              <a:t>Pericolo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d’innesco</a:t>
            </a:r>
            <a:endParaRPr lang="en-GB" sz="3200" dirty="0">
              <a:solidFill>
                <a:srgbClr val="C00000"/>
              </a:solidFill>
            </a:endParaRPr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A3CCC1BF-AA1C-C9D4-22A6-81E0958EDD00}"/>
              </a:ext>
            </a:extLst>
          </p:cNvPr>
          <p:cNvSpPr/>
          <p:nvPr/>
        </p:nvSpPr>
        <p:spPr>
          <a:xfrm>
            <a:off x="651587" y="5402874"/>
            <a:ext cx="660380" cy="596766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7400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1D5D184-31F5-54B7-6CA9-C7F1467382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214" r="52940"/>
          <a:stretch>
            <a:fillRect/>
          </a:stretch>
        </p:blipFill>
        <p:spPr>
          <a:xfrm>
            <a:off x="269627" y="1533701"/>
            <a:ext cx="2803101" cy="379059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8414026-0C3D-6366-8C5B-1D5FA855962F}"/>
              </a:ext>
            </a:extLst>
          </p:cNvPr>
          <p:cNvSpPr txBox="1">
            <a:spLocks/>
          </p:cNvSpPr>
          <p:nvPr/>
        </p:nvSpPr>
        <p:spPr>
          <a:xfrm>
            <a:off x="3683229" y="1678114"/>
            <a:ext cx="4623372" cy="758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Wingdings" pitchFamily="2" charset="2"/>
              <a:buChar char="§"/>
              <a:defRPr sz="20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itchFamily="2" charset="2"/>
              <a:buChar char="§"/>
              <a:defRPr sz="14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itchFamily="2" charset="2"/>
              <a:buChar char="§"/>
              <a:defRPr sz="12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it-IT" b="1" dirty="0">
                <a:latin typeface="Aptos" panose="020B0004020202020204" pitchFamily="34" charset="0"/>
              </a:rPr>
              <a:t>Valutazione del rischio incendio di un impianto FV: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10ED3-E218-A26D-EB09-86C0B66869A2}"/>
              </a:ext>
            </a:extLst>
          </p:cNvPr>
          <p:cNvSpPr txBox="1">
            <a:spLocks/>
          </p:cNvSpPr>
          <p:nvPr/>
        </p:nvSpPr>
        <p:spPr>
          <a:xfrm>
            <a:off x="4449430" y="2735490"/>
            <a:ext cx="3857171" cy="531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Wingdings" pitchFamily="2" charset="2"/>
              <a:buChar char="§"/>
              <a:defRPr sz="20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itchFamily="2" charset="2"/>
              <a:buChar char="§"/>
              <a:defRPr sz="14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itchFamily="2" charset="2"/>
              <a:buChar char="§"/>
              <a:defRPr sz="12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600" b="1" dirty="0">
                <a:latin typeface="Aptos" panose="020B0004020202020204" pitchFamily="34" charset="0"/>
              </a:rPr>
              <a:t>S</a:t>
            </a:r>
            <a:r>
              <a:rPr lang="it-IT" sz="1600" b="1" dirty="0" err="1">
                <a:latin typeface="Aptos" panose="020B0004020202020204" pitchFamily="34" charset="0"/>
              </a:rPr>
              <a:t>ingoli</a:t>
            </a:r>
            <a:r>
              <a:rPr lang="it-IT" sz="1600" b="1" dirty="0">
                <a:latin typeface="Aptos" panose="020B0004020202020204" pitchFamily="34" charset="0"/>
              </a:rPr>
              <a:t> materiali/singoli prodotti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EC66C8-B7D2-6991-5244-923EA7248897}"/>
              </a:ext>
            </a:extLst>
          </p:cNvPr>
          <p:cNvSpPr txBox="1">
            <a:spLocks/>
          </p:cNvSpPr>
          <p:nvPr/>
        </p:nvSpPr>
        <p:spPr>
          <a:xfrm>
            <a:off x="4449431" y="3571738"/>
            <a:ext cx="3963211" cy="1113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Wingdings" pitchFamily="2" charset="2"/>
              <a:buChar char="§"/>
              <a:defRPr sz="20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itchFamily="2" charset="2"/>
              <a:buChar char="§"/>
              <a:defRPr sz="14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itchFamily="2" charset="2"/>
              <a:buChar char="§"/>
              <a:defRPr sz="12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600" b="1" dirty="0">
                <a:latin typeface="Aptos" panose="020B0004020202020204" pitchFamily="34" charset="0"/>
              </a:rPr>
              <a:t>Sistema </a:t>
            </a:r>
            <a:r>
              <a:rPr lang="en-US" sz="1600" b="1" dirty="0" err="1">
                <a:latin typeface="Aptos" panose="020B0004020202020204" pitchFamily="34" charset="0"/>
              </a:rPr>
              <a:t>composto</a:t>
            </a:r>
            <a:r>
              <a:rPr lang="en-US" sz="1600" b="1" dirty="0">
                <a:latin typeface="Aptos" panose="020B0004020202020204" pitchFamily="34" charset="0"/>
              </a:rPr>
              <a:t> 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>
                <a:latin typeface="Aptos" panose="020B0004020202020204" pitchFamily="34" charset="0"/>
              </a:rPr>
              <a:t>(</a:t>
            </a:r>
            <a:r>
              <a:rPr lang="en-US" sz="1600" dirty="0" err="1">
                <a:latin typeface="Aptos" panose="020B0004020202020204" pitchFamily="34" charset="0"/>
              </a:rPr>
              <a:t>pannelli</a:t>
            </a:r>
            <a:r>
              <a:rPr lang="en-US" sz="1600" dirty="0">
                <a:latin typeface="Aptos" panose="020B0004020202020204" pitchFamily="34" charset="0"/>
              </a:rPr>
              <a:t>, </a:t>
            </a:r>
            <a:r>
              <a:rPr lang="en-US" sz="1600" dirty="0" err="1">
                <a:latin typeface="Aptos" panose="020B0004020202020204" pitchFamily="34" charset="0"/>
              </a:rPr>
              <a:t>attrezzature</a:t>
            </a:r>
            <a:r>
              <a:rPr lang="en-US" sz="1600" dirty="0">
                <a:latin typeface="Aptos" panose="020B0004020202020204" pitchFamily="34" charset="0"/>
              </a:rPr>
              <a:t> di </a:t>
            </a:r>
            <a:r>
              <a:rPr lang="en-US" sz="1600" dirty="0" err="1">
                <a:latin typeface="Aptos" panose="020B0004020202020204" pitchFamily="34" charset="0"/>
              </a:rPr>
              <a:t>supporto</a:t>
            </a:r>
            <a:r>
              <a:rPr lang="en-US" sz="1600" dirty="0">
                <a:latin typeface="Aptos" panose="020B0004020202020204" pitchFamily="34" charset="0"/>
              </a:rPr>
              <a:t> e </a:t>
            </a:r>
            <a:r>
              <a:rPr lang="en-US" sz="1600" dirty="0" err="1">
                <a:latin typeface="Aptos" panose="020B0004020202020204" pitchFamily="34" charset="0"/>
              </a:rPr>
              <a:t>struttura</a:t>
            </a:r>
            <a:r>
              <a:rPr lang="en-US" sz="1600" dirty="0">
                <a:latin typeface="Aptos" panose="020B0004020202020204" pitchFamily="34" charset="0"/>
              </a:rPr>
              <a:t> del </a:t>
            </a:r>
            <a:r>
              <a:rPr lang="en-US" sz="1600" dirty="0" err="1">
                <a:latin typeface="Aptos" panose="020B0004020202020204" pitchFamily="34" charset="0"/>
              </a:rPr>
              <a:t>tetto</a:t>
            </a:r>
            <a:r>
              <a:rPr lang="en-US" sz="1600" dirty="0">
                <a:latin typeface="Aptos" panose="020B0004020202020204" pitchFamily="34" charset="0"/>
              </a:rPr>
              <a:t>)</a:t>
            </a:r>
            <a:endParaRPr lang="it-IT" sz="1600" dirty="0">
              <a:latin typeface="Aptos" panose="020B0004020202020204" pitchFamily="34" charset="0"/>
            </a:endParaRP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5F6731C8-7CF0-A38F-2A95-31A542A811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92388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90B39AA3-AF7F-20A8-FC32-92C2E094C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308" y="2713513"/>
            <a:ext cx="559324" cy="542734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33A181E3-D079-4311-33CC-8354BDD07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2606" y="3720479"/>
            <a:ext cx="575231" cy="438373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82E4B80B-146F-4A4C-DF22-FD06A59C883A}"/>
              </a:ext>
            </a:extLst>
          </p:cNvPr>
          <p:cNvSpPr txBox="1">
            <a:spLocks/>
          </p:cNvSpPr>
          <p:nvPr/>
        </p:nvSpPr>
        <p:spPr>
          <a:xfrm>
            <a:off x="321397" y="190724"/>
            <a:ext cx="11158879" cy="665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rgbClr val="576B59"/>
                </a:solidFill>
                <a:latin typeface="Nunito Sans" pitchFamily="2" charset="77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</a:rPr>
              <a:t>Dinamica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dell’incendio</a:t>
            </a:r>
            <a:r>
              <a:rPr lang="en-US" sz="3200" dirty="0">
                <a:solidFill>
                  <a:srgbClr val="C00000"/>
                </a:solidFill>
              </a:rPr>
              <a:t> – </a:t>
            </a:r>
            <a:r>
              <a:rPr lang="en-US" sz="3200" dirty="0" err="1">
                <a:solidFill>
                  <a:srgbClr val="C00000"/>
                </a:solidFill>
              </a:rPr>
              <a:t>struttura</a:t>
            </a:r>
            <a:r>
              <a:rPr lang="en-US" sz="3200" dirty="0">
                <a:solidFill>
                  <a:srgbClr val="C00000"/>
                </a:solidFill>
              </a:rPr>
              <a:t> del </a:t>
            </a:r>
            <a:r>
              <a:rPr lang="en-US" sz="3200" dirty="0" err="1">
                <a:solidFill>
                  <a:srgbClr val="C00000"/>
                </a:solidFill>
              </a:rPr>
              <a:t>tetto</a:t>
            </a:r>
            <a:endParaRPr lang="en-GB" sz="3200" dirty="0">
              <a:solidFill>
                <a:srgbClr val="C00000"/>
              </a:solidFill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0BE6D0E0-F1ED-46AF-20BA-3FF2CC21E605}"/>
              </a:ext>
            </a:extLst>
          </p:cNvPr>
          <p:cNvCxnSpPr/>
          <p:nvPr/>
        </p:nvCxnSpPr>
        <p:spPr>
          <a:xfrm>
            <a:off x="3407343" y="1299411"/>
            <a:ext cx="0" cy="4057953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16FC957-8058-8F34-4141-96792D7A0830}"/>
              </a:ext>
            </a:extLst>
          </p:cNvPr>
          <p:cNvCxnSpPr/>
          <p:nvPr/>
        </p:nvCxnSpPr>
        <p:spPr>
          <a:xfrm>
            <a:off x="8624249" y="1299411"/>
            <a:ext cx="0" cy="4057953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The image depicts a solar panel system engulfed in flames, highlighting the potential hazards of solar energy.&#10;&#10;Il contenuto generato dall'IA potrebbe non essere corretto.">
            <a:extLst>
              <a:ext uri="{FF2B5EF4-FFF2-40B4-BE49-F238E27FC236}">
                <a16:creationId xmlns:a16="http://schemas.microsoft.com/office/drawing/2014/main" id="{3E40D9D4-4EA6-BA69-1A49-535DD5796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5719" y="3001403"/>
            <a:ext cx="3296280" cy="184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9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8CAA5-1D66-4D8E-19F0-1CBC8F4CB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459FF07-F7D5-D7CB-5FAC-3824E60DDB60}"/>
              </a:ext>
            </a:extLst>
          </p:cNvPr>
          <p:cNvSpPr txBox="1">
            <a:spLocks/>
          </p:cNvSpPr>
          <p:nvPr/>
        </p:nvSpPr>
        <p:spPr>
          <a:xfrm>
            <a:off x="3683229" y="1678114"/>
            <a:ext cx="4623372" cy="758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Wingdings" pitchFamily="2" charset="2"/>
              <a:buChar char="§"/>
              <a:defRPr sz="20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itchFamily="2" charset="2"/>
              <a:buChar char="§"/>
              <a:defRPr sz="14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itchFamily="2" charset="2"/>
              <a:buChar char="§"/>
              <a:defRPr sz="12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it-IT" b="1" dirty="0" err="1">
                <a:latin typeface="Aptos" panose="020B0004020202020204" pitchFamily="34" charset="0"/>
              </a:rPr>
              <a:t>Tipolgia</a:t>
            </a:r>
            <a:r>
              <a:rPr lang="it-IT" b="1" dirty="0">
                <a:latin typeface="Aptos" panose="020B0004020202020204" pitchFamily="34" charset="0"/>
              </a:rPr>
              <a:t> di Tetti: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E61CF-9E2D-8738-6941-A16683AFD940}"/>
              </a:ext>
            </a:extLst>
          </p:cNvPr>
          <p:cNvSpPr txBox="1">
            <a:spLocks/>
          </p:cNvSpPr>
          <p:nvPr/>
        </p:nvSpPr>
        <p:spPr>
          <a:xfrm>
            <a:off x="4449430" y="2674341"/>
            <a:ext cx="3857171" cy="531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Wingdings" pitchFamily="2" charset="2"/>
              <a:buChar char="§"/>
              <a:defRPr sz="20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itchFamily="2" charset="2"/>
              <a:buChar char="§"/>
              <a:defRPr sz="14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itchFamily="2" charset="2"/>
              <a:buChar char="§"/>
              <a:defRPr sz="12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600" b="1" dirty="0" err="1">
                <a:latin typeface="Aptos" panose="020B0004020202020204" pitchFamily="34" charset="0"/>
              </a:rPr>
              <a:t>Combustibili</a:t>
            </a:r>
            <a:endParaRPr lang="it-IT" sz="1600" b="1" dirty="0">
              <a:latin typeface="Aptos" panose="020B00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D4C0B2-FC35-5D27-4153-F03BE6EEF9E2}"/>
              </a:ext>
            </a:extLst>
          </p:cNvPr>
          <p:cNvSpPr txBox="1">
            <a:spLocks/>
          </p:cNvSpPr>
          <p:nvPr/>
        </p:nvSpPr>
        <p:spPr>
          <a:xfrm>
            <a:off x="4450882" y="3568855"/>
            <a:ext cx="3963211" cy="1113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Wingdings" pitchFamily="2" charset="2"/>
              <a:buChar char="§"/>
              <a:defRPr sz="20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itchFamily="2" charset="2"/>
              <a:buChar char="§"/>
              <a:defRPr sz="14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Wingdings" pitchFamily="2" charset="2"/>
              <a:buChar char="§"/>
              <a:defRPr sz="12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err="1">
                <a:latin typeface="Aptos" panose="020B0004020202020204" pitchFamily="34" charset="0"/>
              </a:rPr>
              <a:t>Incombustibili</a:t>
            </a:r>
            <a:endParaRPr lang="it-IT" sz="1600" dirty="0">
              <a:latin typeface="Aptos" panose="020B0004020202020204" pitchFamily="34" charset="0"/>
            </a:endParaRP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6BC766D2-B5AE-F7BB-AECA-30BEFFCE3B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92388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B78E1DB-1832-7C0A-D929-5010CFE264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519" r="26741"/>
          <a:stretch>
            <a:fillRect/>
          </a:stretch>
        </p:blipFill>
        <p:spPr>
          <a:xfrm>
            <a:off x="468977" y="1533701"/>
            <a:ext cx="2790110" cy="3790598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712A244F-46F4-0345-C60D-03F3055662EF}"/>
              </a:ext>
            </a:extLst>
          </p:cNvPr>
          <p:cNvSpPr txBox="1">
            <a:spLocks/>
          </p:cNvSpPr>
          <p:nvPr/>
        </p:nvSpPr>
        <p:spPr>
          <a:xfrm>
            <a:off x="321397" y="190724"/>
            <a:ext cx="11158879" cy="665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rgbClr val="576B59"/>
                </a:solidFill>
                <a:latin typeface="Nunito Sans" pitchFamily="2" charset="77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</a:rPr>
              <a:t>Dinamica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dell’incendio</a:t>
            </a:r>
            <a:r>
              <a:rPr lang="en-US" sz="3200" dirty="0">
                <a:solidFill>
                  <a:srgbClr val="C00000"/>
                </a:solidFill>
              </a:rPr>
              <a:t> – </a:t>
            </a:r>
            <a:r>
              <a:rPr lang="en-US" sz="3200" dirty="0" err="1">
                <a:solidFill>
                  <a:srgbClr val="C00000"/>
                </a:solidFill>
              </a:rPr>
              <a:t>struttura</a:t>
            </a:r>
            <a:r>
              <a:rPr lang="en-US" sz="3200" dirty="0">
                <a:solidFill>
                  <a:srgbClr val="C00000"/>
                </a:solidFill>
              </a:rPr>
              <a:t> del </a:t>
            </a:r>
            <a:r>
              <a:rPr lang="en-US" sz="3200" dirty="0" err="1">
                <a:solidFill>
                  <a:srgbClr val="C00000"/>
                </a:solidFill>
              </a:rPr>
              <a:t>tetto</a:t>
            </a:r>
            <a:endParaRPr lang="en-GB" sz="3200" dirty="0">
              <a:solidFill>
                <a:srgbClr val="C00000"/>
              </a:solidFill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8C3AFA1-BA62-D072-138E-CE718547DF44}"/>
              </a:ext>
            </a:extLst>
          </p:cNvPr>
          <p:cNvCxnSpPr/>
          <p:nvPr/>
        </p:nvCxnSpPr>
        <p:spPr>
          <a:xfrm>
            <a:off x="3407343" y="1299411"/>
            <a:ext cx="0" cy="4057953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8BC80EE4-FBF0-48FB-17AD-089410CA41BD}"/>
              </a:ext>
            </a:extLst>
          </p:cNvPr>
          <p:cNvCxnSpPr/>
          <p:nvPr/>
        </p:nvCxnSpPr>
        <p:spPr>
          <a:xfrm>
            <a:off x="8624249" y="1299411"/>
            <a:ext cx="0" cy="4057953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The image depicts a simple, wooden-framed solar panel structure mounted on a flat roof, showcasing the integration of solar panels for renewable energy generation.&#10;&#10;Il contenuto generato dall'IA potrebbe non essere corretto.">
            <a:extLst>
              <a:ext uri="{FF2B5EF4-FFF2-40B4-BE49-F238E27FC236}">
                <a16:creationId xmlns:a16="http://schemas.microsoft.com/office/drawing/2014/main" id="{80290CD6-CED2-951C-C148-48B7921F1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627" y="856015"/>
            <a:ext cx="3072610" cy="1496297"/>
          </a:xfrm>
          <a:prstGeom prst="rect">
            <a:avLst/>
          </a:prstGeom>
        </p:spPr>
      </p:pic>
      <p:pic>
        <p:nvPicPr>
          <p:cNvPr id="11" name="Immagine 10" descr="The image depicts a solar photovoltaic module with a visible staffa fissaggio (screw attachment) and a pannello coibentato (insulated panel).&#10;&#10;Il contenuto generato dall'IA potrebbe non essere corretto.">
            <a:extLst>
              <a:ext uri="{FF2B5EF4-FFF2-40B4-BE49-F238E27FC236}">
                <a16:creationId xmlns:a16="http://schemas.microsoft.com/office/drawing/2014/main" id="{BF2F17F1-2F84-EFD7-F02A-1AAFF0478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016" y="2767282"/>
            <a:ext cx="2196017" cy="877773"/>
          </a:xfrm>
          <a:prstGeom prst="rect">
            <a:avLst/>
          </a:prstGeom>
        </p:spPr>
      </p:pic>
      <p:pic>
        <p:nvPicPr>
          <p:cNvPr id="14" name="Immagine 13" descr="The image depicts a solar panel roof tile integrated into a brick wall, highlighting an eco-friendly energy solution.&#10;&#10;Il contenuto generato dall'IA potrebbe non essere corretto.">
            <a:extLst>
              <a:ext uri="{FF2B5EF4-FFF2-40B4-BE49-F238E27FC236}">
                <a16:creationId xmlns:a16="http://schemas.microsoft.com/office/drawing/2014/main" id="{900B9147-DC67-0069-18B5-3FDC4214AD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6509" y="3939665"/>
            <a:ext cx="2854846" cy="19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62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D1F5E-4FA4-FA12-A78A-AFF70457E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2CB48D-2238-FB97-47EF-FDEFA7A15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97" y="190724"/>
            <a:ext cx="11158879" cy="665291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C00000"/>
                </a:solidFill>
              </a:rPr>
              <a:t>Operatività</a:t>
            </a:r>
            <a:r>
              <a:rPr lang="en-US" sz="3200" dirty="0">
                <a:solidFill>
                  <a:srgbClr val="C00000"/>
                </a:solidFill>
              </a:rPr>
              <a:t> antincendio</a:t>
            </a:r>
            <a:endParaRPr lang="en-GB" sz="3200" dirty="0">
              <a:solidFill>
                <a:srgbClr val="C0000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3E52D12-D2B5-C150-505A-A26130DECD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90" r="6622"/>
          <a:stretch>
            <a:fillRect/>
          </a:stretch>
        </p:blipFill>
        <p:spPr>
          <a:xfrm>
            <a:off x="321397" y="1348401"/>
            <a:ext cx="2675823" cy="341042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5DE1DF4-174B-ADAD-2771-7530C9F76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241" y="245631"/>
            <a:ext cx="6620647" cy="269499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C47285B-2EE2-C2D6-9A44-BDC00DA08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97" y="5251213"/>
            <a:ext cx="7087589" cy="62873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E49F76A8-F7D9-FACC-920A-6B50971F4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338" y="3364320"/>
            <a:ext cx="2996917" cy="1768451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4225E6E1-DCE6-F654-4D11-510A62E93A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8986" y="3428397"/>
            <a:ext cx="2817777" cy="1677858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6B1D55B-7572-62C2-858E-DB8142595407}"/>
              </a:ext>
            </a:extLst>
          </p:cNvPr>
          <p:cNvSpPr txBox="1"/>
          <p:nvPr/>
        </p:nvSpPr>
        <p:spPr>
          <a:xfrm>
            <a:off x="9603065" y="3105138"/>
            <a:ext cx="22439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dirty="0"/>
              <a:t>Photo credit: Edmund Haemmerle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3674C6B-309D-E854-66FC-282A2C98F195}"/>
              </a:ext>
            </a:extLst>
          </p:cNvPr>
          <p:cNvSpPr txBox="1"/>
          <p:nvPr/>
        </p:nvSpPr>
        <p:spPr>
          <a:xfrm>
            <a:off x="6269648" y="3092177"/>
            <a:ext cx="609760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600" dirty="0"/>
              <a:t>Fire Safety </a:t>
            </a:r>
            <a:r>
              <a:rPr lang="it-IT" sz="600" dirty="0" err="1"/>
              <a:t>Guideline</a:t>
            </a:r>
            <a:r>
              <a:rPr lang="it-IT" sz="600" dirty="0"/>
              <a:t> for Building Applied </a:t>
            </a:r>
            <a:r>
              <a:rPr lang="it-IT" sz="600" dirty="0" err="1"/>
              <a:t>Photovoltaic</a:t>
            </a:r>
            <a:r>
              <a:rPr lang="it-IT" sz="600" dirty="0"/>
              <a:t> Systems on </a:t>
            </a:r>
            <a:r>
              <a:rPr lang="it-IT" sz="600" dirty="0" err="1"/>
              <a:t>Flat</a:t>
            </a:r>
            <a:r>
              <a:rPr lang="it-IT" sz="600" dirty="0"/>
              <a:t> </a:t>
            </a:r>
            <a:r>
              <a:rPr lang="it-IT" sz="600" dirty="0" err="1"/>
              <a:t>Roofs</a:t>
            </a:r>
            <a:r>
              <a:rPr lang="it-IT" sz="600" dirty="0"/>
              <a:t> .. May 2024</a:t>
            </a:r>
          </a:p>
        </p:txBody>
      </p:sp>
    </p:spTree>
    <p:extLst>
      <p:ext uri="{BB962C8B-B14F-4D97-AF65-F5344CB8AC3E}">
        <p14:creationId xmlns:p14="http://schemas.microsoft.com/office/powerpoint/2010/main" val="1564865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79FCF-E9C9-BC02-768F-3C4A9D0AD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CA6D5E-179E-D511-164D-5CD15336A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97" y="190724"/>
            <a:ext cx="11158879" cy="665291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C00000"/>
                </a:solidFill>
              </a:rPr>
              <a:t>Operatività</a:t>
            </a:r>
            <a:r>
              <a:rPr lang="en-US" sz="3200" dirty="0">
                <a:solidFill>
                  <a:srgbClr val="C00000"/>
                </a:solidFill>
              </a:rPr>
              <a:t> antincendio</a:t>
            </a:r>
            <a:endParaRPr lang="en-GB" sz="3200" dirty="0">
              <a:solidFill>
                <a:srgbClr val="C0000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BB8FF64-65A0-B0BA-62C5-AE85EAA99B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90" r="6622"/>
          <a:stretch>
            <a:fillRect/>
          </a:stretch>
        </p:blipFill>
        <p:spPr>
          <a:xfrm>
            <a:off x="321397" y="1348401"/>
            <a:ext cx="2675823" cy="341042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1A3AB96-CFAB-401A-82BE-B728C529E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97" y="5251213"/>
            <a:ext cx="7087589" cy="62873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A0042A6A-71E6-0210-BC51-BAC7AD60E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338" y="3337804"/>
            <a:ext cx="2996917" cy="1768451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0DC1A5C7-199D-9FF2-727F-4F7918129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8986" y="3428397"/>
            <a:ext cx="2817777" cy="167785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E936D99-D668-F31D-D2FD-316BB9F083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4277" y="969618"/>
            <a:ext cx="2916700" cy="2110239"/>
          </a:xfrm>
          <a:prstGeom prst="rect">
            <a:avLst/>
          </a:prstGeom>
        </p:spPr>
      </p:pic>
      <p:pic>
        <p:nvPicPr>
          <p:cNvPr id="6" name="Immagine 5" descr="The image illustrates a roof structure with measurements, indicating an access pathway of 36 inches (914 mm).&#10;&#10;Il contenuto generato dall'IA potrebbe non essere corretto.">
            <a:extLst>
              <a:ext uri="{FF2B5EF4-FFF2-40B4-BE49-F238E27FC236}">
                <a16:creationId xmlns:a16="http://schemas.microsoft.com/office/drawing/2014/main" id="{42E9EF29-6D45-DF63-662E-1D6236177F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1596" y="978049"/>
            <a:ext cx="5094803" cy="160262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4009D9B-9F19-44B5-395B-245558D73331}"/>
              </a:ext>
            </a:extLst>
          </p:cNvPr>
          <p:cNvSpPr txBox="1"/>
          <p:nvPr/>
        </p:nvSpPr>
        <p:spPr>
          <a:xfrm>
            <a:off x="3171226" y="2594831"/>
            <a:ext cx="60949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/>
              <a:t>https://www.nfpa.org/news-blogs-and-articles/blogs/2024/02/29/residential-solar-panel-requirements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224180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23ACE-9A3A-434C-ECDF-F075E275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E8E9C8-08ED-02A2-84E4-2C2804488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97" y="190724"/>
            <a:ext cx="11158879" cy="665291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C00000"/>
                </a:solidFill>
              </a:rPr>
              <a:t>Operatività</a:t>
            </a:r>
            <a:r>
              <a:rPr lang="en-US" sz="3200" dirty="0">
                <a:solidFill>
                  <a:srgbClr val="C00000"/>
                </a:solidFill>
              </a:rPr>
              <a:t> antincendio</a:t>
            </a:r>
            <a:endParaRPr lang="en-GB" sz="3200" dirty="0">
              <a:solidFill>
                <a:srgbClr val="C00000"/>
              </a:solidFill>
            </a:endParaRPr>
          </a:p>
        </p:txBody>
      </p:sp>
      <p:pic>
        <p:nvPicPr>
          <p:cNvPr id="5" name="Immagine 4" descr="The image illustrates a step-by-step process showing the danger of ignition, fire dynamics, roof structure, and firefighting operations.&#10;&#10;Il contenuto generato dall'IA potrebbe non essere corretto.">
            <a:extLst>
              <a:ext uri="{FF2B5EF4-FFF2-40B4-BE49-F238E27FC236}">
                <a16:creationId xmlns:a16="http://schemas.microsoft.com/office/drawing/2014/main" id="{D22CA038-4E32-9441-BF67-E7A04BFD9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875" y="668579"/>
            <a:ext cx="9076250" cy="2805649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6E6495C2-1CD7-57B2-0C64-C49C90CBCDF8}"/>
              </a:ext>
            </a:extLst>
          </p:cNvPr>
          <p:cNvSpPr txBox="1">
            <a:spLocks/>
          </p:cNvSpPr>
          <p:nvPr/>
        </p:nvSpPr>
        <p:spPr>
          <a:xfrm>
            <a:off x="769513" y="3679160"/>
            <a:ext cx="11158879" cy="665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rgbClr val="576B59"/>
                </a:solidFill>
                <a:latin typeface="Nunito Sans" pitchFamily="2" charset="77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</a:rPr>
              <a:t>Affrontare</a:t>
            </a:r>
            <a:r>
              <a:rPr lang="en-US" sz="3200" dirty="0">
                <a:solidFill>
                  <a:srgbClr val="C00000"/>
                </a:solidFill>
              </a:rPr>
              <a:t> i </a:t>
            </a:r>
            <a:r>
              <a:rPr lang="en-US" sz="3200" dirty="0" err="1">
                <a:solidFill>
                  <a:srgbClr val="C00000"/>
                </a:solidFill>
              </a:rPr>
              <a:t>rischi</a:t>
            </a:r>
            <a:r>
              <a:rPr lang="en-US" sz="3200" dirty="0">
                <a:solidFill>
                  <a:srgbClr val="C00000"/>
                </a:solidFill>
              </a:rPr>
              <a:t> - </a:t>
            </a:r>
            <a:r>
              <a:rPr lang="it-IT" sz="3200" dirty="0">
                <a:solidFill>
                  <a:srgbClr val="C00000"/>
                </a:solidFill>
              </a:rPr>
              <a:t>L.G. Min. Interno 01/09/2025, n. 14030</a:t>
            </a:r>
          </a:p>
          <a:p>
            <a:endParaRPr lang="en-GB" sz="3200" dirty="0">
              <a:solidFill>
                <a:srgbClr val="C00000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8C3BFA8-8F03-C5DE-2D94-954922924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775" y="3952083"/>
            <a:ext cx="9088118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5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9E8B7-B74F-E90F-197A-738C6CE28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3C02FEFC-B36F-5445-EB24-A1D3754B8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881" y="666006"/>
            <a:ext cx="3732395" cy="2202449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9F237F32-8FAA-654D-7E5B-5EED28B15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016" y="2868455"/>
            <a:ext cx="4163119" cy="247894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97CFB10-94D7-C53C-1CD3-D67BF509A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840" y="838948"/>
            <a:ext cx="6863251" cy="332026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37714B5-6C05-F72B-D9F4-D68910B3E39E}"/>
              </a:ext>
            </a:extLst>
          </p:cNvPr>
          <p:cNvSpPr txBox="1"/>
          <p:nvPr/>
        </p:nvSpPr>
        <p:spPr>
          <a:xfrm>
            <a:off x="5676917" y="5887208"/>
            <a:ext cx="630824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b="0" i="0" dirty="0">
                <a:solidFill>
                  <a:srgbClr val="000000"/>
                </a:solidFill>
                <a:effectLst/>
                <a:latin typeface="wfont_1be88f_82cfafcf1f294a70a82a158d1faedd41"/>
              </a:rPr>
              <a:t>Fire </a:t>
            </a:r>
            <a:r>
              <a:rPr lang="it-IT" sz="1050" b="0" i="0" dirty="0" err="1">
                <a:solidFill>
                  <a:srgbClr val="000000"/>
                </a:solidFill>
                <a:effectLst/>
                <a:latin typeface="wfont_1be88f_82cfafcf1f294a70a82a158d1faedd41"/>
              </a:rPr>
              <a:t>spreading</a:t>
            </a:r>
            <a:r>
              <a:rPr lang="it-IT" sz="1050" b="0" i="0" dirty="0">
                <a:solidFill>
                  <a:srgbClr val="000000"/>
                </a:solidFill>
                <a:effectLst/>
                <a:latin typeface="wfont_1be88f_82cfafcf1f294a70a82a158d1faedd41"/>
              </a:rPr>
              <a:t> </a:t>
            </a:r>
            <a:r>
              <a:rPr lang="it-IT" sz="1050" b="0" i="0" dirty="0" err="1">
                <a:solidFill>
                  <a:srgbClr val="000000"/>
                </a:solidFill>
                <a:effectLst/>
                <a:latin typeface="wfont_1be88f_82cfafcf1f294a70a82a158d1faedd41"/>
              </a:rPr>
              <a:t>below</a:t>
            </a:r>
            <a:r>
              <a:rPr lang="it-IT" sz="1050" b="0" i="0" dirty="0">
                <a:solidFill>
                  <a:srgbClr val="000000"/>
                </a:solidFill>
                <a:effectLst/>
                <a:latin typeface="wfont_1be88f_82cfafcf1f294a70a82a158d1faedd41"/>
              </a:rPr>
              <a:t> solar panels on </a:t>
            </a:r>
            <a:r>
              <a:rPr lang="it-IT" sz="1050" b="0" i="0" dirty="0" err="1">
                <a:solidFill>
                  <a:srgbClr val="000000"/>
                </a:solidFill>
                <a:effectLst/>
                <a:latin typeface="wfont_1be88f_82cfafcf1f294a70a82a158d1faedd41"/>
              </a:rPr>
              <a:t>flat</a:t>
            </a:r>
            <a:r>
              <a:rPr lang="it-IT" sz="1050" b="0" i="0" dirty="0">
                <a:solidFill>
                  <a:srgbClr val="000000"/>
                </a:solidFill>
                <a:effectLst/>
                <a:latin typeface="wfont_1be88f_82cfafcf1f294a70a82a158d1faedd41"/>
              </a:rPr>
              <a:t> </a:t>
            </a:r>
            <a:r>
              <a:rPr lang="it-IT" sz="1050" b="0" i="0" dirty="0" err="1">
                <a:solidFill>
                  <a:srgbClr val="000000"/>
                </a:solidFill>
                <a:effectLst/>
                <a:latin typeface="wfont_1be88f_82cfafcf1f294a70a82a158d1faedd41"/>
              </a:rPr>
              <a:t>roof</a:t>
            </a:r>
            <a:r>
              <a:rPr lang="it-IT" sz="1050" b="0" i="0" dirty="0">
                <a:solidFill>
                  <a:srgbClr val="000000"/>
                </a:solidFill>
                <a:effectLst/>
                <a:latin typeface="wfont_1be88f_82cfafcf1f294a70a82a158d1faedd41"/>
              </a:rPr>
              <a:t>, Lidl, Peterborough, in 2024. Photo: Terry Harris, </a:t>
            </a:r>
            <a:r>
              <a:rPr lang="it-IT" sz="1050" b="0" i="0" dirty="0" err="1">
                <a:solidFill>
                  <a:srgbClr val="000000"/>
                </a:solidFill>
                <a:effectLst/>
                <a:latin typeface="wfont_1be88f_82cfafcf1f294a70a82a158d1faedd41"/>
              </a:rPr>
              <a:t>Cambsnews</a:t>
            </a:r>
            <a:r>
              <a:rPr lang="it-IT" sz="1050" b="0" i="0" dirty="0">
                <a:solidFill>
                  <a:srgbClr val="000000"/>
                </a:solidFill>
                <a:effectLst/>
                <a:latin typeface="wfont_1be88f_82cfafcf1f294a70a82a158d1faedd41"/>
              </a:rPr>
              <a:t> (UK)</a:t>
            </a:r>
            <a:endParaRPr lang="it-IT" sz="105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6B49940-31C4-99FF-9792-8C9D9189CB82}"/>
              </a:ext>
            </a:extLst>
          </p:cNvPr>
          <p:cNvSpPr txBox="1"/>
          <p:nvPr/>
        </p:nvSpPr>
        <p:spPr>
          <a:xfrm>
            <a:off x="8986554" y="123453"/>
            <a:ext cx="3558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F0F0F"/>
                </a:solidFill>
                <a:latin typeface="Roboto" panose="02000000000000000000" pitchFamily="2" charset="0"/>
              </a:rPr>
              <a:t>Lidl, Peterborough, in 2024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9034D28-4B5C-77FB-0845-F51020F65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40" y="4175027"/>
            <a:ext cx="2821596" cy="155105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F3CA1BC-922E-7FA8-7105-6DE331826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6165" y="4226781"/>
            <a:ext cx="1941827" cy="144754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ECE1543-1C3C-ED1A-9663-B0350DA17F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5721" y="4234688"/>
            <a:ext cx="2150400" cy="1431729"/>
          </a:xfrm>
          <a:prstGeom prst="rect">
            <a:avLst/>
          </a:prstGeom>
        </p:spPr>
      </p:pic>
      <p:pic>
        <p:nvPicPr>
          <p:cNvPr id="10" name="Immagine 9" descr="The image appears to be a diagram or infographic with a structured layout, possibly depicting a step-by-step process or hierarchy.&#10;&#10;Il contenuto generato dall'IA potrebbe non essere corretto.">
            <a:extLst>
              <a:ext uri="{FF2B5EF4-FFF2-40B4-BE49-F238E27FC236}">
                <a16:creationId xmlns:a16="http://schemas.microsoft.com/office/drawing/2014/main" id="{3C7E954B-A0A6-39C1-A592-8E681FD97C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449" y="191253"/>
            <a:ext cx="6490005" cy="30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02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AD8B1-9F61-E76A-CE4E-B1DC0269A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D8FC654F-5738-7143-0844-49313A0CB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986" y="666006"/>
            <a:ext cx="3732395" cy="2202449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321E2C7E-58F5-F73C-CA1C-3D7B77603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009" y="2868455"/>
            <a:ext cx="4163119" cy="247894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32EB9E0-8C6D-B834-215B-D309CE65D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55" y="784458"/>
            <a:ext cx="5390623" cy="295258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7FB12E1-1835-2AFB-3BA2-E3CCE2327970}"/>
              </a:ext>
            </a:extLst>
          </p:cNvPr>
          <p:cNvSpPr txBox="1"/>
          <p:nvPr/>
        </p:nvSpPr>
        <p:spPr>
          <a:xfrm>
            <a:off x="7628398" y="82228"/>
            <a:ext cx="4234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Amazon </a:t>
            </a:r>
            <a:r>
              <a:rPr lang="it-IT" b="1" i="0" dirty="0" err="1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warehouse</a:t>
            </a:r>
            <a:r>
              <a:rPr lang="it-IT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 in Fresno in 2020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AFCDC68-E661-8148-C337-E63328E9E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39" y="4241667"/>
            <a:ext cx="1882634" cy="130517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3A3E5F8-DBD6-C036-207B-77D6DF1BF4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7392" y="4241667"/>
            <a:ext cx="2261910" cy="1305175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11916D4-6762-3EF5-D21F-A28D60CFB4FF}"/>
              </a:ext>
            </a:extLst>
          </p:cNvPr>
          <p:cNvSpPr txBox="1"/>
          <p:nvPr/>
        </p:nvSpPr>
        <p:spPr>
          <a:xfrm>
            <a:off x="238539" y="3750531"/>
            <a:ext cx="7961243" cy="690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ts val="1500"/>
              </a:lnSpc>
              <a:buNone/>
            </a:pPr>
            <a:r>
              <a:rPr lang="it-IT" b="0" i="0" dirty="0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Nei </a:t>
            </a:r>
            <a:r>
              <a:rPr lang="it-IT" dirty="0">
                <a:solidFill>
                  <a:srgbClr val="FF0000"/>
                </a:solidFill>
                <a:latin typeface="Segoe UI" panose="020B0502040204020203" pitchFamily="34" charset="0"/>
              </a:rPr>
              <a:t>14 mesi successivi, Amazon ha registrato almeno altri 5 episodi simili.</a:t>
            </a:r>
          </a:p>
          <a:p>
            <a:pPr fontAlgn="t">
              <a:lnSpc>
                <a:spcPts val="1500"/>
              </a:lnSpc>
            </a:pPr>
            <a:r>
              <a:rPr lang="it-IT" dirty="0">
                <a:solidFill>
                  <a:srgbClr val="FF0000"/>
                </a:solidFill>
                <a:latin typeface="Segoe UI" panose="020B0502040204020203" pitchFamily="34" charset="0"/>
              </a:rPr>
              <a:t>Amazon ha deciso di ispezionare nuovamente ogni singola installazione</a:t>
            </a:r>
            <a:r>
              <a:rPr lang="it-IT" dirty="0"/>
              <a:t>.</a:t>
            </a:r>
          </a:p>
          <a:p>
            <a:pPr fontAlgn="t">
              <a:lnSpc>
                <a:spcPts val="1500"/>
              </a:lnSpc>
              <a:buNone/>
            </a:pPr>
            <a:endParaRPr lang="it-IT" b="0" i="0" dirty="0">
              <a:solidFill>
                <a:srgbClr val="FF000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B20AE8C9-A0D8-2662-55E9-934007B8E0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1892" y="4241667"/>
            <a:ext cx="2371756" cy="1284373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E19DD81-8885-33AA-3C7D-9CF50B47D324}"/>
              </a:ext>
            </a:extLst>
          </p:cNvPr>
          <p:cNvSpPr txBox="1"/>
          <p:nvPr/>
        </p:nvSpPr>
        <p:spPr>
          <a:xfrm>
            <a:off x="5837770" y="3452233"/>
            <a:ext cx="609765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dirty="0">
                <a:solidFill>
                  <a:srgbClr val="000000"/>
                </a:solidFill>
                <a:latin typeface="wfont_1be88f_82cfafcf1f294a70a82a158d1faedd41"/>
              </a:rPr>
              <a:t>@KMPHFox26</a:t>
            </a:r>
          </a:p>
        </p:txBody>
      </p:sp>
      <p:pic>
        <p:nvPicPr>
          <p:cNvPr id="6" name="Immagine 5" descr="The image appears to be a diagram or infographic with a structured layout, possibly depicting a step-by-step process or hierarchy.&#10;&#10;Il contenuto generato dall'IA potrebbe non essere corretto.">
            <a:extLst>
              <a:ext uri="{FF2B5EF4-FFF2-40B4-BE49-F238E27FC236}">
                <a16:creationId xmlns:a16="http://schemas.microsoft.com/office/drawing/2014/main" id="{3F346DE4-A7FE-F930-5B3A-40F3E2D4DC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449" y="191253"/>
            <a:ext cx="6490005" cy="30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33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8855B-4118-0DA8-A762-17733B1B5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9EC389FA-87C2-B766-83E8-BE3745FE96A5}"/>
              </a:ext>
            </a:extLst>
          </p:cNvPr>
          <p:cNvSpPr txBox="1">
            <a:spLocks/>
          </p:cNvSpPr>
          <p:nvPr/>
        </p:nvSpPr>
        <p:spPr>
          <a:xfrm>
            <a:off x="6987820" y="819258"/>
            <a:ext cx="4043033" cy="1086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2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Nunito Sans" pitchFamily="2" charset="77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80C25D7-255F-650A-1383-D8C6D99146CC}"/>
              </a:ext>
            </a:extLst>
          </p:cNvPr>
          <p:cNvSpPr txBox="1">
            <a:spLocks/>
          </p:cNvSpPr>
          <p:nvPr/>
        </p:nvSpPr>
        <p:spPr>
          <a:xfrm>
            <a:off x="6186239" y="1825625"/>
            <a:ext cx="5129461" cy="3645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2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SI" sz="2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Nunito Sans" pitchFamily="2" charset="77"/>
              <a:ea typeface="+mn-ea"/>
              <a:cs typeface="+mn-cs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3AE8318-C441-A7BD-F77B-101F6A7F6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322" y="886627"/>
            <a:ext cx="11158879" cy="1433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072966"/>
                </a:solidFill>
                <a:latin typeface="Aptos" panose="020B0004020202020204" pitchFamily="34" charset="0"/>
              </a:rPr>
              <a:t>Indipendentemente dal tipo di membrana utilizzata </a:t>
            </a:r>
            <a:r>
              <a:rPr lang="en-SI" dirty="0">
                <a:solidFill>
                  <a:srgbClr val="072966"/>
                </a:solidFill>
                <a:latin typeface="Aptos" panose="020B0004020202020204" pitchFamily="34" charset="0"/>
              </a:rPr>
              <a:t>(</a:t>
            </a:r>
            <a:r>
              <a:rPr lang="en-US" i="1" dirty="0">
                <a:solidFill>
                  <a:srgbClr val="072966"/>
                </a:solidFill>
                <a:latin typeface="Aptos" panose="020B0004020202020204" pitchFamily="34" charset="0"/>
              </a:rPr>
              <a:t>e.g., </a:t>
            </a:r>
            <a:r>
              <a:rPr lang="en-SI" i="1" dirty="0">
                <a:solidFill>
                  <a:srgbClr val="072966"/>
                </a:solidFill>
                <a:latin typeface="Aptos" panose="020B0004020202020204" pitchFamily="34" charset="0"/>
              </a:rPr>
              <a:t>B</a:t>
            </a:r>
            <a:r>
              <a:rPr lang="en-SI" i="1" baseline="-25000" dirty="0">
                <a:solidFill>
                  <a:srgbClr val="072966"/>
                </a:solidFill>
                <a:latin typeface="Aptos" panose="020B0004020202020204" pitchFamily="34" charset="0"/>
              </a:rPr>
              <a:t>roof</a:t>
            </a:r>
            <a:r>
              <a:rPr lang="en-SI" dirty="0">
                <a:solidFill>
                  <a:srgbClr val="072966"/>
                </a:solidFill>
                <a:latin typeface="Aptos" panose="020B0004020202020204" pitchFamily="34" charset="0"/>
              </a:rPr>
              <a:t>) </a:t>
            </a:r>
            <a:r>
              <a:rPr lang="it-IT" dirty="0">
                <a:solidFill>
                  <a:srgbClr val="072966"/>
                </a:solidFill>
                <a:latin typeface="Aptos" panose="020B0004020202020204" pitchFamily="34" charset="0"/>
              </a:rPr>
              <a:t>, l'</a:t>
            </a:r>
            <a:r>
              <a:rPr lang="it-IT" b="1" dirty="0">
                <a:solidFill>
                  <a:srgbClr val="072966"/>
                </a:solidFill>
                <a:latin typeface="Aptos" panose="020B0004020202020204" pitchFamily="34" charset="0"/>
              </a:rPr>
              <a:t>impianto fotovoltaico facilita la propagazione del</a:t>
            </a:r>
            <a:r>
              <a:rPr lang="en-SI" b="1" dirty="0">
                <a:solidFill>
                  <a:srgbClr val="072966"/>
                </a:solidFill>
                <a:latin typeface="Aptos" panose="020B0004020202020204" pitchFamily="34" charset="0"/>
              </a:rPr>
              <a:t>l’incendio</a:t>
            </a:r>
            <a:endParaRPr lang="it-IT" b="1" dirty="0">
              <a:solidFill>
                <a:srgbClr val="072966"/>
              </a:solidFill>
              <a:latin typeface="Aptos" panose="020B0004020202020204" pitchFamily="34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0CFC906F-B892-BB3C-E33D-CC0586D40E69}"/>
              </a:ext>
            </a:extLst>
          </p:cNvPr>
          <p:cNvSpPr txBox="1">
            <a:spLocks/>
          </p:cNvSpPr>
          <p:nvPr/>
        </p:nvSpPr>
        <p:spPr>
          <a:xfrm>
            <a:off x="2860086" y="266547"/>
            <a:ext cx="6291350" cy="665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rgbClr val="576B59"/>
                </a:solidFill>
                <a:latin typeface="Nunito Sans" pitchFamily="2" charset="77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</a:rPr>
              <a:t>Affrontare</a:t>
            </a:r>
            <a:r>
              <a:rPr lang="en-US" sz="3200" dirty="0">
                <a:solidFill>
                  <a:srgbClr val="C00000"/>
                </a:solidFill>
              </a:rPr>
              <a:t> i </a:t>
            </a:r>
            <a:r>
              <a:rPr lang="en-US" sz="3200" dirty="0" err="1">
                <a:solidFill>
                  <a:srgbClr val="C00000"/>
                </a:solidFill>
              </a:rPr>
              <a:t>rischi</a:t>
            </a:r>
            <a:r>
              <a:rPr lang="en-US" sz="3200" dirty="0">
                <a:solidFill>
                  <a:srgbClr val="C00000"/>
                </a:solidFill>
              </a:rPr>
              <a:t> - </a:t>
            </a:r>
            <a:r>
              <a:rPr lang="en-US" sz="3200" dirty="0" err="1">
                <a:solidFill>
                  <a:srgbClr val="C00000"/>
                </a:solidFill>
              </a:rPr>
              <a:t>Materiali</a:t>
            </a:r>
            <a:endParaRPr lang="en-GB" sz="3200" dirty="0">
              <a:solidFill>
                <a:srgbClr val="C0000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7C1C6B3-F17A-5138-B355-78B6BCD9C419}"/>
              </a:ext>
            </a:extLst>
          </p:cNvPr>
          <p:cNvSpPr txBox="1"/>
          <p:nvPr/>
        </p:nvSpPr>
        <p:spPr>
          <a:xfrm>
            <a:off x="6351165" y="2513946"/>
            <a:ext cx="60976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it-IT" dirty="0"/>
              <a:t>L’incendio, originato in una piccola catasta di legno, si è propagato sotto i pannelli solari inclinati a bassa angolazione, ma è rimasto localizzato quando sono stati installati pannelli solari verticali.</a:t>
            </a:r>
          </a:p>
          <a:p>
            <a:pPr fontAlgn="t"/>
            <a:br>
              <a:rPr lang="it-IT" dirty="0"/>
            </a:br>
            <a:r>
              <a:rPr lang="it-IT" dirty="0"/>
              <a:t>Video: Istituto Sloveno di Edilizia e Ingegneria Civile (ZAG).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F7C1B5C-A7EE-B844-41C4-5EE4596EE343}"/>
              </a:ext>
            </a:extLst>
          </p:cNvPr>
          <p:cNvSpPr txBox="1"/>
          <p:nvPr/>
        </p:nvSpPr>
        <p:spPr>
          <a:xfrm>
            <a:off x="6351165" y="4675849"/>
            <a:ext cx="55440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it-IT" dirty="0"/>
              <a:t>lo studio completo di ZAG: </a:t>
            </a:r>
            <a:r>
              <a:rPr lang="it-IT" b="1" dirty="0"/>
              <a:t>Mitigazione del rischio di incendio negli impianti fotovoltaici (PV)</a:t>
            </a:r>
            <a:r>
              <a:rPr lang="it-IT" dirty="0"/>
              <a:t>, in un articolo di approfondimento del 2024 della FPA – Fire </a:t>
            </a:r>
            <a:r>
              <a:rPr lang="it-IT" dirty="0" err="1"/>
              <a:t>Protection</a:t>
            </a:r>
            <a:r>
              <a:rPr lang="it-IT" dirty="0"/>
              <a:t> Association.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87250F2-E95B-C715-D84D-1F1D677F045E}"/>
              </a:ext>
            </a:extLst>
          </p:cNvPr>
          <p:cNvSpPr txBox="1"/>
          <p:nvPr/>
        </p:nvSpPr>
        <p:spPr>
          <a:xfrm>
            <a:off x="321397" y="1784925"/>
            <a:ext cx="106574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072966"/>
                </a:solidFill>
                <a:latin typeface="Aptos" panose="020B0004020202020204" pitchFamily="34" charset="0"/>
              </a:rPr>
              <a:t>Necessità di uno </a:t>
            </a:r>
            <a:r>
              <a:rPr lang="it-IT" sz="2000" b="1" dirty="0">
                <a:solidFill>
                  <a:srgbClr val="072966"/>
                </a:solidFill>
                <a:latin typeface="Aptos" panose="020B0004020202020204" pitchFamily="34" charset="0"/>
              </a:rPr>
              <a:t>strato di mitigazione </a:t>
            </a:r>
            <a:r>
              <a:rPr lang="it-IT" sz="2000" dirty="0">
                <a:solidFill>
                  <a:srgbClr val="072966"/>
                </a:solidFill>
                <a:latin typeface="Aptos" panose="020B0004020202020204" pitchFamily="34" charset="0"/>
              </a:rPr>
              <a:t>generalmente costituito da uno strato di </a:t>
            </a:r>
            <a:r>
              <a:rPr lang="it-IT" sz="2000" b="1" dirty="0">
                <a:solidFill>
                  <a:srgbClr val="072966"/>
                </a:solidFill>
                <a:latin typeface="Aptos" panose="020B0004020202020204" pitchFamily="34" charset="0"/>
              </a:rPr>
              <a:t>isolamento NON combustibile</a:t>
            </a:r>
            <a:endParaRPr lang="en-SI" sz="2000" b="1" dirty="0">
              <a:solidFill>
                <a:srgbClr val="072966"/>
              </a:solidFill>
              <a:latin typeface="Aptos" panose="020B0004020202020204" pitchFamily="34" charset="0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A0331551-D099-A917-6E97-790AAD07F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22" y="2586229"/>
            <a:ext cx="5853365" cy="3289949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565A104-8146-F679-79CD-8692B5A43EDA}"/>
              </a:ext>
            </a:extLst>
          </p:cNvPr>
          <p:cNvSpPr txBox="1"/>
          <p:nvPr/>
        </p:nvSpPr>
        <p:spPr>
          <a:xfrm>
            <a:off x="426322" y="5855835"/>
            <a:ext cx="71174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0" i="0" dirty="0">
                <a:solidFill>
                  <a:srgbClr val="194052"/>
                </a:solidFill>
                <a:effectLst/>
                <a:latin typeface="Source Sans 3"/>
              </a:rPr>
              <a:t>The </a:t>
            </a:r>
            <a:r>
              <a:rPr lang="it-IT" sz="1400" b="0" i="0" dirty="0" err="1">
                <a:solidFill>
                  <a:srgbClr val="194052"/>
                </a:solidFill>
                <a:effectLst/>
                <a:latin typeface="Source Sans 3"/>
              </a:rPr>
              <a:t>experimental</a:t>
            </a:r>
            <a:r>
              <a:rPr lang="it-IT" sz="1400" b="0" i="0" dirty="0">
                <a:solidFill>
                  <a:srgbClr val="194052"/>
                </a:solidFill>
                <a:effectLst/>
                <a:latin typeface="Source Sans 3"/>
              </a:rPr>
              <a:t> setup | Image: </a:t>
            </a:r>
            <a:r>
              <a:rPr lang="it-IT" sz="1400" b="0" i="0" dirty="0" err="1">
                <a:solidFill>
                  <a:srgbClr val="194052"/>
                </a:solidFill>
                <a:effectLst/>
                <a:latin typeface="Source Sans 3"/>
              </a:rPr>
              <a:t>Slovenian</a:t>
            </a:r>
            <a:r>
              <a:rPr lang="it-IT" sz="1400" b="0" i="0" dirty="0">
                <a:solidFill>
                  <a:srgbClr val="194052"/>
                </a:solidFill>
                <a:effectLst/>
                <a:latin typeface="Source Sans 3"/>
              </a:rPr>
              <a:t> National Building and Civil Engineering Institute</a:t>
            </a:r>
            <a:endParaRPr lang="it-IT" sz="1400" dirty="0"/>
          </a:p>
        </p:txBody>
      </p:sp>
      <p:pic>
        <p:nvPicPr>
          <p:cNvPr id="3" name="Immagine 2" descr="The image appears to be a diagram or infographic with a structured layout, possibly depicting a step-by-step process or hierarchy.&#10;&#10;Il contenuto generato dall'IA potrebbe non essere corretto.">
            <a:extLst>
              <a:ext uri="{FF2B5EF4-FFF2-40B4-BE49-F238E27FC236}">
                <a16:creationId xmlns:a16="http://schemas.microsoft.com/office/drawing/2014/main" id="{9956461D-8080-3EE5-8165-DB95015FF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326" y="11023"/>
            <a:ext cx="6490005" cy="308616"/>
          </a:xfrm>
          <a:prstGeom prst="rect">
            <a:avLst/>
          </a:prstGeom>
        </p:spPr>
      </p:pic>
      <p:pic>
        <p:nvPicPr>
          <p:cNvPr id="5" name="Immagine 4" descr="The image showcases the logos of Zavod za gradbeniￅﾡtvo, a Slovenian national building institute, and Frisse, an organization dedicated to fire-safe, sustainable construction.&#10;&#10;Il contenuto generato dall'IA potrebbe non essere corretto.">
            <a:extLst>
              <a:ext uri="{FF2B5EF4-FFF2-40B4-BE49-F238E27FC236}">
                <a16:creationId xmlns:a16="http://schemas.microsoft.com/office/drawing/2014/main" id="{662938D2-5AF5-CC13-7F78-1414FFFC9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22" y="4980645"/>
            <a:ext cx="1440269" cy="89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0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/>
      <p:bldP spid="16" grpId="0"/>
      <p:bldP spid="18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8C402-296A-F9AE-C23F-FF93E3EE8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7F7141FC-24A3-6A72-407E-297309B5B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323" y="3376715"/>
            <a:ext cx="4536036" cy="2547007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F8BB3BF-E977-4065-1562-66E7BCF9EFDA}"/>
              </a:ext>
            </a:extLst>
          </p:cNvPr>
          <p:cNvSpPr txBox="1">
            <a:spLocks/>
          </p:cNvSpPr>
          <p:nvPr/>
        </p:nvSpPr>
        <p:spPr>
          <a:xfrm>
            <a:off x="6987820" y="819258"/>
            <a:ext cx="4043033" cy="1086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2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Nunito Sans" pitchFamily="2" charset="77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45710A6-8B30-FD2D-238D-6EB6001EA774}"/>
              </a:ext>
            </a:extLst>
          </p:cNvPr>
          <p:cNvSpPr txBox="1">
            <a:spLocks/>
          </p:cNvSpPr>
          <p:nvPr/>
        </p:nvSpPr>
        <p:spPr>
          <a:xfrm>
            <a:off x="6186239" y="1825625"/>
            <a:ext cx="5129461" cy="3645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2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SI" sz="2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Nunito Sans" pitchFamily="2" charset="77"/>
              <a:ea typeface="+mn-ea"/>
              <a:cs typeface="+mn-cs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4CFBC5A3-70A5-6849-26B8-CE67BB4D71B0}"/>
              </a:ext>
            </a:extLst>
          </p:cNvPr>
          <p:cNvSpPr txBox="1">
            <a:spLocks/>
          </p:cNvSpPr>
          <p:nvPr/>
        </p:nvSpPr>
        <p:spPr>
          <a:xfrm>
            <a:off x="321397" y="190724"/>
            <a:ext cx="11158879" cy="665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rgbClr val="576B59"/>
                </a:solidFill>
                <a:latin typeface="Nunito Sans" pitchFamily="2" charset="77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</a:rPr>
              <a:t>Affrontare</a:t>
            </a:r>
            <a:r>
              <a:rPr lang="en-US" sz="3200" dirty="0">
                <a:solidFill>
                  <a:srgbClr val="C00000"/>
                </a:solidFill>
              </a:rPr>
              <a:t> i </a:t>
            </a:r>
            <a:r>
              <a:rPr lang="en-US" sz="3200" dirty="0" err="1">
                <a:solidFill>
                  <a:srgbClr val="C00000"/>
                </a:solidFill>
              </a:rPr>
              <a:t>rischi</a:t>
            </a:r>
            <a:r>
              <a:rPr lang="en-US" sz="3200" dirty="0">
                <a:solidFill>
                  <a:srgbClr val="C00000"/>
                </a:solidFill>
              </a:rPr>
              <a:t> - </a:t>
            </a:r>
            <a:r>
              <a:rPr lang="en-US" sz="3200" dirty="0" err="1">
                <a:solidFill>
                  <a:srgbClr val="C00000"/>
                </a:solidFill>
              </a:rPr>
              <a:t>Materiali</a:t>
            </a:r>
            <a:endParaRPr lang="en-GB" sz="3200" dirty="0">
              <a:solidFill>
                <a:srgbClr val="C0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966BA3D-E9C2-AA10-E050-E03C8369F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97" y="1125547"/>
            <a:ext cx="7129112" cy="339885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9EEE899-7903-576A-4A9C-64E1C4B95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9323" y="1125547"/>
            <a:ext cx="4544097" cy="2151808"/>
          </a:xfrm>
          <a:prstGeom prst="rect">
            <a:avLst/>
          </a:prstGeom>
        </p:spPr>
      </p:pic>
      <p:sp>
        <p:nvSpPr>
          <p:cNvPr id="6" name="Callout: linea 5">
            <a:extLst>
              <a:ext uri="{FF2B5EF4-FFF2-40B4-BE49-F238E27FC236}">
                <a16:creationId xmlns:a16="http://schemas.microsoft.com/office/drawing/2014/main" id="{15E12374-C3EF-6533-1DD4-B1CC1F201CBE}"/>
              </a:ext>
            </a:extLst>
          </p:cNvPr>
          <p:cNvSpPr/>
          <p:nvPr/>
        </p:nvSpPr>
        <p:spPr>
          <a:xfrm flipH="1">
            <a:off x="1719470" y="4733489"/>
            <a:ext cx="1908312" cy="832424"/>
          </a:xfrm>
          <a:prstGeom prst="borderCallout1">
            <a:avLst>
              <a:gd name="adj1" fmla="val 18750"/>
              <a:gd name="adj2" fmla="val -8333"/>
              <a:gd name="adj3" fmla="val 19213"/>
              <a:gd name="adj4" fmla="val -256453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CON Strato di Mitigazione in lana di roccia </a:t>
            </a:r>
          </a:p>
        </p:txBody>
      </p:sp>
      <p:sp>
        <p:nvSpPr>
          <p:cNvPr id="17" name="Callout: linea 16">
            <a:extLst>
              <a:ext uri="{FF2B5EF4-FFF2-40B4-BE49-F238E27FC236}">
                <a16:creationId xmlns:a16="http://schemas.microsoft.com/office/drawing/2014/main" id="{73E560D4-A565-0C2A-7A41-8302821BE06D}"/>
              </a:ext>
            </a:extLst>
          </p:cNvPr>
          <p:cNvSpPr/>
          <p:nvPr/>
        </p:nvSpPr>
        <p:spPr>
          <a:xfrm flipH="1">
            <a:off x="4346714" y="5167263"/>
            <a:ext cx="1749286" cy="756459"/>
          </a:xfrm>
          <a:prstGeom prst="borderCallout1">
            <a:avLst>
              <a:gd name="adj1" fmla="val 18750"/>
              <a:gd name="adj2" fmla="val -8333"/>
              <a:gd name="adj3" fmla="val 19213"/>
              <a:gd name="adj4" fmla="val -256453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SENZA Strato di Mitigazione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ABBBA53-B169-27E8-D024-8CBBFE1D0CF2}"/>
              </a:ext>
            </a:extLst>
          </p:cNvPr>
          <p:cNvSpPr txBox="1"/>
          <p:nvPr/>
        </p:nvSpPr>
        <p:spPr>
          <a:xfrm>
            <a:off x="7658119" y="5923722"/>
            <a:ext cx="60976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/>
              <a:t>ZAG: Mitigazione del rischio di incendio negli impianti fotovoltaici (PV)</a:t>
            </a:r>
          </a:p>
        </p:txBody>
      </p:sp>
    </p:spTree>
    <p:extLst>
      <p:ext uri="{BB962C8B-B14F-4D97-AF65-F5344CB8AC3E}">
        <p14:creationId xmlns:p14="http://schemas.microsoft.com/office/powerpoint/2010/main" val="1177751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55E78-4C64-9F17-75C4-D703B3FA0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3;g110d5e57419_0_85">
            <a:extLst>
              <a:ext uri="{FF2B5EF4-FFF2-40B4-BE49-F238E27FC236}">
                <a16:creationId xmlns:a16="http://schemas.microsoft.com/office/drawing/2014/main" id="{C67878ED-4312-8F52-FCEA-189265675A1B}"/>
              </a:ext>
            </a:extLst>
          </p:cNvPr>
          <p:cNvSpPr/>
          <p:nvPr/>
        </p:nvSpPr>
        <p:spPr>
          <a:xfrm>
            <a:off x="0" y="4486274"/>
            <a:ext cx="12192000" cy="2371725"/>
          </a:xfrm>
          <a:prstGeom prst="rect">
            <a:avLst/>
          </a:prstGeom>
          <a:solidFill>
            <a:srgbClr val="386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F1D7959-D758-1E09-DEDA-FEF04545B391}"/>
              </a:ext>
            </a:extLst>
          </p:cNvPr>
          <p:cNvSpPr txBox="1"/>
          <p:nvPr/>
        </p:nvSpPr>
        <p:spPr>
          <a:xfrm>
            <a:off x="501090" y="1637237"/>
            <a:ext cx="78819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i="0" u="none" strike="noStrike" baseline="0" dirty="0">
                <a:solidFill>
                  <a:srgbClr val="C00000"/>
                </a:solidFill>
                <a:latin typeface="Avenir Next LT Pro" panose="020B0504020202020204" pitchFamily="34" charset="0"/>
              </a:rPr>
              <a:t> </a:t>
            </a:r>
            <a:endParaRPr lang="it-IT" sz="4000" dirty="0">
              <a:solidFill>
                <a:schemeClr val="tx1"/>
              </a:solidFill>
              <a:latin typeface="Poppins Medium" panose="00000600000000000000" pitchFamily="2" charset="0"/>
              <a:cs typeface="Poppins Medium" panose="00000600000000000000" pitchFamily="2" charset="0"/>
              <a:sym typeface="Poppins Light"/>
            </a:endParaRPr>
          </a:p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“Davide Luraschi”</a:t>
            </a:r>
            <a:endParaRPr lang="it-IT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egnaposto immagine 2" descr="Immagine che contiene vestiti, persona, Viso umano, microfono&#10;&#10;Descrizione generata automaticamente">
            <a:extLst>
              <a:ext uri="{FF2B5EF4-FFF2-40B4-BE49-F238E27FC236}">
                <a16:creationId xmlns:a16="http://schemas.microsoft.com/office/drawing/2014/main" id="{CB2A3AA6-A52C-1292-100E-5B3517743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3" r="12353"/>
          <a:stretch>
            <a:fillRect/>
          </a:stretch>
        </p:blipFill>
        <p:spPr>
          <a:xfrm>
            <a:off x="7781623" y="103341"/>
            <a:ext cx="4190541" cy="5539297"/>
          </a:xfrm>
          <a:prstGeom prst="rect">
            <a:avLst/>
          </a:prstGeom>
        </p:spPr>
      </p:pic>
      <p:graphicFrame>
        <p:nvGraphicFramePr>
          <p:cNvPr id="7" name="Segnaposto contenuto 5" descr="SmartArt">
            <a:extLst>
              <a:ext uri="{FF2B5EF4-FFF2-40B4-BE49-F238E27FC236}">
                <a16:creationId xmlns:a16="http://schemas.microsoft.com/office/drawing/2014/main" id="{93EA1D83-6A9F-2B81-8183-1685E185C2A1}"/>
              </a:ext>
            </a:extLst>
          </p:cNvPr>
          <p:cNvGraphicFramePr>
            <a:graphicFrameLocks/>
          </p:cNvGraphicFramePr>
          <p:nvPr/>
        </p:nvGraphicFramePr>
        <p:xfrm>
          <a:off x="309889" y="4606789"/>
          <a:ext cx="6472372" cy="2079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Ovale 7">
            <a:extLst>
              <a:ext uri="{FF2B5EF4-FFF2-40B4-BE49-F238E27FC236}">
                <a16:creationId xmlns:a16="http://schemas.microsoft.com/office/drawing/2014/main" id="{A8B23E30-8591-12BE-E980-6717ACB08450}"/>
              </a:ext>
            </a:extLst>
          </p:cNvPr>
          <p:cNvSpPr/>
          <p:nvPr/>
        </p:nvSpPr>
        <p:spPr>
          <a:xfrm>
            <a:off x="480915" y="5376302"/>
            <a:ext cx="532673" cy="532673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1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8C90360E-ADEC-9FF4-D42E-D34AC99FCFA5}"/>
              </a:ext>
            </a:extLst>
          </p:cNvPr>
          <p:cNvSpPr/>
          <p:nvPr/>
        </p:nvSpPr>
        <p:spPr>
          <a:xfrm>
            <a:off x="343262" y="4771618"/>
            <a:ext cx="532673" cy="532673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1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9890EA7-0D46-A411-0088-F2278D27AC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9666" y="5804950"/>
            <a:ext cx="3002498" cy="105305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4DDF1AD-A3DB-31D0-551E-6AE40D26E430}"/>
              </a:ext>
            </a:extLst>
          </p:cNvPr>
          <p:cNvSpPr txBox="1"/>
          <p:nvPr/>
        </p:nvSpPr>
        <p:spPr>
          <a:xfrm>
            <a:off x="219836" y="361131"/>
            <a:ext cx="61920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1200" dirty="0">
              <a:solidFill>
                <a:srgbClr val="000000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Sistemi fotovoltaici, dalle linee guida alla pratica: Problematiche ed Opportunità</a:t>
            </a:r>
          </a:p>
        </p:txBody>
      </p:sp>
    </p:spTree>
    <p:extLst>
      <p:ext uri="{BB962C8B-B14F-4D97-AF65-F5344CB8AC3E}">
        <p14:creationId xmlns:p14="http://schemas.microsoft.com/office/powerpoint/2010/main" val="3511375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981D1-B235-5045-84C5-0C022D406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48FA7D8-A06A-4885-99EE-FB1CA480332E}"/>
              </a:ext>
            </a:extLst>
          </p:cNvPr>
          <p:cNvSpPr txBox="1">
            <a:spLocks/>
          </p:cNvSpPr>
          <p:nvPr/>
        </p:nvSpPr>
        <p:spPr>
          <a:xfrm>
            <a:off x="6987820" y="819258"/>
            <a:ext cx="4043033" cy="1086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2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Nunito Sans" pitchFamily="2" charset="77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8AFEA3C-99C9-6682-0AC0-D0B4131FB51F}"/>
              </a:ext>
            </a:extLst>
          </p:cNvPr>
          <p:cNvSpPr txBox="1">
            <a:spLocks/>
          </p:cNvSpPr>
          <p:nvPr/>
        </p:nvSpPr>
        <p:spPr>
          <a:xfrm>
            <a:off x="6186239" y="1541010"/>
            <a:ext cx="5129461" cy="3645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2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SI" sz="2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Nunito Sans" pitchFamily="2" charset="77"/>
              <a:ea typeface="+mn-ea"/>
              <a:cs typeface="+mn-cs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046E8DA4-030E-2DE4-3745-23249C4E5FE5}"/>
              </a:ext>
            </a:extLst>
          </p:cNvPr>
          <p:cNvSpPr txBox="1">
            <a:spLocks/>
          </p:cNvSpPr>
          <p:nvPr/>
        </p:nvSpPr>
        <p:spPr>
          <a:xfrm>
            <a:off x="321397" y="190724"/>
            <a:ext cx="11158879" cy="665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rgbClr val="576B59"/>
                </a:solidFill>
                <a:latin typeface="Nunito Sans" pitchFamily="2" charset="77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</a:rPr>
              <a:t>Affrontare</a:t>
            </a:r>
            <a:r>
              <a:rPr lang="en-US" sz="3200" dirty="0">
                <a:solidFill>
                  <a:srgbClr val="C00000"/>
                </a:solidFill>
              </a:rPr>
              <a:t> i </a:t>
            </a:r>
            <a:r>
              <a:rPr lang="en-US" sz="3200" dirty="0" err="1">
                <a:solidFill>
                  <a:srgbClr val="C00000"/>
                </a:solidFill>
              </a:rPr>
              <a:t>rischi</a:t>
            </a:r>
            <a:r>
              <a:rPr lang="en-US" sz="3200" dirty="0">
                <a:solidFill>
                  <a:srgbClr val="C00000"/>
                </a:solidFill>
              </a:rPr>
              <a:t> - </a:t>
            </a:r>
            <a:r>
              <a:rPr lang="en-US" sz="3200" dirty="0" err="1">
                <a:solidFill>
                  <a:srgbClr val="C00000"/>
                </a:solidFill>
              </a:rPr>
              <a:t>Materiali</a:t>
            </a:r>
            <a:endParaRPr lang="en-GB" sz="3200" dirty="0">
              <a:solidFill>
                <a:srgbClr val="C0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F855B2E-5DFF-54B9-46A2-E532C84F9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09" y="1029367"/>
            <a:ext cx="5129461" cy="238619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232343A-4895-224F-2593-063C11549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10" y="3781272"/>
            <a:ext cx="5172480" cy="246130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468E100-0B2D-9D29-B71E-18EB09FC9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6601" y="1000954"/>
            <a:ext cx="6866848" cy="3275965"/>
          </a:xfrm>
          <a:prstGeom prst="rect">
            <a:avLst/>
          </a:prstGeom>
        </p:spPr>
      </p:pic>
      <p:sp>
        <p:nvSpPr>
          <p:cNvPr id="20" name="Callout: linea 19">
            <a:extLst>
              <a:ext uri="{FF2B5EF4-FFF2-40B4-BE49-F238E27FC236}">
                <a16:creationId xmlns:a16="http://schemas.microsoft.com/office/drawing/2014/main" id="{7EE5ACDD-BC42-F76D-D23E-53C1D3F07DA8}"/>
              </a:ext>
            </a:extLst>
          </p:cNvPr>
          <p:cNvSpPr/>
          <p:nvPr/>
        </p:nvSpPr>
        <p:spPr>
          <a:xfrm flipH="1">
            <a:off x="5446643" y="4637416"/>
            <a:ext cx="1908312" cy="832424"/>
          </a:xfrm>
          <a:prstGeom prst="borderCallout1">
            <a:avLst>
              <a:gd name="adj1" fmla="val 18750"/>
              <a:gd name="adj2" fmla="val -8333"/>
              <a:gd name="adj3" fmla="val -241079"/>
              <a:gd name="adj4" fmla="val -5411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CON Strato di Mitigazione in lana di roccia </a:t>
            </a:r>
          </a:p>
        </p:txBody>
      </p:sp>
      <p:sp>
        <p:nvSpPr>
          <p:cNvPr id="22" name="Callout: linea 21">
            <a:extLst>
              <a:ext uri="{FF2B5EF4-FFF2-40B4-BE49-F238E27FC236}">
                <a16:creationId xmlns:a16="http://schemas.microsoft.com/office/drawing/2014/main" id="{6FABFE3F-E46A-E5DE-1E65-4969389AB383}"/>
              </a:ext>
            </a:extLst>
          </p:cNvPr>
          <p:cNvSpPr/>
          <p:nvPr/>
        </p:nvSpPr>
        <p:spPr>
          <a:xfrm flipH="1">
            <a:off x="8342244" y="4996681"/>
            <a:ext cx="1749286" cy="756459"/>
          </a:xfrm>
          <a:prstGeom prst="borderCallout1">
            <a:avLst>
              <a:gd name="adj1" fmla="val 18750"/>
              <a:gd name="adj2" fmla="val -8333"/>
              <a:gd name="adj3" fmla="val -218603"/>
              <a:gd name="adj4" fmla="val -8726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SENZA Strato di Mitigazione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AEFD4D1-6F00-E1BF-52B7-A9EE733D68E0}"/>
              </a:ext>
            </a:extLst>
          </p:cNvPr>
          <p:cNvSpPr txBox="1"/>
          <p:nvPr/>
        </p:nvSpPr>
        <p:spPr>
          <a:xfrm>
            <a:off x="6223666" y="5995239"/>
            <a:ext cx="60976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/>
              <a:t>ZAG: Mitigazione del rischio di incendio negli impianti fotovoltaici (PV)</a:t>
            </a:r>
          </a:p>
        </p:txBody>
      </p:sp>
    </p:spTree>
    <p:extLst>
      <p:ext uri="{BB962C8B-B14F-4D97-AF65-F5344CB8AC3E}">
        <p14:creationId xmlns:p14="http://schemas.microsoft.com/office/powerpoint/2010/main" val="3495633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D175C-29BF-169B-336D-D625AFF85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8AC61F89-8B4D-0AEE-CDB1-8CA343C8063F}"/>
              </a:ext>
            </a:extLst>
          </p:cNvPr>
          <p:cNvSpPr txBox="1">
            <a:spLocks/>
          </p:cNvSpPr>
          <p:nvPr/>
        </p:nvSpPr>
        <p:spPr>
          <a:xfrm>
            <a:off x="6987820" y="819258"/>
            <a:ext cx="4043033" cy="1086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2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Nunito Sans" pitchFamily="2" charset="77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D7C7EE0-6673-A285-1443-E0420B527FF6}"/>
              </a:ext>
            </a:extLst>
          </p:cNvPr>
          <p:cNvSpPr txBox="1">
            <a:spLocks/>
          </p:cNvSpPr>
          <p:nvPr/>
        </p:nvSpPr>
        <p:spPr>
          <a:xfrm>
            <a:off x="6186239" y="1825625"/>
            <a:ext cx="5129461" cy="3645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2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SI" sz="2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Nunito Sans" pitchFamily="2" charset="77"/>
              <a:ea typeface="+mn-ea"/>
              <a:cs typeface="+mn-cs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C3A1217-9DF7-4AD6-48A8-3505108079DE}"/>
              </a:ext>
            </a:extLst>
          </p:cNvPr>
          <p:cNvSpPr txBox="1">
            <a:spLocks/>
          </p:cNvSpPr>
          <p:nvPr/>
        </p:nvSpPr>
        <p:spPr>
          <a:xfrm>
            <a:off x="321397" y="190724"/>
            <a:ext cx="11158879" cy="665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rgbClr val="576B59"/>
                </a:solidFill>
                <a:latin typeface="Nunito Sans" pitchFamily="2" charset="77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</a:rPr>
              <a:t>Affrontare</a:t>
            </a:r>
            <a:r>
              <a:rPr lang="en-US" sz="3200" dirty="0">
                <a:solidFill>
                  <a:srgbClr val="C00000"/>
                </a:solidFill>
              </a:rPr>
              <a:t> i </a:t>
            </a:r>
            <a:r>
              <a:rPr lang="en-US" sz="3200" dirty="0" err="1">
                <a:solidFill>
                  <a:srgbClr val="C00000"/>
                </a:solidFill>
              </a:rPr>
              <a:t>rischi</a:t>
            </a:r>
            <a:r>
              <a:rPr lang="en-US" sz="3200" dirty="0">
                <a:solidFill>
                  <a:srgbClr val="C00000"/>
                </a:solidFill>
              </a:rPr>
              <a:t> - </a:t>
            </a:r>
            <a:r>
              <a:rPr lang="en-US" sz="3200" dirty="0" err="1">
                <a:solidFill>
                  <a:srgbClr val="C00000"/>
                </a:solidFill>
              </a:rPr>
              <a:t>Materiali</a:t>
            </a:r>
            <a:endParaRPr lang="en-GB" sz="3200" dirty="0">
              <a:solidFill>
                <a:srgbClr val="C0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2F69F9D-9B44-8D22-3942-751E8E90E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76" y="856015"/>
            <a:ext cx="5862524" cy="292442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581AA3B-CDAF-7FEB-D1A7-D3A11D949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239" y="856015"/>
            <a:ext cx="5862523" cy="2924421"/>
          </a:xfrm>
          <a:prstGeom prst="rect">
            <a:avLst/>
          </a:prstGeom>
        </p:spPr>
      </p:pic>
      <p:sp>
        <p:nvSpPr>
          <p:cNvPr id="16" name="Callout: linea 15">
            <a:extLst>
              <a:ext uri="{FF2B5EF4-FFF2-40B4-BE49-F238E27FC236}">
                <a16:creationId xmlns:a16="http://schemas.microsoft.com/office/drawing/2014/main" id="{5A0E289C-D4AC-35A6-F3E8-ED7FE13F36A9}"/>
              </a:ext>
            </a:extLst>
          </p:cNvPr>
          <p:cNvSpPr/>
          <p:nvPr/>
        </p:nvSpPr>
        <p:spPr>
          <a:xfrm flipH="1">
            <a:off x="5446643" y="5016961"/>
            <a:ext cx="1908312" cy="832424"/>
          </a:xfrm>
          <a:prstGeom prst="borderCallout1">
            <a:avLst>
              <a:gd name="adj1" fmla="val 18750"/>
              <a:gd name="adj2" fmla="val -8333"/>
              <a:gd name="adj3" fmla="val -241079"/>
              <a:gd name="adj4" fmla="val -5411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CON Strato di Mitigazione in lana di roccia </a:t>
            </a:r>
          </a:p>
        </p:txBody>
      </p:sp>
      <p:sp>
        <p:nvSpPr>
          <p:cNvPr id="18" name="Callout: linea 17">
            <a:extLst>
              <a:ext uri="{FF2B5EF4-FFF2-40B4-BE49-F238E27FC236}">
                <a16:creationId xmlns:a16="http://schemas.microsoft.com/office/drawing/2014/main" id="{0F5ADBB6-F4FD-7DD5-D5A6-3B7DDA27674E}"/>
              </a:ext>
            </a:extLst>
          </p:cNvPr>
          <p:cNvSpPr/>
          <p:nvPr/>
        </p:nvSpPr>
        <p:spPr>
          <a:xfrm flipH="1">
            <a:off x="8342244" y="5211512"/>
            <a:ext cx="1749286" cy="756459"/>
          </a:xfrm>
          <a:prstGeom prst="borderCallout1">
            <a:avLst>
              <a:gd name="adj1" fmla="val 18750"/>
              <a:gd name="adj2" fmla="val -8333"/>
              <a:gd name="adj3" fmla="val -218603"/>
              <a:gd name="adj4" fmla="val -8726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SENZA Strato di Mitigazione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CBCCE30-F375-9CE3-9355-86C9DB0E76CF}"/>
              </a:ext>
            </a:extLst>
          </p:cNvPr>
          <p:cNvSpPr txBox="1"/>
          <p:nvPr/>
        </p:nvSpPr>
        <p:spPr>
          <a:xfrm>
            <a:off x="185473" y="5858467"/>
            <a:ext cx="60976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/>
              <a:t>ZAG: Mitigazione del rischio di incendio negli impianti fotovoltaici (PV)</a:t>
            </a:r>
          </a:p>
        </p:txBody>
      </p:sp>
    </p:spTree>
    <p:extLst>
      <p:ext uri="{BB962C8B-B14F-4D97-AF65-F5344CB8AC3E}">
        <p14:creationId xmlns:p14="http://schemas.microsoft.com/office/powerpoint/2010/main" val="2073014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29E9D-17E8-7449-F391-B68B64AC3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D481CABF-84E7-6E20-3759-5A3382C88D54}"/>
              </a:ext>
            </a:extLst>
          </p:cNvPr>
          <p:cNvSpPr txBox="1">
            <a:spLocks/>
          </p:cNvSpPr>
          <p:nvPr/>
        </p:nvSpPr>
        <p:spPr>
          <a:xfrm>
            <a:off x="6987820" y="819258"/>
            <a:ext cx="4043033" cy="1086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2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Nunito Sans" pitchFamily="2" charset="77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2B4CB26-AB01-6651-9C59-A1706DE3878C}"/>
              </a:ext>
            </a:extLst>
          </p:cNvPr>
          <p:cNvSpPr txBox="1">
            <a:spLocks/>
          </p:cNvSpPr>
          <p:nvPr/>
        </p:nvSpPr>
        <p:spPr>
          <a:xfrm>
            <a:off x="6186239" y="1825625"/>
            <a:ext cx="5129461" cy="3645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2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SI" sz="2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Nunito Sans" pitchFamily="2" charset="77"/>
              <a:ea typeface="+mn-ea"/>
              <a:cs typeface="+mn-cs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E5B2136-5501-EDEC-47A1-1E0F048CE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322" y="886627"/>
            <a:ext cx="11158879" cy="143306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it-IT" dirty="0">
                <a:latin typeface="Aptos" panose="020B0004020202020204" pitchFamily="34" charset="0"/>
              </a:rPr>
              <a:t>Indipendentemente dal tipo di membrana utilizzata </a:t>
            </a:r>
            <a:r>
              <a:rPr lang="en-SI" dirty="0">
                <a:latin typeface="Aptos" panose="020B0004020202020204" pitchFamily="34" charset="0"/>
              </a:rPr>
              <a:t>(</a:t>
            </a:r>
            <a:r>
              <a:rPr lang="en-US" i="1" dirty="0">
                <a:latin typeface="Aptos" panose="020B0004020202020204" pitchFamily="34" charset="0"/>
              </a:rPr>
              <a:t>e.g., </a:t>
            </a:r>
            <a:r>
              <a:rPr lang="en-SI" i="1" dirty="0">
                <a:latin typeface="Aptos" panose="020B0004020202020204" pitchFamily="34" charset="0"/>
              </a:rPr>
              <a:t>B</a:t>
            </a:r>
            <a:r>
              <a:rPr lang="en-SI" i="1" baseline="-25000" dirty="0">
                <a:latin typeface="Aptos" panose="020B0004020202020204" pitchFamily="34" charset="0"/>
              </a:rPr>
              <a:t>roof</a:t>
            </a:r>
            <a:r>
              <a:rPr lang="en-SI" dirty="0">
                <a:latin typeface="Aptos" panose="020B0004020202020204" pitchFamily="34" charset="0"/>
              </a:rPr>
              <a:t>) </a:t>
            </a:r>
            <a:r>
              <a:rPr lang="it-IT" dirty="0">
                <a:latin typeface="Aptos" panose="020B0004020202020204" pitchFamily="34" charset="0"/>
              </a:rPr>
              <a:t>, l'</a:t>
            </a:r>
            <a:r>
              <a:rPr lang="it-IT" b="1" dirty="0">
                <a:latin typeface="Aptos" panose="020B0004020202020204" pitchFamily="34" charset="0"/>
              </a:rPr>
              <a:t>impianto fotovoltaico facilita la propagazione del</a:t>
            </a:r>
            <a:r>
              <a:rPr lang="en-SI" b="1" dirty="0" err="1">
                <a:latin typeface="Aptos" panose="020B0004020202020204" pitchFamily="34" charset="0"/>
              </a:rPr>
              <a:t>l’incendio</a:t>
            </a:r>
            <a:endParaRPr lang="it-IT" b="1" dirty="0">
              <a:latin typeface="Aptos" panose="020B0004020202020204" pitchFamily="34" charset="0"/>
            </a:endParaRPr>
          </a:p>
          <a:p>
            <a:r>
              <a:rPr lang="it-IT" dirty="0">
                <a:latin typeface="Aptos" panose="020B0004020202020204" pitchFamily="34" charset="0"/>
              </a:rPr>
              <a:t>Necessità di uno </a:t>
            </a:r>
            <a:r>
              <a:rPr lang="it-IT" b="1" dirty="0">
                <a:latin typeface="Aptos" panose="020B0004020202020204" pitchFamily="34" charset="0"/>
              </a:rPr>
              <a:t>strato di mitigazione </a:t>
            </a:r>
            <a:r>
              <a:rPr lang="it-IT" dirty="0">
                <a:latin typeface="Aptos" panose="020B0004020202020204" pitchFamily="34" charset="0"/>
              </a:rPr>
              <a:t>generalmente costituito da uno strato di </a:t>
            </a:r>
            <a:r>
              <a:rPr lang="it-IT" b="1" dirty="0">
                <a:latin typeface="Aptos" panose="020B0004020202020204" pitchFamily="34" charset="0"/>
              </a:rPr>
              <a:t>isolamento NON combustibile</a:t>
            </a:r>
            <a:endParaRPr lang="en-SI" b="1" dirty="0">
              <a:latin typeface="Aptos" panose="020B0004020202020204" pitchFamily="34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14139B8-4703-CB3A-94DE-E07D2803B791}"/>
              </a:ext>
            </a:extLst>
          </p:cNvPr>
          <p:cNvSpPr txBox="1">
            <a:spLocks/>
          </p:cNvSpPr>
          <p:nvPr/>
        </p:nvSpPr>
        <p:spPr>
          <a:xfrm>
            <a:off x="321397" y="190724"/>
            <a:ext cx="11158879" cy="665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rgbClr val="576B59"/>
                </a:solidFill>
                <a:latin typeface="Nunito Sans" pitchFamily="2" charset="77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</a:rPr>
              <a:t>Affrontare</a:t>
            </a:r>
            <a:r>
              <a:rPr lang="en-US" sz="3200" dirty="0">
                <a:solidFill>
                  <a:srgbClr val="C00000"/>
                </a:solidFill>
              </a:rPr>
              <a:t> i </a:t>
            </a:r>
            <a:r>
              <a:rPr lang="en-US" sz="3200" dirty="0" err="1">
                <a:solidFill>
                  <a:srgbClr val="C00000"/>
                </a:solidFill>
              </a:rPr>
              <a:t>rischi</a:t>
            </a:r>
            <a:r>
              <a:rPr lang="en-US" sz="3200" dirty="0">
                <a:solidFill>
                  <a:srgbClr val="C00000"/>
                </a:solidFill>
              </a:rPr>
              <a:t> - </a:t>
            </a:r>
            <a:r>
              <a:rPr lang="en-US" sz="3200" dirty="0" err="1">
                <a:solidFill>
                  <a:srgbClr val="C00000"/>
                </a:solidFill>
              </a:rPr>
              <a:t>Materiali</a:t>
            </a:r>
            <a:endParaRPr lang="en-GB" sz="3200" dirty="0">
              <a:solidFill>
                <a:srgbClr val="C0000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67ECF7D-6F86-4A76-AFB9-DABC69FDDF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94" r="1624"/>
          <a:stretch>
            <a:fillRect/>
          </a:stretch>
        </p:blipFill>
        <p:spPr>
          <a:xfrm>
            <a:off x="6108241" y="2429933"/>
            <a:ext cx="6024483" cy="350723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449D004-BA96-80E6-D12D-46F67B09AC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185" t="31907" r="43772" b="9447"/>
          <a:stretch>
            <a:fillRect/>
          </a:stretch>
        </p:blipFill>
        <p:spPr>
          <a:xfrm>
            <a:off x="399095" y="2278678"/>
            <a:ext cx="3245938" cy="366274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738CC22-86C3-61E8-4E91-A2C3B07E31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101" t="9565" r="15557" b="5797"/>
          <a:stretch>
            <a:fillRect/>
          </a:stretch>
        </p:blipFill>
        <p:spPr>
          <a:xfrm>
            <a:off x="4064269" y="2844310"/>
            <a:ext cx="2609891" cy="3329609"/>
          </a:xfrm>
          <a:prstGeom prst="rect">
            <a:avLst/>
          </a:prstGeom>
        </p:spPr>
      </p:pic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735FA51B-4520-A62E-F943-6C5B0C88CB8B}"/>
              </a:ext>
            </a:extLst>
          </p:cNvPr>
          <p:cNvCxnSpPr>
            <a:cxnSpLocks/>
          </p:cNvCxnSpPr>
          <p:nvPr/>
        </p:nvCxnSpPr>
        <p:spPr>
          <a:xfrm flipH="1">
            <a:off x="3110948" y="4676025"/>
            <a:ext cx="1704588" cy="233905"/>
          </a:xfrm>
          <a:prstGeom prst="straightConnector1">
            <a:avLst/>
          </a:prstGeom>
          <a:ln w="57150">
            <a:solidFill>
              <a:srgbClr val="E221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87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C6E75-83A3-CE2D-A275-0385A9523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625D168F-1C62-3F86-01F7-A5390CF8F23F}"/>
              </a:ext>
            </a:extLst>
          </p:cNvPr>
          <p:cNvSpPr txBox="1">
            <a:spLocks/>
          </p:cNvSpPr>
          <p:nvPr/>
        </p:nvSpPr>
        <p:spPr>
          <a:xfrm>
            <a:off x="6987820" y="819258"/>
            <a:ext cx="4043033" cy="1086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2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Nunito Sans" pitchFamily="2" charset="77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28700CD-0726-31CB-8763-4EF6FD49D5FD}"/>
              </a:ext>
            </a:extLst>
          </p:cNvPr>
          <p:cNvSpPr txBox="1">
            <a:spLocks/>
          </p:cNvSpPr>
          <p:nvPr/>
        </p:nvSpPr>
        <p:spPr>
          <a:xfrm>
            <a:off x="6186239" y="1825625"/>
            <a:ext cx="5129461" cy="3645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2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SI" sz="2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Nunito Sans" pitchFamily="2" charset="77"/>
              <a:ea typeface="+mn-ea"/>
              <a:cs typeface="+mn-cs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3109FC5-E491-2778-643C-50A903515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184" y="968579"/>
            <a:ext cx="11158879" cy="35903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dirty="0">
                <a:latin typeface="Aptos" panose="020B0004020202020204" pitchFamily="34" charset="0"/>
              </a:rPr>
              <a:t>Indipendentemente dal tipo di membrana utilizzata </a:t>
            </a:r>
            <a:r>
              <a:rPr lang="en-SI" dirty="0">
                <a:latin typeface="Aptos" panose="020B0004020202020204" pitchFamily="34" charset="0"/>
              </a:rPr>
              <a:t>(</a:t>
            </a:r>
            <a:r>
              <a:rPr lang="en-US" i="1" dirty="0">
                <a:latin typeface="Aptos" panose="020B0004020202020204" pitchFamily="34" charset="0"/>
              </a:rPr>
              <a:t>e.g., </a:t>
            </a:r>
            <a:r>
              <a:rPr lang="en-SI" i="1" dirty="0">
                <a:latin typeface="Aptos" panose="020B0004020202020204" pitchFamily="34" charset="0"/>
              </a:rPr>
              <a:t>B</a:t>
            </a:r>
            <a:r>
              <a:rPr lang="en-SI" i="1" baseline="-25000" dirty="0">
                <a:latin typeface="Aptos" panose="020B0004020202020204" pitchFamily="34" charset="0"/>
              </a:rPr>
              <a:t>roof</a:t>
            </a:r>
            <a:r>
              <a:rPr lang="en-SI" dirty="0">
                <a:latin typeface="Aptos" panose="020B0004020202020204" pitchFamily="34" charset="0"/>
              </a:rPr>
              <a:t>) </a:t>
            </a:r>
            <a:r>
              <a:rPr lang="it-IT" dirty="0">
                <a:latin typeface="Aptos" panose="020B0004020202020204" pitchFamily="34" charset="0"/>
              </a:rPr>
              <a:t>, l'</a:t>
            </a:r>
            <a:r>
              <a:rPr lang="it-IT" b="1" dirty="0">
                <a:latin typeface="Aptos" panose="020B0004020202020204" pitchFamily="34" charset="0"/>
              </a:rPr>
              <a:t>impianto fotovoltaico facilita la propagazione del</a:t>
            </a:r>
            <a:r>
              <a:rPr lang="en-SI" b="1" dirty="0" err="1">
                <a:latin typeface="Aptos" panose="020B0004020202020204" pitchFamily="34" charset="0"/>
              </a:rPr>
              <a:t>l’incendio</a:t>
            </a:r>
            <a:endParaRPr lang="it-IT" b="1" dirty="0">
              <a:latin typeface="Aptos" panose="020B0004020202020204" pitchFamily="34" charset="0"/>
            </a:endParaRPr>
          </a:p>
          <a:p>
            <a:r>
              <a:rPr lang="it-IT" dirty="0">
                <a:latin typeface="Aptos" panose="020B0004020202020204" pitchFamily="34" charset="0"/>
              </a:rPr>
              <a:t>Necessità di uno </a:t>
            </a:r>
            <a:r>
              <a:rPr lang="it-IT" b="1" dirty="0">
                <a:latin typeface="Aptos" panose="020B0004020202020204" pitchFamily="34" charset="0"/>
              </a:rPr>
              <a:t>strato di mitigazione </a:t>
            </a:r>
            <a:r>
              <a:rPr lang="it-IT" dirty="0">
                <a:latin typeface="Aptos" panose="020B0004020202020204" pitchFamily="34" charset="0"/>
              </a:rPr>
              <a:t>generalmente costituito da uno strato di </a:t>
            </a:r>
            <a:r>
              <a:rPr lang="it-IT" b="1" dirty="0">
                <a:latin typeface="Aptos" panose="020B0004020202020204" pitchFamily="34" charset="0"/>
              </a:rPr>
              <a:t>isolamento NON combustibile</a:t>
            </a:r>
            <a:endParaRPr lang="en-SI" b="1" dirty="0">
              <a:latin typeface="Aptos" panose="020B0004020202020204" pitchFamily="34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44CFDAA8-B5AA-2761-04B2-79950A0BD2CB}"/>
              </a:ext>
            </a:extLst>
          </p:cNvPr>
          <p:cNvSpPr txBox="1">
            <a:spLocks/>
          </p:cNvSpPr>
          <p:nvPr/>
        </p:nvSpPr>
        <p:spPr>
          <a:xfrm>
            <a:off x="321397" y="190724"/>
            <a:ext cx="11158879" cy="665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rgbClr val="576B59"/>
                </a:solidFill>
                <a:latin typeface="Nunito Sans" pitchFamily="2" charset="77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</a:rPr>
              <a:t>Affrontare</a:t>
            </a:r>
            <a:r>
              <a:rPr lang="en-US" sz="3200" dirty="0">
                <a:solidFill>
                  <a:srgbClr val="C00000"/>
                </a:solidFill>
              </a:rPr>
              <a:t> i </a:t>
            </a:r>
            <a:r>
              <a:rPr lang="en-US" sz="3200" dirty="0" err="1">
                <a:solidFill>
                  <a:srgbClr val="C00000"/>
                </a:solidFill>
              </a:rPr>
              <a:t>rischi</a:t>
            </a:r>
            <a:r>
              <a:rPr lang="en-US" sz="3200" dirty="0">
                <a:solidFill>
                  <a:srgbClr val="C00000"/>
                </a:solidFill>
              </a:rPr>
              <a:t> - </a:t>
            </a:r>
            <a:r>
              <a:rPr lang="en-US" sz="3200" dirty="0" err="1">
                <a:solidFill>
                  <a:srgbClr val="C00000"/>
                </a:solidFill>
              </a:rPr>
              <a:t>Materiali</a:t>
            </a:r>
            <a:endParaRPr lang="en-GB" sz="3200" dirty="0">
              <a:solidFill>
                <a:srgbClr val="C00000"/>
              </a:solidFill>
            </a:endParaRPr>
          </a:p>
        </p:txBody>
      </p:sp>
      <p:pic>
        <p:nvPicPr>
          <p:cNvPr id="7" name="Immagine 6" descr="The image depicts a roof structure with an insulation layer, a combustible base, and typical configurations for both reconstructed and new roofs.&#10;&#10;Il contenuto generato dall'IA potrebbe non essere corretto.">
            <a:extLst>
              <a:ext uri="{FF2B5EF4-FFF2-40B4-BE49-F238E27FC236}">
                <a16:creationId xmlns:a16="http://schemas.microsoft.com/office/drawing/2014/main" id="{E53453E4-21D9-706B-2F5B-5FFF5BFC5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63" y="2659250"/>
            <a:ext cx="10902151" cy="303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34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02F0F-7311-3505-C241-A3812EB1B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E194C077-C6E8-3389-95D9-46B1EAD862AE}"/>
              </a:ext>
            </a:extLst>
          </p:cNvPr>
          <p:cNvSpPr txBox="1">
            <a:spLocks/>
          </p:cNvSpPr>
          <p:nvPr/>
        </p:nvSpPr>
        <p:spPr>
          <a:xfrm>
            <a:off x="6987820" y="819258"/>
            <a:ext cx="4043033" cy="1086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2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Nunito Sans" pitchFamily="2" charset="77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C68C50D-2573-882E-E7DF-16AEC953E829}"/>
              </a:ext>
            </a:extLst>
          </p:cNvPr>
          <p:cNvSpPr txBox="1">
            <a:spLocks/>
          </p:cNvSpPr>
          <p:nvPr/>
        </p:nvSpPr>
        <p:spPr>
          <a:xfrm>
            <a:off x="6186239" y="1825625"/>
            <a:ext cx="5129461" cy="3645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2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b="0" i="0" kern="1200">
                <a:solidFill>
                  <a:srgbClr val="222222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SI" sz="2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Nunito Sans" pitchFamily="2" charset="77"/>
              <a:ea typeface="+mn-ea"/>
              <a:cs typeface="+mn-cs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A4E47D2-2B57-9DC4-69C5-B14D67015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97" y="1548498"/>
            <a:ext cx="11158879" cy="7930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dirty="0">
                <a:latin typeface="Aptos" panose="020B0004020202020204" pitchFamily="34" charset="0"/>
              </a:rPr>
              <a:t>Necessità di uno </a:t>
            </a:r>
            <a:r>
              <a:rPr lang="it-IT" b="1" dirty="0">
                <a:latin typeface="Aptos" panose="020B0004020202020204" pitchFamily="34" charset="0"/>
              </a:rPr>
              <a:t>strato di mitigazione </a:t>
            </a:r>
            <a:r>
              <a:rPr lang="it-IT" dirty="0">
                <a:latin typeface="Aptos" panose="020B0004020202020204" pitchFamily="34" charset="0"/>
              </a:rPr>
              <a:t>generalmente costituito da uno strato di </a:t>
            </a:r>
            <a:r>
              <a:rPr lang="it-IT" b="1" dirty="0">
                <a:latin typeface="Aptos" panose="020B0004020202020204" pitchFamily="34" charset="0"/>
              </a:rPr>
              <a:t>isolamento NON combustibile…</a:t>
            </a:r>
            <a:endParaRPr lang="en-SI" b="1" dirty="0">
              <a:solidFill>
                <a:srgbClr val="072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AAE4CA24-E243-069A-38E6-260FBC91E448}"/>
              </a:ext>
            </a:extLst>
          </p:cNvPr>
          <p:cNvSpPr txBox="1">
            <a:spLocks/>
          </p:cNvSpPr>
          <p:nvPr/>
        </p:nvSpPr>
        <p:spPr>
          <a:xfrm>
            <a:off x="321397" y="190724"/>
            <a:ext cx="11158879" cy="665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rgbClr val="576B59"/>
                </a:solidFill>
                <a:latin typeface="Nunito Sans" pitchFamily="2" charset="77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</a:rPr>
              <a:t>Affrontare</a:t>
            </a:r>
            <a:r>
              <a:rPr lang="en-US" sz="3200" dirty="0">
                <a:solidFill>
                  <a:srgbClr val="C00000"/>
                </a:solidFill>
              </a:rPr>
              <a:t> i </a:t>
            </a:r>
            <a:r>
              <a:rPr lang="en-US" sz="3200" dirty="0" err="1">
                <a:solidFill>
                  <a:srgbClr val="C00000"/>
                </a:solidFill>
              </a:rPr>
              <a:t>rischi</a:t>
            </a:r>
            <a:r>
              <a:rPr lang="en-US" sz="3200" dirty="0">
                <a:solidFill>
                  <a:srgbClr val="C00000"/>
                </a:solidFill>
              </a:rPr>
              <a:t> - </a:t>
            </a:r>
            <a:r>
              <a:rPr lang="en-US" sz="3200" dirty="0" err="1">
                <a:solidFill>
                  <a:srgbClr val="C00000"/>
                </a:solidFill>
              </a:rPr>
              <a:t>Materiali</a:t>
            </a:r>
            <a:endParaRPr lang="en-GB" sz="3200" dirty="0">
              <a:solidFill>
                <a:srgbClr val="C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67EA5B-F002-9347-BE13-F517E9ED93A5}"/>
              </a:ext>
            </a:extLst>
          </p:cNvPr>
          <p:cNvSpPr txBox="1">
            <a:spLocks/>
          </p:cNvSpPr>
          <p:nvPr/>
        </p:nvSpPr>
        <p:spPr>
          <a:xfrm>
            <a:off x="321397" y="865954"/>
            <a:ext cx="11158879" cy="665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rgbClr val="576B59"/>
                </a:solidFill>
                <a:latin typeface="Nunito Sans" pitchFamily="2" charset="77"/>
                <a:ea typeface="+mj-ea"/>
                <a:cs typeface="+mj-cs"/>
              </a:defRPr>
            </a:lvl1pPr>
          </a:lstStyle>
          <a:p>
            <a:pPr fontAlgn="t"/>
            <a:r>
              <a:rPr lang="it-IT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Parere della Commissione Antincendio dell’Ordine degli Ingegneri di Milano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4A75006A-C2B8-0403-3971-543A14733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619" y="2222769"/>
            <a:ext cx="7286761" cy="384579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CAFAA13-9B83-E634-AB00-AA7DFE5E7022}"/>
              </a:ext>
            </a:extLst>
          </p:cNvPr>
          <p:cNvSpPr txBox="1"/>
          <p:nvPr/>
        </p:nvSpPr>
        <p:spPr>
          <a:xfrm>
            <a:off x="2653312" y="1915251"/>
            <a:ext cx="90748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72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e tra questo e il pannello…possibilmente nulla di combustibile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642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3D950-FD7E-F4B6-51AD-E071464C0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EEA5F0FC-7F5E-14A6-DC8F-906225E4268F}"/>
              </a:ext>
            </a:extLst>
          </p:cNvPr>
          <p:cNvSpPr txBox="1">
            <a:spLocks/>
          </p:cNvSpPr>
          <p:nvPr/>
        </p:nvSpPr>
        <p:spPr>
          <a:xfrm>
            <a:off x="321397" y="190724"/>
            <a:ext cx="11158879" cy="665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rgbClr val="576B59"/>
                </a:solidFill>
                <a:latin typeface="Nunito Sans" pitchFamily="2" charset="77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</a:rPr>
              <a:t>Affrontare</a:t>
            </a:r>
            <a:r>
              <a:rPr lang="en-US" sz="3200" dirty="0">
                <a:solidFill>
                  <a:srgbClr val="C00000"/>
                </a:solidFill>
              </a:rPr>
              <a:t> i </a:t>
            </a:r>
            <a:r>
              <a:rPr lang="en-US" sz="3200" dirty="0" err="1">
                <a:solidFill>
                  <a:srgbClr val="C00000"/>
                </a:solidFill>
              </a:rPr>
              <a:t>rischi</a:t>
            </a:r>
            <a:r>
              <a:rPr lang="en-US" sz="3200" dirty="0">
                <a:solidFill>
                  <a:srgbClr val="C00000"/>
                </a:solidFill>
              </a:rPr>
              <a:t> - </a:t>
            </a:r>
            <a:r>
              <a:rPr lang="en-US" sz="3200" dirty="0" err="1">
                <a:solidFill>
                  <a:srgbClr val="C00000"/>
                </a:solidFill>
              </a:rPr>
              <a:t>Materiali</a:t>
            </a:r>
            <a:endParaRPr lang="en-GB" sz="3200" dirty="0">
              <a:solidFill>
                <a:srgbClr val="C00000"/>
              </a:solidFill>
            </a:endParaRP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DF159FE-132C-92ED-08CC-61BEBAC6D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106" y="1226127"/>
            <a:ext cx="5569245" cy="894774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Gli impianti fotovoltaici </a:t>
            </a:r>
            <a:r>
              <a:rPr lang="it-IT" b="1" u="sng" dirty="0"/>
              <a:t>aumentano il rischio di incendio</a:t>
            </a:r>
            <a:r>
              <a:rPr lang="it-IT" b="1" dirty="0"/>
              <a:t> </a:t>
            </a:r>
            <a:r>
              <a:rPr lang="it-IT" dirty="0"/>
              <a:t>degli edifici</a:t>
            </a:r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DD6C538-F52F-A9BE-EDC0-784953E8C84D}"/>
              </a:ext>
            </a:extLst>
          </p:cNvPr>
          <p:cNvSpPr txBox="1"/>
          <p:nvPr/>
        </p:nvSpPr>
        <p:spPr>
          <a:xfrm>
            <a:off x="508106" y="2120901"/>
            <a:ext cx="6096000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it-IT" sz="2000" dirty="0">
                <a:solidFill>
                  <a:srgbClr val="222222"/>
                </a:solidFill>
                <a:latin typeface="Nunito Sans" pitchFamily="2" charset="77"/>
              </a:rPr>
              <a:t>Il </a:t>
            </a:r>
            <a:r>
              <a:rPr lang="it-IT" sz="2000" u="sng" dirty="0">
                <a:solidFill>
                  <a:srgbClr val="222222"/>
                </a:solidFill>
                <a:latin typeface="Nunito Sans" pitchFamily="2" charset="77"/>
              </a:rPr>
              <a:t>numero di installazioni </a:t>
            </a:r>
            <a:r>
              <a:rPr lang="it-IT" sz="2000" dirty="0">
                <a:solidFill>
                  <a:srgbClr val="222222"/>
                </a:solidFill>
                <a:latin typeface="Nunito Sans" pitchFamily="2" charset="77"/>
              </a:rPr>
              <a:t>(e di incendi) è in </a:t>
            </a:r>
            <a:r>
              <a:rPr lang="it-IT" sz="2000" b="1" u="sng" dirty="0">
                <a:solidFill>
                  <a:srgbClr val="222222"/>
                </a:solidFill>
                <a:latin typeface="Nunito Sans" pitchFamily="2" charset="77"/>
              </a:rPr>
              <a:t>aumento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CDA0CDC-0B36-862C-896E-B89A8F39E764}"/>
              </a:ext>
            </a:extLst>
          </p:cNvPr>
          <p:cNvSpPr txBox="1"/>
          <p:nvPr/>
        </p:nvSpPr>
        <p:spPr>
          <a:xfrm>
            <a:off x="508106" y="2780146"/>
            <a:ext cx="6096000" cy="1100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it-IT" sz="2000" b="1" u="sng" dirty="0">
                <a:solidFill>
                  <a:srgbClr val="222222"/>
                </a:solidFill>
                <a:latin typeface="Nunito Sans" pitchFamily="2" charset="77"/>
              </a:rPr>
              <a:t>L'attenzione</a:t>
            </a:r>
            <a:r>
              <a:rPr lang="it-IT" sz="2000" dirty="0">
                <a:solidFill>
                  <a:srgbClr val="222222"/>
                </a:solidFill>
                <a:latin typeface="Nunito Sans" pitchFamily="2" charset="77"/>
              </a:rPr>
              <a:t> ai </a:t>
            </a:r>
            <a:r>
              <a:rPr lang="it-IT" sz="2000" b="1" u="sng" dirty="0">
                <a:solidFill>
                  <a:srgbClr val="222222"/>
                </a:solidFill>
                <a:latin typeface="Nunito Sans" pitchFamily="2" charset="77"/>
              </a:rPr>
              <a:t>dettagli</a:t>
            </a:r>
            <a:r>
              <a:rPr lang="it-IT" sz="2000" dirty="0">
                <a:solidFill>
                  <a:srgbClr val="222222"/>
                </a:solidFill>
                <a:latin typeface="Nunito Sans" pitchFamily="2" charset="77"/>
              </a:rPr>
              <a:t>, alla </a:t>
            </a:r>
            <a:r>
              <a:rPr lang="it-IT" sz="2000" b="1" u="sng" dirty="0">
                <a:solidFill>
                  <a:srgbClr val="222222"/>
                </a:solidFill>
                <a:latin typeface="Nunito Sans" pitchFamily="2" charset="77"/>
              </a:rPr>
              <a:t>qualità</a:t>
            </a:r>
            <a:r>
              <a:rPr lang="it-IT" sz="2000" dirty="0">
                <a:solidFill>
                  <a:srgbClr val="222222"/>
                </a:solidFill>
                <a:latin typeface="Nunito Sans" pitchFamily="2" charset="77"/>
              </a:rPr>
              <a:t> dei materiali e alla </a:t>
            </a:r>
            <a:r>
              <a:rPr lang="it-IT" sz="2000" b="1" u="sng" dirty="0">
                <a:solidFill>
                  <a:srgbClr val="222222"/>
                </a:solidFill>
                <a:latin typeface="Nunito Sans" pitchFamily="2" charset="77"/>
              </a:rPr>
              <a:t>manutenzione</a:t>
            </a:r>
            <a:r>
              <a:rPr lang="it-IT" sz="2000" dirty="0">
                <a:solidFill>
                  <a:srgbClr val="222222"/>
                </a:solidFill>
                <a:latin typeface="Nunito Sans" pitchFamily="2" charset="77"/>
              </a:rPr>
              <a:t> è necessaria per ridurre i rischi di incendio associati agli impianti fotovoltaici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08BB3AA-07BB-A9E2-A3A3-9E063823D981}"/>
              </a:ext>
            </a:extLst>
          </p:cNvPr>
          <p:cNvSpPr txBox="1"/>
          <p:nvPr/>
        </p:nvSpPr>
        <p:spPr>
          <a:xfrm>
            <a:off x="508106" y="4114248"/>
            <a:ext cx="6096000" cy="1100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it-IT" sz="2000" b="1" dirty="0">
                <a:solidFill>
                  <a:srgbClr val="222222"/>
                </a:solidFill>
                <a:latin typeface="Nunito Sans" pitchFamily="2" charset="77"/>
              </a:rPr>
              <a:t>Valutare</a:t>
            </a:r>
            <a:r>
              <a:rPr lang="it-IT" sz="2000" dirty="0">
                <a:solidFill>
                  <a:srgbClr val="222222"/>
                </a:solidFill>
                <a:latin typeface="Nunito Sans" pitchFamily="2" charset="77"/>
              </a:rPr>
              <a:t> e </a:t>
            </a:r>
            <a:r>
              <a:rPr lang="it-IT" sz="2000" b="1" dirty="0">
                <a:solidFill>
                  <a:srgbClr val="222222"/>
                </a:solidFill>
                <a:latin typeface="Nunito Sans" pitchFamily="2" charset="77"/>
              </a:rPr>
              <a:t>mitigare</a:t>
            </a:r>
            <a:r>
              <a:rPr lang="it-IT" sz="2000" dirty="0">
                <a:solidFill>
                  <a:srgbClr val="222222"/>
                </a:solidFill>
                <a:latin typeface="Nunito Sans" pitchFamily="2" charset="77"/>
              </a:rPr>
              <a:t> i </a:t>
            </a:r>
            <a:r>
              <a:rPr lang="it-IT" sz="2000" b="1" dirty="0">
                <a:solidFill>
                  <a:srgbClr val="222222"/>
                </a:solidFill>
                <a:latin typeface="Nunito Sans" pitchFamily="2" charset="77"/>
              </a:rPr>
              <a:t>rischi</a:t>
            </a:r>
            <a:r>
              <a:rPr lang="it-IT" sz="2000" dirty="0">
                <a:solidFill>
                  <a:srgbClr val="222222"/>
                </a:solidFill>
                <a:latin typeface="Nunito Sans" pitchFamily="2" charset="77"/>
              </a:rPr>
              <a:t> a livello di </a:t>
            </a:r>
            <a:r>
              <a:rPr lang="it-IT" sz="2000" b="1" dirty="0">
                <a:solidFill>
                  <a:srgbClr val="222222"/>
                </a:solidFill>
                <a:latin typeface="Nunito Sans" pitchFamily="2" charset="77"/>
              </a:rPr>
              <a:t>sistema</a:t>
            </a:r>
            <a:r>
              <a:rPr lang="it-IT" sz="2000" dirty="0">
                <a:solidFill>
                  <a:srgbClr val="222222"/>
                </a:solidFill>
                <a:latin typeface="Nunito Sans" pitchFamily="2" charset="77"/>
              </a:rPr>
              <a:t> è fondamentale per consentire </a:t>
            </a:r>
            <a:r>
              <a:rPr lang="it-IT" sz="2000" b="1" u="sng" dirty="0">
                <a:solidFill>
                  <a:srgbClr val="222222"/>
                </a:solidFill>
                <a:latin typeface="Nunito Sans" pitchFamily="2" charset="77"/>
              </a:rPr>
              <a:t>soluzioni</a:t>
            </a:r>
            <a:r>
              <a:rPr lang="it-IT" sz="2000" u="sng" dirty="0">
                <a:solidFill>
                  <a:srgbClr val="222222"/>
                </a:solidFill>
                <a:latin typeface="Nunito Sans" pitchFamily="2" charset="77"/>
              </a:rPr>
              <a:t> </a:t>
            </a:r>
            <a:r>
              <a:rPr lang="it-IT" sz="2000" b="1" u="sng" dirty="0">
                <a:solidFill>
                  <a:srgbClr val="222222"/>
                </a:solidFill>
                <a:latin typeface="Nunito Sans" pitchFamily="2" charset="77"/>
              </a:rPr>
              <a:t>valide e più sicure</a:t>
            </a:r>
            <a:endParaRPr lang="it-IT" sz="2000" b="1" dirty="0">
              <a:solidFill>
                <a:srgbClr val="222222"/>
              </a:solidFill>
              <a:latin typeface="Nunito Sans" pitchFamily="2" charset="77"/>
            </a:endParaRPr>
          </a:p>
        </p:txBody>
      </p:sp>
      <p:pic>
        <p:nvPicPr>
          <p:cNvPr id="3" name="Immagine 2" descr="The image shows two workers installing solar panels on a rooftop during the sunset, working diligently to harness solar energy.&#10;&#10;Il contenuto generato dall'IA potrebbe non essere corretto.">
            <a:extLst>
              <a:ext uri="{FF2B5EF4-FFF2-40B4-BE49-F238E27FC236}">
                <a16:creationId xmlns:a16="http://schemas.microsoft.com/office/drawing/2014/main" id="{05F7C5D3-419C-E472-127C-479062129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698" y="1181379"/>
            <a:ext cx="5430302" cy="243427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C9F20A2-8CBF-A162-0FEA-25200E2F9F77}"/>
              </a:ext>
            </a:extLst>
          </p:cNvPr>
          <p:cNvSpPr txBox="1"/>
          <p:nvPr/>
        </p:nvSpPr>
        <p:spPr>
          <a:xfrm>
            <a:off x="508106" y="5214549"/>
            <a:ext cx="6096000" cy="761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it-IT" sz="2000" dirty="0"/>
              <a:t>Utilizzare, il più  possibile, </a:t>
            </a:r>
            <a:r>
              <a:rPr lang="it-IT" sz="2000" b="1" dirty="0"/>
              <a:t>materiali incombustibili </a:t>
            </a:r>
            <a:r>
              <a:rPr lang="it-IT" sz="2000" dirty="0"/>
              <a:t>e/o con </a:t>
            </a:r>
            <a:r>
              <a:rPr lang="it-IT" sz="2000" b="1" dirty="0"/>
              <a:t>eccezionale reazione al fuoco</a:t>
            </a:r>
            <a:r>
              <a:rPr lang="it-IT" sz="2000" dirty="0"/>
              <a:t>.</a:t>
            </a:r>
            <a:endParaRPr lang="it-IT" sz="2000" b="1" dirty="0">
              <a:solidFill>
                <a:srgbClr val="222222"/>
              </a:solidFill>
              <a:latin typeface="Nunito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9613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0" grpId="0"/>
      <p:bldP spid="12" grpId="0"/>
      <p:bldP spid="14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00B8E625-EAED-8AEC-92D8-20EBE935F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308" y="1042585"/>
            <a:ext cx="5262143" cy="5245695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sz="1800" dirty="0">
                <a:latin typeface="Aptos" panose="020B0004020202020204" pitchFamily="34" charset="0"/>
                <a:cs typeface="Monotxt" panose="00000400000000000000" pitchFamily="2" charset="0"/>
              </a:rPr>
              <a:t>Geometria del fotovoltaico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800" dirty="0">
                <a:latin typeface="Aptos" panose="020B0004020202020204" pitchFamily="34" charset="0"/>
                <a:cs typeface="Monotxt" panose="00000400000000000000" pitchFamily="2" charset="0"/>
              </a:rPr>
              <a:t>Spessore dei materiali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800" dirty="0">
                <a:latin typeface="Aptos" panose="020B0004020202020204" pitchFamily="34" charset="0"/>
                <a:cs typeface="Monotxt" panose="00000400000000000000" pitchFamily="2" charset="0"/>
              </a:rPr>
              <a:t>Tipo di materiale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800" dirty="0">
                <a:latin typeface="Aptos" panose="020B0004020202020204" pitchFamily="34" charset="0"/>
                <a:cs typeface="Monotxt" panose="00000400000000000000" pitchFamily="2" charset="0"/>
              </a:rPr>
              <a:t>Strato di mitigazione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800" dirty="0">
                <a:latin typeface="Aptos" panose="020B0004020202020204" pitchFamily="34" charset="0"/>
                <a:cs typeface="Monotxt" panose="00000400000000000000" pitchFamily="2" charset="0"/>
              </a:rPr>
              <a:t>Scelta del materiale isolante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800" dirty="0">
                <a:latin typeface="Aptos" panose="020B0004020202020204" pitchFamily="34" charset="0"/>
                <a:cs typeface="Monotxt" panose="00000400000000000000" pitchFamily="2" charset="0"/>
              </a:rPr>
              <a:t>Ottimizzatori per pannelli fotovoltaici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800" dirty="0">
                <a:latin typeface="Aptos" panose="020B0004020202020204" pitchFamily="34" charset="0"/>
                <a:cs typeface="Monotxt" panose="00000400000000000000" pitchFamily="2" charset="0"/>
              </a:rPr>
              <a:t>Sistemi di rilevamento precoce degli incendi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800" dirty="0">
                <a:latin typeface="Aptos" panose="020B0004020202020204" pitchFamily="34" charset="0"/>
                <a:cs typeface="Monotxt" panose="00000400000000000000" pitchFamily="2" charset="0"/>
              </a:rPr>
              <a:t>Sistemi di estinzione degli incendi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800" dirty="0">
                <a:latin typeface="Aptos" panose="020B0004020202020204" pitchFamily="34" charset="0"/>
                <a:cs typeface="Monotxt" panose="00000400000000000000" pitchFamily="2" charset="0"/>
              </a:rPr>
              <a:t>Protezione dei connettori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800" dirty="0">
                <a:latin typeface="Aptos" panose="020B0004020202020204" pitchFamily="34" charset="0"/>
                <a:cs typeface="Monotxt" panose="00000400000000000000" pitchFamily="2" charset="0"/>
              </a:rPr>
              <a:t>Soluzioni di spegnimento facili da usare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800" dirty="0">
                <a:latin typeface="Aptos" panose="020B0004020202020204" pitchFamily="34" charset="0"/>
                <a:cs typeface="Monotxt" panose="00000400000000000000" pitchFamily="2" charset="0"/>
              </a:rPr>
              <a:t>Qualifiche del personale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800" dirty="0">
                <a:latin typeface="Aptos" panose="020B0004020202020204" pitchFamily="34" charset="0"/>
                <a:cs typeface="Monotxt" panose="00000400000000000000" pitchFamily="2" charset="0"/>
              </a:rPr>
              <a:t>Manutenzione programmata</a:t>
            </a:r>
            <a:endParaRPr lang="en-US" sz="1800" dirty="0">
              <a:latin typeface="Aptos" panose="020B0004020202020204" pitchFamily="34" charset="0"/>
              <a:cs typeface="Monotxt" panose="000004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1800" dirty="0">
              <a:latin typeface="Aptos" panose="020B0004020202020204" pitchFamily="34" charset="0"/>
              <a:cs typeface="Monotxt" panose="000004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1800" dirty="0">
              <a:latin typeface="Aptos" panose="020B0004020202020204" pitchFamily="34" charset="0"/>
              <a:cs typeface="Monotxt" panose="00000400000000000000" pitchFamily="2" charset="0"/>
            </a:endParaRPr>
          </a:p>
        </p:txBody>
      </p:sp>
      <p:pic>
        <p:nvPicPr>
          <p:cNvPr id="13" name="Picture 12" descr="A black substance on a wall&#10;&#10;Description automatically generated">
            <a:extLst>
              <a:ext uri="{FF2B5EF4-FFF2-40B4-BE49-F238E27FC236}">
                <a16:creationId xmlns:a16="http://schemas.microsoft.com/office/drawing/2014/main" id="{146F41ED-B1C6-789B-2F05-38431C6CF8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554" b="-1"/>
          <a:stretch/>
        </p:blipFill>
        <p:spPr>
          <a:xfrm>
            <a:off x="7685451" y="3632524"/>
            <a:ext cx="4521061" cy="236945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 descr="A fire on a metal surface&#10;&#10;Description automatically generated">
            <a:extLst>
              <a:ext uri="{FF2B5EF4-FFF2-40B4-BE49-F238E27FC236}">
                <a16:creationId xmlns:a16="http://schemas.microsoft.com/office/drawing/2014/main" id="{A27225B4-1F4E-458D-E3D5-058EFB059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451" y="827312"/>
            <a:ext cx="4521061" cy="2543094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82E5FB07-872E-9850-155D-89363746503D}"/>
              </a:ext>
            </a:extLst>
          </p:cNvPr>
          <p:cNvSpPr txBox="1">
            <a:spLocks/>
          </p:cNvSpPr>
          <p:nvPr/>
        </p:nvSpPr>
        <p:spPr>
          <a:xfrm>
            <a:off x="2423308" y="190724"/>
            <a:ext cx="11158879" cy="665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rgbClr val="576B59"/>
                </a:solidFill>
                <a:latin typeface="Nunito Sans" pitchFamily="2" charset="77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</a:rPr>
              <a:t>Soluzioni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Possibili</a:t>
            </a:r>
            <a:endParaRPr lang="en-GB" sz="3200" dirty="0">
              <a:solidFill>
                <a:srgbClr val="C00000"/>
              </a:solidFill>
            </a:endParaRPr>
          </a:p>
        </p:txBody>
      </p:sp>
      <p:pic>
        <p:nvPicPr>
          <p:cNvPr id="27" name="Picture 4" descr="Fire and smoke">
            <a:extLst>
              <a:ext uri="{FF2B5EF4-FFF2-40B4-BE49-F238E27FC236}">
                <a16:creationId xmlns:a16="http://schemas.microsoft.com/office/drawing/2014/main" id="{4EA83A42-115B-B278-1FDF-14EA4B04B0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929" t="15730" r="18333"/>
          <a:stretch>
            <a:fillRect/>
          </a:stretch>
        </p:blipFill>
        <p:spPr>
          <a:xfrm>
            <a:off x="0" y="10"/>
            <a:ext cx="1956895" cy="6205581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65A00108-9F0F-8FBB-5BC5-1391C5395B2B}"/>
              </a:ext>
            </a:extLst>
          </p:cNvPr>
          <p:cNvSpPr/>
          <p:nvPr/>
        </p:nvSpPr>
        <p:spPr>
          <a:xfrm>
            <a:off x="0" y="-4755"/>
            <a:ext cx="1956895" cy="621034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0">
                <a:srgbClr val="FFFFFF"/>
              </a:gs>
              <a:gs pos="1000">
                <a:srgbClr val="FFFFFF"/>
              </a:gs>
              <a:gs pos="100000">
                <a:srgbClr val="FFFFFF">
                  <a:lumMod val="96000"/>
                  <a:lumOff val="4000"/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26816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4132B-5CE5-3794-389A-B712430CD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D450A660-7681-FE31-3708-FC699FE600CB}"/>
              </a:ext>
            </a:extLst>
          </p:cNvPr>
          <p:cNvSpPr txBox="1">
            <a:spLocks/>
          </p:cNvSpPr>
          <p:nvPr/>
        </p:nvSpPr>
        <p:spPr>
          <a:xfrm>
            <a:off x="4031321" y="925503"/>
            <a:ext cx="6082052" cy="665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rgbClr val="576B59"/>
                </a:solidFill>
                <a:latin typeface="Nunito Sans" pitchFamily="2" charset="77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C00000"/>
                </a:solidFill>
              </a:rPr>
              <a:t>Grazie per </a:t>
            </a:r>
            <a:r>
              <a:rPr lang="en-US" sz="3200" dirty="0" err="1">
                <a:solidFill>
                  <a:srgbClr val="C00000"/>
                </a:solidFill>
              </a:rPr>
              <a:t>l’attenzione</a:t>
            </a:r>
            <a:endParaRPr lang="en-GB" sz="3200" dirty="0">
              <a:solidFill>
                <a:srgbClr val="C0000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113EBA2-C6D3-3B1F-916E-6F1ABBDC7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82" y="5402777"/>
            <a:ext cx="4344006" cy="55252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B04FD29-E069-563B-9963-175DB0EABBE6}"/>
              </a:ext>
            </a:extLst>
          </p:cNvPr>
          <p:cNvSpPr txBox="1"/>
          <p:nvPr/>
        </p:nvSpPr>
        <p:spPr>
          <a:xfrm>
            <a:off x="428944" y="2683109"/>
            <a:ext cx="86454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424242"/>
                </a:solidFill>
                <a:latin typeface="Aptos" panose="020B0004020202020204" pitchFamily="34" charset="0"/>
              </a:rPr>
              <a:t>Former President of the Collegio degli Ingegneri e Architetti di Milano</a:t>
            </a:r>
          </a:p>
          <a:p>
            <a:pPr fontAlgn="t"/>
            <a:r>
              <a:rPr lang="it-IT" dirty="0"/>
              <a:t>Membro della Commissione Sicurezza Antincendio dell’Ordine degli Ingegneri di Milano</a:t>
            </a:r>
          </a:p>
          <a:p>
            <a:r>
              <a:rPr lang="it-IT" dirty="0">
                <a:solidFill>
                  <a:srgbClr val="424242"/>
                </a:solidFill>
                <a:latin typeface="Aptos" panose="020B0004020202020204" pitchFamily="34" charset="0"/>
              </a:rPr>
              <a:t>Docente di Ingegneria della Sicurezza Antincendio – Politecnico di Milano</a:t>
            </a:r>
          </a:p>
          <a:p>
            <a:r>
              <a:rPr lang="it-IT" b="0" i="0" dirty="0">
                <a:solidFill>
                  <a:srgbClr val="424242"/>
                </a:solidFill>
                <a:effectLst/>
                <a:latin typeface="Aptos" panose="020B0004020202020204" pitchFamily="34" charset="0"/>
              </a:rPr>
              <a:t> 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17DDF58-53A8-927E-999B-C35CB4BDB062}"/>
              </a:ext>
            </a:extLst>
          </p:cNvPr>
          <p:cNvSpPr txBox="1"/>
          <p:nvPr/>
        </p:nvSpPr>
        <p:spPr>
          <a:xfrm>
            <a:off x="428944" y="2129271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D20014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Davide Luraschi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763787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EA031-995B-2297-9888-F26638D4E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387E01-D7BE-B0C4-B4F9-3D8CCBDB47B9}"/>
              </a:ext>
            </a:extLst>
          </p:cNvPr>
          <p:cNvSpPr txBox="1"/>
          <p:nvPr/>
        </p:nvSpPr>
        <p:spPr>
          <a:xfrm>
            <a:off x="-239608" y="5861266"/>
            <a:ext cx="66735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100" dirty="0">
                <a:latin typeface="Avenir Next LT Pro" panose="020B0504020202020204" pitchFamily="34" charset="0"/>
              </a:rPr>
              <a:t>Fonte: </a:t>
            </a:r>
            <a:r>
              <a:rPr lang="it-IT" sz="11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UK fire services tackle a solar panel fire </a:t>
            </a:r>
            <a:r>
              <a:rPr lang="it-IT" sz="11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every</a:t>
            </a:r>
            <a:r>
              <a:rPr lang="it-IT" sz="11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11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two</a:t>
            </a:r>
            <a:r>
              <a:rPr lang="it-IT" sz="11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days - QBE - QBE </a:t>
            </a:r>
            <a:r>
              <a:rPr lang="it-IT" sz="11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European</a:t>
            </a:r>
            <a:r>
              <a:rPr lang="it-IT" sz="11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Operations</a:t>
            </a:r>
            <a:endParaRPr lang="it-IT" sz="110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B95699C-AAAE-DF52-F611-52D1E629F6A5}"/>
              </a:ext>
            </a:extLst>
          </p:cNvPr>
          <p:cNvSpPr txBox="1">
            <a:spLocks/>
          </p:cNvSpPr>
          <p:nvPr/>
        </p:nvSpPr>
        <p:spPr>
          <a:xfrm>
            <a:off x="321397" y="190724"/>
            <a:ext cx="11158879" cy="665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rgbClr val="576B59"/>
                </a:solidFill>
                <a:latin typeface="Nunito Sans" pitchFamily="2" charset="77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C00000"/>
                </a:solidFill>
              </a:rPr>
              <a:t>Impianti </a:t>
            </a:r>
            <a:r>
              <a:rPr lang="en-US" sz="3200" dirty="0" err="1">
                <a:solidFill>
                  <a:srgbClr val="C00000"/>
                </a:solidFill>
              </a:rPr>
              <a:t>fotovoltaici</a:t>
            </a:r>
            <a:r>
              <a:rPr lang="en-US" sz="3200" dirty="0">
                <a:solidFill>
                  <a:srgbClr val="C00000"/>
                </a:solidFill>
              </a:rPr>
              <a:t> in UK: </a:t>
            </a:r>
            <a:r>
              <a:rPr lang="en-US" sz="3200" dirty="0" err="1">
                <a:solidFill>
                  <a:srgbClr val="C00000"/>
                </a:solidFill>
              </a:rPr>
              <a:t>rapporto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statistico</a:t>
            </a:r>
            <a:endParaRPr lang="en-GB" sz="3200" dirty="0">
              <a:solidFill>
                <a:srgbClr val="C00000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63ABE87-8FD1-8E61-DEBD-65EBDDDDF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844" y="4141303"/>
            <a:ext cx="4217474" cy="124141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36F12E1-DFBC-E2BB-588B-C50DE5EAD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9133" y="5559888"/>
            <a:ext cx="4648849" cy="26161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F46971A-919A-E71D-83E6-16FFF7134D27}"/>
              </a:ext>
            </a:extLst>
          </p:cNvPr>
          <p:cNvSpPr txBox="1"/>
          <p:nvPr/>
        </p:nvSpPr>
        <p:spPr>
          <a:xfrm>
            <a:off x="8350938" y="772262"/>
            <a:ext cx="1445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7296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UK data </a:t>
            </a:r>
            <a:endParaRPr lang="it-IT" sz="2400" b="1" dirty="0">
              <a:solidFill>
                <a:srgbClr val="072966"/>
              </a:solidFill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243394AE-618C-04C6-0D16-685FBED144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006" t="25544" r="14678" b="27719"/>
          <a:stretch>
            <a:fillRect/>
          </a:stretch>
        </p:blipFill>
        <p:spPr>
          <a:xfrm>
            <a:off x="9805986" y="238365"/>
            <a:ext cx="1311193" cy="87151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4109ECD-19E1-D56A-A1E7-84F9C0ADE3CC}"/>
              </a:ext>
            </a:extLst>
          </p:cNvPr>
          <p:cNvSpPr txBox="1"/>
          <p:nvPr/>
        </p:nvSpPr>
        <p:spPr>
          <a:xfrm>
            <a:off x="5974080" y="5867866"/>
            <a:ext cx="62179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/>
              <a:t>Source: QBE FOI (Aug 2025) &amp; UK Government Solar </a:t>
            </a:r>
            <a:r>
              <a:rPr lang="it-IT" sz="1100" dirty="0" err="1"/>
              <a:t>Photovoltaics</a:t>
            </a:r>
            <a:r>
              <a:rPr lang="it-IT" sz="1100" dirty="0"/>
              <a:t> Deployment </a:t>
            </a:r>
            <a:r>
              <a:rPr lang="it-IT" sz="1100" dirty="0" err="1"/>
              <a:t>Statistics</a:t>
            </a:r>
            <a:r>
              <a:rPr lang="it-IT" sz="1100" dirty="0"/>
              <a:t> (Aug 2025)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B48171E-795C-0311-4FBE-B1F4A68258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397" y="930311"/>
            <a:ext cx="6648350" cy="480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94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5AD24-121D-CF9E-B6F0-0AFD174D8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B1BCF4E5-1062-EEFC-0BEA-4427EF3393C5}"/>
              </a:ext>
            </a:extLst>
          </p:cNvPr>
          <p:cNvSpPr txBox="1">
            <a:spLocks/>
          </p:cNvSpPr>
          <p:nvPr/>
        </p:nvSpPr>
        <p:spPr>
          <a:xfrm>
            <a:off x="321397" y="190724"/>
            <a:ext cx="11158879" cy="665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rgbClr val="576B59"/>
                </a:solidFill>
                <a:latin typeface="Nunito Sans" pitchFamily="2" charset="77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C00000"/>
                </a:solidFill>
              </a:rPr>
              <a:t>Impianti </a:t>
            </a:r>
            <a:r>
              <a:rPr lang="en-US" sz="3200" dirty="0" err="1">
                <a:solidFill>
                  <a:srgbClr val="C00000"/>
                </a:solidFill>
              </a:rPr>
              <a:t>fotovoltaici</a:t>
            </a:r>
            <a:r>
              <a:rPr lang="en-US" sz="3200" dirty="0">
                <a:solidFill>
                  <a:srgbClr val="C00000"/>
                </a:solidFill>
              </a:rPr>
              <a:t> in UK : </a:t>
            </a:r>
            <a:r>
              <a:rPr lang="en-US" sz="3200" dirty="0" err="1">
                <a:solidFill>
                  <a:srgbClr val="C00000"/>
                </a:solidFill>
              </a:rPr>
              <a:t>rapporto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statistico</a:t>
            </a:r>
            <a:endParaRPr lang="en-GB" sz="3200" dirty="0">
              <a:solidFill>
                <a:srgbClr val="C00000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49D5F86-53CE-43EC-290C-B5D83D0E268E}"/>
              </a:ext>
            </a:extLst>
          </p:cNvPr>
          <p:cNvSpPr txBox="1"/>
          <p:nvPr/>
        </p:nvSpPr>
        <p:spPr>
          <a:xfrm>
            <a:off x="8350938" y="772262"/>
            <a:ext cx="1445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7296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UK data </a:t>
            </a:r>
            <a:endParaRPr lang="it-IT" sz="2400" b="1" dirty="0">
              <a:solidFill>
                <a:srgbClr val="072966"/>
              </a:solidFill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BBFF80C3-3D76-52DC-56EB-B189F78B48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06" t="25544" r="14678" b="27719"/>
          <a:stretch>
            <a:fillRect/>
          </a:stretch>
        </p:blipFill>
        <p:spPr>
          <a:xfrm>
            <a:off x="9805986" y="238365"/>
            <a:ext cx="1311193" cy="87151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45FD650-B9B3-76EF-5E25-4EEFB6F7D68B}"/>
              </a:ext>
            </a:extLst>
          </p:cNvPr>
          <p:cNvSpPr txBox="1"/>
          <p:nvPr/>
        </p:nvSpPr>
        <p:spPr>
          <a:xfrm>
            <a:off x="134669" y="5765909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/>
              <a:t>Source: </a:t>
            </a:r>
            <a:r>
              <a:rPr lang="it-IT" i="1" dirty="0"/>
              <a:t> </a:t>
            </a:r>
            <a:r>
              <a:rPr lang="it-IT" sz="1100" dirty="0"/>
              <a:t>QBE FOI (Aug 2025)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CA816C4-2C72-46CE-AB9B-D5AF25711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69" y="2414442"/>
            <a:ext cx="4723143" cy="233395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127C29C-F149-EC0A-AA86-A5AE37773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232" y="2025792"/>
            <a:ext cx="6679991" cy="347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95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AE312-B612-DE50-976D-903C01F1D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8">
            <a:extLst>
              <a:ext uri="{FF2B5EF4-FFF2-40B4-BE49-F238E27FC236}">
                <a16:creationId xmlns:a16="http://schemas.microsoft.com/office/drawing/2014/main" id="{D2F3889F-EA39-D594-F4FF-1D655DE349CB}"/>
              </a:ext>
            </a:extLst>
          </p:cNvPr>
          <p:cNvSpPr/>
          <p:nvPr/>
        </p:nvSpPr>
        <p:spPr>
          <a:xfrm>
            <a:off x="1948311" y="859547"/>
            <a:ext cx="8319247" cy="4719408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it-IT" sz="1800" noProof="0" err="1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E2D36295-B516-69A0-D5E9-785925030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6777" t="26591" b="8256"/>
          <a:stretch/>
        </p:blipFill>
        <p:spPr>
          <a:xfrm>
            <a:off x="2189714" y="1213486"/>
            <a:ext cx="7954477" cy="422745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266874-F48E-7951-A264-FB50E5C74177}"/>
              </a:ext>
            </a:extLst>
          </p:cNvPr>
          <p:cNvSpPr txBox="1"/>
          <p:nvPr/>
        </p:nvSpPr>
        <p:spPr>
          <a:xfrm>
            <a:off x="-2152294" y="5959174"/>
            <a:ext cx="83192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latin typeface="Avenir Next LT Pro" panose="020B0504020202020204" pitchFamily="34" charset="0"/>
              </a:rPr>
              <a:t>Fonte: GSE Solare Fotovoltaico – rapporto statistico 2023</a:t>
            </a: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D4CACC6A-A42C-C828-130F-CCBE74ED034C}"/>
              </a:ext>
            </a:extLst>
          </p:cNvPr>
          <p:cNvSpPr/>
          <p:nvPr/>
        </p:nvSpPr>
        <p:spPr>
          <a:xfrm>
            <a:off x="1834011" y="898826"/>
            <a:ext cx="8319247" cy="275381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81000" tIns="81000" rIns="54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 defTabSz="685800"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defRPr/>
            </a:pPr>
            <a:r>
              <a:rPr lang="it-IT" sz="1600" dirty="0">
                <a:solidFill>
                  <a:srgbClr val="000000"/>
                </a:solidFill>
                <a:latin typeface="Nunito Sans" pitchFamily="2" charset="0"/>
                <a:cs typeface="Arial"/>
              </a:rPr>
              <a:t>Evoluzione della potenza e del numero di impianti – Anni 2009/2023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AC3D972-9922-F77C-E383-B5AEA2D94BAB}"/>
              </a:ext>
            </a:extLst>
          </p:cNvPr>
          <p:cNvSpPr txBox="1">
            <a:spLocks/>
          </p:cNvSpPr>
          <p:nvPr/>
        </p:nvSpPr>
        <p:spPr>
          <a:xfrm>
            <a:off x="322127" y="190724"/>
            <a:ext cx="11158879" cy="665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rgbClr val="576B59"/>
                </a:solidFill>
                <a:latin typeface="Nunito Sans" pitchFamily="2" charset="77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C00000"/>
                </a:solidFill>
              </a:rPr>
              <a:t>Impianti </a:t>
            </a:r>
            <a:r>
              <a:rPr lang="en-US" sz="3200" dirty="0" err="1">
                <a:solidFill>
                  <a:srgbClr val="C00000"/>
                </a:solidFill>
              </a:rPr>
              <a:t>fotovoltaici</a:t>
            </a:r>
            <a:r>
              <a:rPr lang="en-US" sz="3200" dirty="0">
                <a:solidFill>
                  <a:srgbClr val="C00000"/>
                </a:solidFill>
              </a:rPr>
              <a:t> in Italia: </a:t>
            </a:r>
            <a:r>
              <a:rPr lang="en-US" sz="3200" dirty="0" err="1">
                <a:solidFill>
                  <a:srgbClr val="C00000"/>
                </a:solidFill>
              </a:rPr>
              <a:t>rapporto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statistico</a:t>
            </a:r>
            <a:endParaRPr lang="en-GB" sz="3200" dirty="0">
              <a:solidFill>
                <a:srgbClr val="C00000"/>
              </a:solidFill>
            </a:endParaRPr>
          </a:p>
        </p:txBody>
      </p:sp>
      <p:pic>
        <p:nvPicPr>
          <p:cNvPr id="14" name="Immagine 13" descr="The image is a vibrant representation of the Italian flag, featuring a green shade in the top hoist, white in the fly, and red in the tricolore stripe.&#10;&#10;Il contenuto generato dall'IA potrebbe non essere corretto.">
            <a:extLst>
              <a:ext uri="{FF2B5EF4-FFF2-40B4-BE49-F238E27FC236}">
                <a16:creationId xmlns:a16="http://schemas.microsoft.com/office/drawing/2014/main" id="{B725833A-83C2-D1BB-5D66-31E3D55D2A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774" b="18128"/>
          <a:stretch>
            <a:fillRect/>
          </a:stretch>
        </p:blipFill>
        <p:spPr>
          <a:xfrm>
            <a:off x="10655558" y="135993"/>
            <a:ext cx="1352327" cy="99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23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9C3F06-4E07-E0D2-E5C0-1C8468E38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8" y="0"/>
            <a:ext cx="6038974" cy="6133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8170AF-6850-5795-92ED-924F57F190E0}"/>
              </a:ext>
            </a:extLst>
          </p:cNvPr>
          <p:cNvSpPr txBox="1"/>
          <p:nvPr/>
        </p:nvSpPr>
        <p:spPr>
          <a:xfrm>
            <a:off x="184935" y="5951627"/>
            <a:ext cx="75100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I" sz="1050" dirty="0">
                <a:latin typeface="Nunito Sans" pitchFamily="2" charset="0"/>
              </a:rPr>
              <a:t>ZAG (2024). </a:t>
            </a:r>
            <a:r>
              <a:rPr lang="en-GB" sz="1050" dirty="0">
                <a:latin typeface="Nunito Sans" pitchFamily="2" charset="0"/>
                <a:hlinkClick r:id="rId3"/>
              </a:rPr>
              <a:t>https://www.zag.si/en/english-and-italian-version-of-the-pv-guideline/</a:t>
            </a:r>
            <a:r>
              <a:rPr lang="en-GB" sz="1050" dirty="0">
                <a:latin typeface="Nunito Sans" pitchFamily="2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30C677-7121-F229-F93D-0E63E1ACD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002" y="1214281"/>
            <a:ext cx="2696097" cy="8088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F37752-C196-CA46-DA30-D42EF4B78F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951" y="370304"/>
            <a:ext cx="2392200" cy="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4A3CDD-912A-4D8F-A8B5-D3E0E01C2E9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769" t="2892" r="3325"/>
          <a:stretch>
            <a:fillRect/>
          </a:stretch>
        </p:blipFill>
        <p:spPr>
          <a:xfrm>
            <a:off x="8090050" y="2437519"/>
            <a:ext cx="2880000" cy="347882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0BB07F4-C6F6-4227-DDFF-1B94E00A33CD}"/>
              </a:ext>
            </a:extLst>
          </p:cNvPr>
          <p:cNvSpPr txBox="1"/>
          <p:nvPr/>
        </p:nvSpPr>
        <p:spPr>
          <a:xfrm>
            <a:off x="7006364" y="2009345"/>
            <a:ext cx="5068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Istituto Sloveno di Edilizia e Ingegneria Civile (ZAG).</a:t>
            </a:r>
          </a:p>
        </p:txBody>
      </p:sp>
    </p:spTree>
    <p:extLst>
      <p:ext uri="{BB962C8B-B14F-4D97-AF65-F5344CB8AC3E}">
        <p14:creationId xmlns:p14="http://schemas.microsoft.com/office/powerpoint/2010/main" val="1487359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9D40B-8BBF-EED7-BD2A-48180550D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7BFEE88B-D3CE-522C-888D-B4FEAAE04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27" y="1518971"/>
            <a:ext cx="9050013" cy="382005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3BD2DC0-B975-CC4F-C624-F746A043B2BF}"/>
              </a:ext>
            </a:extLst>
          </p:cNvPr>
          <p:cNvSpPr txBox="1"/>
          <p:nvPr/>
        </p:nvSpPr>
        <p:spPr>
          <a:xfrm>
            <a:off x="0" y="5731183"/>
            <a:ext cx="93100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 err="1"/>
              <a:t>Adapted</a:t>
            </a:r>
            <a:r>
              <a:rPr lang="it-IT" sz="1100" dirty="0"/>
              <a:t> from ZRS: </a:t>
            </a:r>
          </a:p>
          <a:p>
            <a:r>
              <a:rPr lang="it-IT" sz="1100" dirty="0"/>
              <a:t>https://www.renew-able.co.uk/wp-content/uploads/2024/03/Zurich-whitepaper-Photovoltaic-systems-on-buildings-20231102-US42.pdf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12E21097-530E-EC4E-D423-A3368D834643}"/>
              </a:ext>
            </a:extLst>
          </p:cNvPr>
          <p:cNvSpPr txBox="1">
            <a:spLocks/>
          </p:cNvSpPr>
          <p:nvPr/>
        </p:nvSpPr>
        <p:spPr>
          <a:xfrm>
            <a:off x="321397" y="190724"/>
            <a:ext cx="11158879" cy="665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rgbClr val="576B59"/>
                </a:solidFill>
                <a:latin typeface="Nunito Sans" pitchFamily="2" charset="77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</a:rPr>
              <a:t>Perchè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avvengono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gli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Incendi</a:t>
            </a:r>
            <a:r>
              <a:rPr lang="en-US" sz="3200" dirty="0">
                <a:solidFill>
                  <a:srgbClr val="C00000"/>
                </a:solidFill>
              </a:rPr>
              <a:t> ?</a:t>
            </a:r>
            <a:endParaRPr lang="en-GB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638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492AAC-4CA1-C6B5-6585-340697323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45" y="2049444"/>
            <a:ext cx="11493910" cy="3550964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FEB7F4-CF03-CA08-A6EA-9BB0253AC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55" y="1132717"/>
            <a:ext cx="11149308" cy="561329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latin typeface="Aptos" panose="020B0004020202020204" pitchFamily="34" charset="0"/>
              </a:rPr>
              <a:t>Gli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</a:rPr>
              <a:t>aspetti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</a:rPr>
              <a:t>chiave</a:t>
            </a:r>
            <a:r>
              <a:rPr lang="en-US" dirty="0">
                <a:latin typeface="Aptos" panose="020B0004020202020204" pitchFamily="34" charset="0"/>
              </a:rPr>
              <a:t> da </a:t>
            </a:r>
            <a:r>
              <a:rPr lang="en-US" dirty="0" err="1">
                <a:latin typeface="Aptos" panose="020B0004020202020204" pitchFamily="34" charset="0"/>
              </a:rPr>
              <a:t>considerare</a:t>
            </a:r>
            <a:r>
              <a:rPr lang="en-US" dirty="0">
                <a:latin typeface="Aptos" panose="020B0004020202020204" pitchFamily="34" charset="0"/>
              </a:rPr>
              <a:t> per la </a:t>
            </a:r>
            <a:r>
              <a:rPr lang="en-US" b="1" dirty="0" err="1">
                <a:latin typeface="Aptos" panose="020B0004020202020204" pitchFamily="34" charset="0"/>
              </a:rPr>
              <a:t>sicurezza</a:t>
            </a:r>
            <a:r>
              <a:rPr lang="en-US" b="1" dirty="0">
                <a:latin typeface="Aptos" panose="020B0004020202020204" pitchFamily="34" charset="0"/>
              </a:rPr>
              <a:t> </a:t>
            </a:r>
            <a:r>
              <a:rPr lang="en-US" b="1" dirty="0" err="1">
                <a:latin typeface="Aptos" panose="020B0004020202020204" pitchFamily="34" charset="0"/>
              </a:rPr>
              <a:t>antincendio</a:t>
            </a:r>
            <a:r>
              <a:rPr lang="en-US" b="1" dirty="0">
                <a:latin typeface="Aptos" panose="020B0004020202020204" pitchFamily="34" charset="0"/>
              </a:rPr>
              <a:t> </a:t>
            </a:r>
            <a:r>
              <a:rPr lang="en-US" dirty="0">
                <a:latin typeface="Aptos" panose="020B0004020202020204" pitchFamily="34" charset="0"/>
              </a:rPr>
              <a:t>degli </a:t>
            </a:r>
            <a:r>
              <a:rPr lang="en-US" dirty="0" err="1">
                <a:latin typeface="Aptos" panose="020B0004020202020204" pitchFamily="34" charset="0"/>
              </a:rPr>
              <a:t>impianti</a:t>
            </a:r>
            <a:r>
              <a:rPr lang="en-US" dirty="0">
                <a:latin typeface="Aptos" panose="020B0004020202020204" pitchFamily="34" charset="0"/>
              </a:rPr>
              <a:t> FV </a:t>
            </a:r>
            <a:r>
              <a:rPr lang="en-US" dirty="0" err="1">
                <a:latin typeface="Aptos" panose="020B0004020202020204" pitchFamily="34" charset="0"/>
              </a:rPr>
              <a:t>sul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</a:rPr>
              <a:t>tetto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</a:rPr>
              <a:t>sono</a:t>
            </a:r>
            <a:r>
              <a:rPr lang="en-US" dirty="0">
                <a:latin typeface="Aptos" panose="020B0004020202020204" pitchFamily="34" charset="0"/>
              </a:rPr>
              <a:t>:</a:t>
            </a:r>
            <a:endParaRPr lang="it-IT" dirty="0">
              <a:latin typeface="Aptos" panose="020B0004020202020204" pitchFamily="34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685ED56-85F5-B8D0-9F10-57856ED0F7F9}"/>
              </a:ext>
            </a:extLst>
          </p:cNvPr>
          <p:cNvSpPr txBox="1">
            <a:spLocks/>
          </p:cNvSpPr>
          <p:nvPr/>
        </p:nvSpPr>
        <p:spPr>
          <a:xfrm>
            <a:off x="321397" y="190724"/>
            <a:ext cx="11158879" cy="665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rgbClr val="576B59"/>
                </a:solidFill>
                <a:latin typeface="Nunito Sans" pitchFamily="2" charset="77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C00000"/>
                </a:solidFill>
              </a:rPr>
              <a:t>Tetti </a:t>
            </a:r>
            <a:r>
              <a:rPr lang="en-US" sz="3200" dirty="0" err="1">
                <a:solidFill>
                  <a:srgbClr val="C00000"/>
                </a:solidFill>
              </a:rPr>
              <a:t>piani</a:t>
            </a:r>
            <a:r>
              <a:rPr lang="en-US" sz="3200" dirty="0">
                <a:solidFill>
                  <a:srgbClr val="C00000"/>
                </a:solidFill>
              </a:rPr>
              <a:t> con </a:t>
            </a:r>
            <a:r>
              <a:rPr lang="en-US" sz="3200" dirty="0" err="1">
                <a:solidFill>
                  <a:srgbClr val="C00000"/>
                </a:solidFill>
              </a:rPr>
              <a:t>impianti</a:t>
            </a:r>
            <a:r>
              <a:rPr lang="en-US" sz="3200" dirty="0">
                <a:solidFill>
                  <a:srgbClr val="C00000"/>
                </a:solidFill>
              </a:rPr>
              <a:t> FV</a:t>
            </a:r>
            <a:endParaRPr lang="en-GB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73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17D56-7D43-B2EC-6780-6DCF9DAA5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5809F8-C16E-68B7-85FB-187E0CD5E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97" y="856015"/>
            <a:ext cx="11493910" cy="355096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7F4BF115-EF58-67AA-3903-2BF1FFEE9C2E}"/>
              </a:ext>
            </a:extLst>
          </p:cNvPr>
          <p:cNvSpPr txBox="1">
            <a:spLocks/>
          </p:cNvSpPr>
          <p:nvPr/>
        </p:nvSpPr>
        <p:spPr>
          <a:xfrm>
            <a:off x="321397" y="190724"/>
            <a:ext cx="11158879" cy="665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>
                <a:solidFill>
                  <a:srgbClr val="576B59"/>
                </a:solidFill>
                <a:latin typeface="Nunito Sans" pitchFamily="2" charset="77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C00000"/>
                </a:solidFill>
              </a:rPr>
              <a:t>Tetti </a:t>
            </a:r>
            <a:r>
              <a:rPr lang="en-US" sz="3200" dirty="0" err="1">
                <a:solidFill>
                  <a:srgbClr val="C00000"/>
                </a:solidFill>
              </a:rPr>
              <a:t>piani</a:t>
            </a:r>
            <a:r>
              <a:rPr lang="en-US" sz="3200" dirty="0">
                <a:solidFill>
                  <a:srgbClr val="C00000"/>
                </a:solidFill>
              </a:rPr>
              <a:t> con </a:t>
            </a:r>
            <a:r>
              <a:rPr lang="en-US" sz="3200" dirty="0" err="1">
                <a:solidFill>
                  <a:srgbClr val="C00000"/>
                </a:solidFill>
              </a:rPr>
              <a:t>impianti</a:t>
            </a:r>
            <a:r>
              <a:rPr lang="en-US" sz="3200" dirty="0">
                <a:solidFill>
                  <a:srgbClr val="C00000"/>
                </a:solidFill>
              </a:rPr>
              <a:t> FV</a:t>
            </a:r>
            <a:endParaRPr lang="en-GB" sz="3200" dirty="0">
              <a:solidFill>
                <a:srgbClr val="C00000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A7AD3A3-7B1B-BB1D-935C-33D98570D1BC}"/>
              </a:ext>
            </a:extLst>
          </p:cNvPr>
          <p:cNvSpPr txBox="1"/>
          <p:nvPr/>
        </p:nvSpPr>
        <p:spPr>
          <a:xfrm>
            <a:off x="363950" y="4636326"/>
            <a:ext cx="114088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Le </a:t>
            </a:r>
            <a:r>
              <a:rPr lang="en-US" dirty="0" err="1"/>
              <a:t>ricerche</a:t>
            </a:r>
            <a:r>
              <a:rPr lang="en-US" dirty="0"/>
              <a:t> </a:t>
            </a:r>
            <a:r>
              <a:rPr lang="en-US" dirty="0" err="1"/>
              <a:t>hanno</a:t>
            </a:r>
            <a:r>
              <a:rPr lang="en-US" dirty="0"/>
              <a:t> </a:t>
            </a:r>
            <a:r>
              <a:rPr lang="en-US" dirty="0" err="1"/>
              <a:t>dimostrato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:</a:t>
            </a:r>
          </a:p>
          <a:p>
            <a:pPr algn="just"/>
            <a:endParaRPr lang="en-US" dirty="0"/>
          </a:p>
          <a:p>
            <a:pPr algn="just"/>
            <a:r>
              <a:rPr lang="it-IT" dirty="0"/>
              <a:t>La valutazione del rischio di incendio di un impianto FV basata esclusivamente sull’analisi dei singoli materiali o dei singoli componenti può condurre a conclusioni errate e superficiali, con il rischio di determinare, anziché ridurre, un incremento del livello di rischio complessivo.</a:t>
            </a:r>
          </a:p>
        </p:txBody>
      </p:sp>
    </p:spTree>
    <p:extLst>
      <p:ext uri="{BB962C8B-B14F-4D97-AF65-F5344CB8AC3E}">
        <p14:creationId xmlns:p14="http://schemas.microsoft.com/office/powerpoint/2010/main" val="39534768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dca47a3-d998-4fa3-ba00-1001080fd887">
      <Terms xmlns="http://schemas.microsoft.com/office/infopath/2007/PartnerControls"/>
    </lcf76f155ced4ddcb4097134ff3c332f>
    <TaxCatchAll xmlns="bfe67d12-d5f8-4bee-83cb-e22cceeef2d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FDCC4B16FC4A149993CA94BA3C36F71" ma:contentTypeVersion="19" ma:contentTypeDescription="Creare un nuovo documento." ma:contentTypeScope="" ma:versionID="3200b15c31524ae0acc9ead9146c4fae">
  <xsd:schema xmlns:xsd="http://www.w3.org/2001/XMLSchema" xmlns:xs="http://www.w3.org/2001/XMLSchema" xmlns:p="http://schemas.microsoft.com/office/2006/metadata/properties" xmlns:ns2="1dca47a3-d998-4fa3-ba00-1001080fd887" xmlns:ns3="bfe67d12-d5f8-4bee-83cb-e22cceeef2de" targetNamespace="http://schemas.microsoft.com/office/2006/metadata/properties" ma:root="true" ma:fieldsID="425850ddb6da5bbba31c115bc1ca7948" ns2:_="" ns3:_="">
    <xsd:import namespace="1dca47a3-d998-4fa3-ba00-1001080fd887"/>
    <xsd:import namespace="bfe67d12-d5f8-4bee-83cb-e22cceeef2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ca47a3-d998-4fa3-ba00-1001080fd8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Tag immagine" ma:readOnly="false" ma:fieldId="{5cf76f15-5ced-4ddc-b409-7134ff3c332f}" ma:taxonomyMulti="true" ma:sspId="d35e3e85-aa28-475b-b628-8a48be53cc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e67d12-d5f8-4bee-83cb-e22cceeef2d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7c53415d-45cc-4cd9-8224-6646711e7412}" ma:internalName="TaxCatchAll" ma:showField="CatchAllData" ma:web="bfe67d12-d5f8-4bee-83cb-e22cceeef2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4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5708EC-25C2-4CB2-B016-8CA861A9B906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4810be6e-567e-4022-90a2-ae2aaa995ccb"/>
    <ds:schemaRef ds:uri="http://schemas.openxmlformats.org/package/2006/metadata/core-properties"/>
    <ds:schemaRef ds:uri="http://purl.org/dc/terms/"/>
    <ds:schemaRef ds:uri="efa71fb8-fae4-48a4-917f-5f5ee32491b7"/>
    <ds:schemaRef ds:uri="http://schemas.microsoft.com/office/infopath/2007/PartnerControls"/>
    <ds:schemaRef ds:uri="http://www.w3.org/XML/1998/namespace"/>
    <ds:schemaRef ds:uri="http://purl.org/dc/elements/1.1/"/>
    <ds:schemaRef ds:uri="1dca47a3-d998-4fa3-ba00-1001080fd887"/>
    <ds:schemaRef ds:uri="bfe67d12-d5f8-4bee-83cb-e22cceeef2de"/>
  </ds:schemaRefs>
</ds:datastoreItem>
</file>

<file path=customXml/itemProps2.xml><?xml version="1.0" encoding="utf-8"?>
<ds:datastoreItem xmlns:ds="http://schemas.openxmlformats.org/officeDocument/2006/customXml" ds:itemID="{C4F70A30-0CAD-43D7-A3A0-055735F322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ca47a3-d998-4fa3-ba00-1001080fd887"/>
    <ds:schemaRef ds:uri="bfe67d12-d5f8-4bee-83cb-e22cceeef2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EC6279-4798-46B1-B3EC-6D1B64FF97B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10229</TotalTime>
  <Words>1114</Words>
  <Application>Microsoft Office PowerPoint</Application>
  <PresentationFormat>Widescreen</PresentationFormat>
  <Paragraphs>143</Paragraphs>
  <Slides>27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40" baseType="lpstr">
      <vt:lpstr>Amiri</vt:lpstr>
      <vt:lpstr>Aptos</vt:lpstr>
      <vt:lpstr>Arial</vt:lpstr>
      <vt:lpstr>Avenir Next LT Pro</vt:lpstr>
      <vt:lpstr>Calibri</vt:lpstr>
      <vt:lpstr>Nunito Sans</vt:lpstr>
      <vt:lpstr>Poppins Medium</vt:lpstr>
      <vt:lpstr>Roboto</vt:lpstr>
      <vt:lpstr>Segoe UI</vt:lpstr>
      <vt:lpstr>Source Sans 3</vt:lpstr>
      <vt:lpstr>wfont_1be88f_82cfafcf1f294a70a82a158d1faedd41</vt:lpstr>
      <vt:lpstr>Wingdings</vt:lpstr>
      <vt:lpstr>1_Office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Operatività antincendio</vt:lpstr>
      <vt:lpstr>Operatività antincendio</vt:lpstr>
      <vt:lpstr>Operatività antincendio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Davide Luraschi</cp:lastModifiedBy>
  <cp:revision>53</cp:revision>
  <dcterms:created xsi:type="dcterms:W3CDTF">2021-04-19T10:15:06Z</dcterms:created>
  <dcterms:modified xsi:type="dcterms:W3CDTF">2026-06-17T20:39:20Z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0x010100BFDCC4B16FC4A149993CA94BA3C36F71</vt:lpwstr>
  </property>
  <property fmtid="{D5CDD505-2E9C-101B-9397-08002B2CF9AE}" pid="3" name="MediaServiceImageTags">
    <vt:lpwstr/>
  </property>
</Properties>
</file>