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49"/>
  </p:notesMasterIdLst>
  <p:sldIdLst>
    <p:sldId id="257" r:id="rId2"/>
    <p:sldId id="314" r:id="rId3"/>
    <p:sldId id="275" r:id="rId4"/>
    <p:sldId id="318" r:id="rId5"/>
    <p:sldId id="317" r:id="rId6"/>
    <p:sldId id="320" r:id="rId7"/>
    <p:sldId id="319" r:id="rId8"/>
    <p:sldId id="324" r:id="rId9"/>
    <p:sldId id="322" r:id="rId10"/>
    <p:sldId id="326" r:id="rId11"/>
    <p:sldId id="325" r:id="rId12"/>
    <p:sldId id="321" r:id="rId13"/>
    <p:sldId id="293" r:id="rId14"/>
    <p:sldId id="299" r:id="rId15"/>
    <p:sldId id="329" r:id="rId16"/>
    <p:sldId id="328" r:id="rId17"/>
    <p:sldId id="300" r:id="rId18"/>
    <p:sldId id="296" r:id="rId19"/>
    <p:sldId id="295" r:id="rId20"/>
    <p:sldId id="301" r:id="rId21"/>
    <p:sldId id="304" r:id="rId22"/>
    <p:sldId id="309" r:id="rId23"/>
    <p:sldId id="308" r:id="rId24"/>
    <p:sldId id="307" r:id="rId25"/>
    <p:sldId id="306" r:id="rId26"/>
    <p:sldId id="312" r:id="rId27"/>
    <p:sldId id="273" r:id="rId28"/>
    <p:sldId id="277" r:id="rId29"/>
    <p:sldId id="261" r:id="rId30"/>
    <p:sldId id="260" r:id="rId31"/>
    <p:sldId id="281" r:id="rId32"/>
    <p:sldId id="289" r:id="rId33"/>
    <p:sldId id="280" r:id="rId34"/>
    <p:sldId id="282" r:id="rId35"/>
    <p:sldId id="259" r:id="rId36"/>
    <p:sldId id="278" r:id="rId37"/>
    <p:sldId id="262" r:id="rId38"/>
    <p:sldId id="264" r:id="rId39"/>
    <p:sldId id="266" r:id="rId40"/>
    <p:sldId id="290" r:id="rId41"/>
    <p:sldId id="292" r:id="rId42"/>
    <p:sldId id="291" r:id="rId43"/>
    <p:sldId id="265" r:id="rId44"/>
    <p:sldId id="271" r:id="rId45"/>
    <p:sldId id="288" r:id="rId46"/>
    <p:sldId id="313" r:id="rId47"/>
    <p:sldId id="287" r:id="rId48"/>
  </p:sldIdLst>
  <p:sldSz cx="12192000" cy="6858000"/>
  <p:notesSz cx="2776538" cy="45688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E9A95C4-3640-4AD8-BCD0-E5BC26579DBF}">
          <p14:sldIdLst>
            <p14:sldId id="257"/>
            <p14:sldId id="314"/>
            <p14:sldId id="275"/>
            <p14:sldId id="318"/>
            <p14:sldId id="317"/>
            <p14:sldId id="320"/>
            <p14:sldId id="319"/>
            <p14:sldId id="324"/>
            <p14:sldId id="322"/>
            <p14:sldId id="326"/>
            <p14:sldId id="325"/>
            <p14:sldId id="321"/>
            <p14:sldId id="293"/>
            <p14:sldId id="299"/>
            <p14:sldId id="329"/>
            <p14:sldId id="328"/>
            <p14:sldId id="300"/>
            <p14:sldId id="296"/>
            <p14:sldId id="295"/>
            <p14:sldId id="301"/>
            <p14:sldId id="304"/>
            <p14:sldId id="309"/>
            <p14:sldId id="308"/>
            <p14:sldId id="307"/>
            <p14:sldId id="306"/>
            <p14:sldId id="312"/>
            <p14:sldId id="273"/>
            <p14:sldId id="277"/>
            <p14:sldId id="261"/>
            <p14:sldId id="260"/>
            <p14:sldId id="281"/>
            <p14:sldId id="289"/>
            <p14:sldId id="280"/>
            <p14:sldId id="282"/>
            <p14:sldId id="259"/>
            <p14:sldId id="278"/>
            <p14:sldId id="262"/>
            <p14:sldId id="264"/>
            <p14:sldId id="266"/>
            <p14:sldId id="290"/>
            <p14:sldId id="292"/>
            <p14:sldId id="291"/>
            <p14:sldId id="265"/>
            <p14:sldId id="271"/>
            <p14:sldId id="288"/>
            <p14:sldId id="313"/>
          </p14:sldIdLst>
        </p14:section>
        <p14:section name="Sezione senza titolo" id="{694DACF6-DD7B-4400-B1E8-5D0F7D1A74E3}">
          <p14:sldIdLst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8B0E8"/>
    <a:srgbClr val="AACDF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03325" cy="228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1573213" y="0"/>
            <a:ext cx="1203325" cy="228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A900E-842B-48D8-9CF8-2E3B64104BB7}" type="datetimeFigureOut">
              <a:rPr lang="it-IT" smtClean="0"/>
              <a:t>17/06/2026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9050" y="571500"/>
            <a:ext cx="2738438" cy="1541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277813" y="2198688"/>
            <a:ext cx="2220912" cy="17986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4340225"/>
            <a:ext cx="1203325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1573213" y="4340225"/>
            <a:ext cx="1203325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65EBB-6074-4A24-A511-F95C77860B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243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65EBB-6074-4A24-A511-F95C77860B9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948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54846" y="6361061"/>
            <a:ext cx="2743200" cy="365125"/>
          </a:xfrm>
        </p:spPr>
        <p:txBody>
          <a:bodyPr/>
          <a:lstStyle/>
          <a:p>
            <a:fld id="{F477BF95-538E-4469-A079-B6F32303FC86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356349"/>
            <a:ext cx="2743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40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1B746-2BFE-4A29-B675-74841432AE85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22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CF01-6ADC-4F6C-9603-2BC4456FEF17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6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BC2C-FDF4-4E8B-85D2-5B8CDC0C8E27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7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D5A6-DB19-419C-B64A-68EBE9170C76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11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EA35-8915-4167-8FF4-913540F53020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7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4136-8BC9-4D9B-AA19-A706B50927B0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067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D6CEC-F663-4638-AE6C-55103DD3CB5D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0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ACB4C-E0CE-439F-A12F-51676143A95A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70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35D23-5781-406A-8B99-252EB9AAD842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7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C0D04-013C-4D27-9AA6-78074F76DF68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59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EF7E8-E51B-4554-95DD-4EEA0191331C}" type="datetime1">
              <a:rPr lang="en-US" smtClean="0"/>
              <a:t>6/17/2026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4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6A8EA-174A-4D10-036D-8BA357CE6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297" y="2827138"/>
            <a:ext cx="11139947" cy="2387600"/>
          </a:xfrm>
        </p:spPr>
        <p:txBody>
          <a:bodyPr>
            <a:normAutofit fontScale="90000"/>
          </a:bodyPr>
          <a:lstStyle/>
          <a:p>
            <a: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Posa e manutenzione di un’impermeabilizzazione</a:t>
            </a: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it-IT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3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3E379C0-02E9-49DF-878D-0E7443BDF723}"/>
              </a:ext>
            </a:extLst>
          </p:cNvPr>
          <p:cNvSpPr txBox="1">
            <a:spLocks/>
          </p:cNvSpPr>
          <p:nvPr/>
        </p:nvSpPr>
        <p:spPr>
          <a:xfrm>
            <a:off x="0" y="4747895"/>
            <a:ext cx="11857703" cy="499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dirty="0">
                <a:latin typeface="Batang" panose="02030600000101010101" pitchFamily="18" charset="-127"/>
                <a:ea typeface="Batang" panose="02030600000101010101" pitchFamily="18" charset="-127"/>
              </a:rPr>
              <a:t>         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Marco Peruzzi: 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presidente della commissione tecnica ASSIMP Italia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21CA7A60-E23A-51FE-2C7C-64CD030629AD}"/>
              </a:ext>
            </a:extLst>
          </p:cNvPr>
          <p:cNvSpPr txBox="1">
            <a:spLocks/>
          </p:cNvSpPr>
          <p:nvPr/>
        </p:nvSpPr>
        <p:spPr>
          <a:xfrm>
            <a:off x="-152401" y="5355231"/>
            <a:ext cx="11857703" cy="499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dirty="0">
                <a:latin typeface="Batang" panose="02030600000101010101" pitchFamily="18" charset="-127"/>
                <a:ea typeface="Batang" panose="02030600000101010101" pitchFamily="18" charset="-127"/>
              </a:rPr>
              <a:t>         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8CA5E9B1-E321-5E7B-648D-9C95FCF1EAF4}"/>
              </a:ext>
            </a:extLst>
          </p:cNvPr>
          <p:cNvSpPr txBox="1">
            <a:spLocks/>
          </p:cNvSpPr>
          <p:nvPr/>
        </p:nvSpPr>
        <p:spPr>
          <a:xfrm>
            <a:off x="-1" y="6136094"/>
            <a:ext cx="5316072" cy="4998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dirty="0">
                <a:latin typeface="Batang" panose="02030600000101010101" pitchFamily="18" charset="-127"/>
                <a:ea typeface="Batang" panose="02030600000101010101" pitchFamily="18" charset="-127"/>
              </a:rPr>
              <a:t>        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Politecnico di Milano, 18 giugno 2026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141E65B1-C3FE-4640-355F-2DDC7825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2672" y="222029"/>
            <a:ext cx="8266655" cy="241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00C4478-7065-5443-C74A-142C7C0CF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777" y="5717214"/>
            <a:ext cx="3164541" cy="1017460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A9755ED-E446-720F-2EB6-B68EAD6F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73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852981-4712-931B-6EAA-9FC27B9FB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0CA0807-64E3-1C2C-72FF-43003D796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sp>
        <p:nvSpPr>
          <p:cNvPr id="2" name="Textfeld 4">
            <a:extLst>
              <a:ext uri="{FF2B5EF4-FFF2-40B4-BE49-F238E27FC236}">
                <a16:creationId xmlns:a16="http://schemas.microsoft.com/office/drawing/2014/main" id="{26C83CE0-1324-F3D4-A7A4-91CFCEB91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465" y="280237"/>
            <a:ext cx="3241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la </a:t>
            </a:r>
            <a:r>
              <a:rPr lang="de-DE" altLang="de-DE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scina</a:t>
            </a:r>
            <a:r>
              <a:rPr lang="de-DE" altLang="de-DE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di </a:t>
            </a:r>
            <a:r>
              <a:rPr lang="de-DE" altLang="de-DE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fissaggio</a:t>
            </a:r>
            <a:endParaRPr lang="de-DE" altLang="de-DE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\\tsserver\ACQUA RISOLTA\2021 LAVORI e anni precedenti\2020\cantieri completati\vicenza\gencantieri.malpensa.arrivi.t2\foto\IMG_5219.JPG">
            <a:extLst>
              <a:ext uri="{FF2B5EF4-FFF2-40B4-BE49-F238E27FC236}">
                <a16:creationId xmlns:a16="http://schemas.microsoft.com/office/drawing/2014/main" id="{6B974B95-5C98-950D-45D2-52EA689F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5902"/>
          <a:stretch>
            <a:fillRect/>
          </a:stretch>
        </p:blipFill>
        <p:spPr bwMode="auto">
          <a:xfrm>
            <a:off x="4226194" y="3941535"/>
            <a:ext cx="4491439" cy="2832910"/>
          </a:xfrm>
          <a:prstGeom prst="rect">
            <a:avLst/>
          </a:prstGeom>
          <a:noFill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2E9987E-1BCC-F12E-4377-C658C2F12BF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1104411"/>
            <a:ext cx="4870485" cy="392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A4B113-A6C3-967F-B8B8-4D7714710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904" y="790023"/>
            <a:ext cx="4696750" cy="3522562"/>
          </a:xfrm>
          <a:prstGeom prst="rect">
            <a:avLst/>
          </a:prstGeom>
        </p:spPr>
      </p:pic>
      <p:sp>
        <p:nvSpPr>
          <p:cNvPr id="7" name="Textfeld 4">
            <a:extLst>
              <a:ext uri="{FF2B5EF4-FFF2-40B4-BE49-F238E27FC236}">
                <a16:creationId xmlns:a16="http://schemas.microsoft.com/office/drawing/2014/main" id="{5388B47B-3076-A3DA-FDFF-265F79B37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70" y="559191"/>
            <a:ext cx="31325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2400" b="1" dirty="0" err="1">
                <a:latin typeface="Tahoma" pitchFamily="34" charset="0"/>
                <a:cs typeface="Tahoma" pitchFamily="34" charset="0"/>
              </a:rPr>
              <a:t>cura</a:t>
            </a:r>
            <a:r>
              <a:rPr lang="de-DE" altLang="de-DE" sz="2400" b="1" dirty="0">
                <a:latin typeface="Tahoma" pitchFamily="34" charset="0"/>
                <a:cs typeface="Tahoma" pitchFamily="34" charset="0"/>
              </a:rPr>
              <a:t> del </a:t>
            </a:r>
            <a:r>
              <a:rPr lang="de-DE" altLang="de-DE" sz="2400" b="1" dirty="0" err="1">
                <a:latin typeface="Tahoma" pitchFamily="34" charset="0"/>
                <a:cs typeface="Tahoma" pitchFamily="34" charset="0"/>
              </a:rPr>
              <a:t>dettaglio</a:t>
            </a:r>
            <a:endParaRPr lang="de-DE" altLang="de-DE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5429BB9-47B9-07A5-9035-CAD37706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367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05CEE6-985A-7B06-A1D4-7C9F1F719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E3C1085-C3EC-87CD-AB07-CA0286F59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CAA236-7146-2243-361E-0703DB0E903F}"/>
              </a:ext>
            </a:extLst>
          </p:cNvPr>
          <p:cNvSpPr txBox="1"/>
          <p:nvPr/>
        </p:nvSpPr>
        <p:spPr>
          <a:xfrm>
            <a:off x="1097505" y="106028"/>
            <a:ext cx="88837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 EN 11928: </a:t>
            </a:r>
          </a:p>
          <a:p>
            <a:pPr algn="ctr"/>
            <a:r>
              <a:rPr lang="it-IT" sz="2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tecnologia consolidata per soluzioni complesse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903997-6510-1C64-3938-F053A80061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92" y="3147147"/>
            <a:ext cx="6300192" cy="35389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BE033C1-09A2-776B-3E8F-F1269A345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9" t="16341" r="312" b="34700"/>
          <a:stretch>
            <a:fillRect/>
          </a:stretch>
        </p:blipFill>
        <p:spPr>
          <a:xfrm>
            <a:off x="6648328" y="875469"/>
            <a:ext cx="5324892" cy="244069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308DFC8-F454-8041-A16D-D71AE54389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13775"/>
          <a:stretch/>
        </p:blipFill>
        <p:spPr>
          <a:xfrm>
            <a:off x="0" y="1430864"/>
            <a:ext cx="3923124" cy="3031918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B866178-554E-280A-7E9D-93BA5831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95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9F709-3723-2FFF-5C00-8D7377332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9A88D4B-7666-8292-9A9F-BFA8EBF0E2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0E34CB-3D81-20BD-95FA-F061D88C35C5}"/>
              </a:ext>
            </a:extLst>
          </p:cNvPr>
          <p:cNvSpPr txBox="1"/>
          <p:nvPr/>
        </p:nvSpPr>
        <p:spPr>
          <a:xfrm>
            <a:off x="478934" y="84877"/>
            <a:ext cx="10354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 EN 11928-1: </a:t>
            </a:r>
          </a:p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norma che trae esperienza da norme di tecnologie diverse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A1562AE-C4AC-C6CA-58E9-07B15826D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6" r="67325" b="38832"/>
          <a:stretch/>
        </p:blipFill>
        <p:spPr>
          <a:xfrm>
            <a:off x="3101761" y="2355212"/>
            <a:ext cx="6490502" cy="4223456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106E82E6-ACC2-09D3-C3E2-228A0F9D2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D4F309D-7F6C-1450-B975-5E76B391B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52433" r="43700" b="8728"/>
          <a:stretch/>
        </p:blipFill>
        <p:spPr>
          <a:xfrm>
            <a:off x="8593106" y="872204"/>
            <a:ext cx="3469685" cy="44256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C94A8B-0379-92FF-579A-1524F3A091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86" b="18620"/>
          <a:stretch>
            <a:fillRect/>
          </a:stretch>
        </p:blipFill>
        <p:spPr>
          <a:xfrm>
            <a:off x="152400" y="926684"/>
            <a:ext cx="2871617" cy="354025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716D39-571A-6186-A322-538E79BC7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799" y="3540583"/>
            <a:ext cx="3186180" cy="323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B0E83F-E65E-E569-8D40-85FBFB9BD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F6ACF56-3DC5-F052-4113-9E28528015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1E113EB-9883-197E-7ABC-EE51B897DFEF}"/>
              </a:ext>
            </a:extLst>
          </p:cNvPr>
          <p:cNvSpPr txBox="1"/>
          <p:nvPr/>
        </p:nvSpPr>
        <p:spPr>
          <a:xfrm>
            <a:off x="7551846" y="674450"/>
            <a:ext cx="294359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2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nuova Norma: Criteri di posa in opera di membrane flessibili prefabbricate di tipo sintetico e bituminoso per impermeabilizzazione di coperture continue</a:t>
            </a:r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400BF5C-B1C6-BEE3-5F74-BF5982A05B21}"/>
              </a:ext>
            </a:extLst>
          </p:cNvPr>
          <p:cNvSpPr txBox="1"/>
          <p:nvPr/>
        </p:nvSpPr>
        <p:spPr>
          <a:xfrm>
            <a:off x="112498" y="615197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Figura 25. Esempio di grigliato posto a quota pavimento, con telaio sagomato a “L”, in sistema impermeabile realizzato con membrane in bitume polimero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80BF1E1-DB1E-B2F5-877C-D3FBE0009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64" y="567307"/>
            <a:ext cx="6571129" cy="5580445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0A92E98-873C-6159-240B-7B66C941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218A3-1956-0B6C-8842-0DE262CFB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519D43A-F626-75DA-688C-492B0CD90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205A7C-B2E7-10F3-7895-050BC84E7534}"/>
              </a:ext>
            </a:extLst>
          </p:cNvPr>
          <p:cNvSpPr txBox="1"/>
          <p:nvPr/>
        </p:nvSpPr>
        <p:spPr>
          <a:xfrm>
            <a:off x="11199" y="116632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la posa non conforme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9D93A7-DAE9-5700-6493-0714EF33D7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786"/>
          <a:stretch>
            <a:fillRect/>
          </a:stretch>
        </p:blipFill>
        <p:spPr>
          <a:xfrm>
            <a:off x="1017104" y="1153191"/>
            <a:ext cx="9481036" cy="4637242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3714A7-BB7E-A4CC-DB22-BD98EF65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749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3449AF-946C-905B-6820-C75AFA101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563C3F5-455E-34C4-97A8-9FDF63A64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F23C15-9D47-1BFA-55D1-1023F54ADCB6}"/>
              </a:ext>
            </a:extLst>
          </p:cNvPr>
          <p:cNvSpPr txBox="1"/>
          <p:nvPr/>
        </p:nvSpPr>
        <p:spPr>
          <a:xfrm>
            <a:off x="11199" y="116632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la posa a regola d’arte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EE09DC-6EB7-DB75-8DAA-BBE98CD0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0B619D0-7414-D5E1-F8A5-7FABC2AFE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077" y="830192"/>
            <a:ext cx="7368209" cy="55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81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9E9C3A-BAE4-A404-2379-D989FC427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68E6CBC-9F56-B9FF-4629-358F340037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23C526B-B513-2E59-CB89-ADA19C6C5A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28" y="430372"/>
            <a:ext cx="4967672" cy="37257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F90F0C5-CD80-1400-E9EE-83A4A7033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2"/>
          <a:stretch/>
        </p:blipFill>
        <p:spPr>
          <a:xfrm>
            <a:off x="1997794" y="3581926"/>
            <a:ext cx="5202024" cy="29163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FB811E-4077-1D9B-EE96-B66DD44BD27D}"/>
              </a:ext>
            </a:extLst>
          </p:cNvPr>
          <p:cNvSpPr txBox="1"/>
          <p:nvPr/>
        </p:nvSpPr>
        <p:spPr>
          <a:xfrm>
            <a:off x="179512" y="45651"/>
            <a:ext cx="67687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 EN 11928: </a:t>
            </a:r>
          </a:p>
          <a:p>
            <a:pPr algn="ctr"/>
            <a:r>
              <a:rPr lang="it-IT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una norma per andare oltre le norme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2F4C24-5E72-5086-AD3D-3A5CB7FE7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4" t="42608" r="39212" b="24243"/>
          <a:stretch/>
        </p:blipFill>
        <p:spPr>
          <a:xfrm>
            <a:off x="179512" y="963295"/>
            <a:ext cx="4572000" cy="2664295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02EF20-6C2F-E113-A690-4ACC19BA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592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06FE8-ECA3-4E3E-5799-AB5621F99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238577-6C67-485E-4643-9DEBB7C6E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50A957-11BD-6AA6-39F4-58DEE7DA47B6}"/>
              </a:ext>
            </a:extLst>
          </p:cNvPr>
          <p:cNvSpPr txBox="1"/>
          <p:nvPr/>
        </p:nvSpPr>
        <p:spPr>
          <a:xfrm>
            <a:off x="-181938" y="189398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101643-DF39-1D60-BC53-1E49A072F478}"/>
              </a:ext>
            </a:extLst>
          </p:cNvPr>
          <p:cNvSpPr txBox="1"/>
          <p:nvPr/>
        </p:nvSpPr>
        <p:spPr>
          <a:xfrm>
            <a:off x="0" y="996942"/>
            <a:ext cx="89002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2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nuova Norma: Criteri di posa in opera di membrane flessibili prefabbricate di tipo sintetico e bituminoso per impermeabilizzazione di coperture continue</a:t>
            </a:r>
            <a:endParaRPr lang="it-IT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93D6F0-DB7E-0DE7-6BFC-897CDD40AC7F}"/>
              </a:ext>
            </a:extLst>
          </p:cNvPr>
          <p:cNvSpPr txBox="1"/>
          <p:nvPr/>
        </p:nvSpPr>
        <p:spPr>
          <a:xfrm>
            <a:off x="464796" y="4749037"/>
            <a:ext cx="64114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Figura 46. Sequenze di posa di teli realizzate con membrane prefabbricate flessibili bituminose per la realizzazione di un elemento cilindrico/curvo in singolo strato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81223F0-D87C-145C-C5C5-A73342D3A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2" y="2265660"/>
            <a:ext cx="8900291" cy="2160949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9FE9952-6BED-C407-4B7D-88E4F66AB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4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A10116-32DB-0DC8-F940-1F14AF6B8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A3F4CA7-B0A9-80D3-0BDE-571BC59FD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4FF55F-1790-930D-A6CE-F7C9438C470B}"/>
              </a:ext>
            </a:extLst>
          </p:cNvPr>
          <p:cNvSpPr txBox="1"/>
          <p:nvPr/>
        </p:nvSpPr>
        <p:spPr>
          <a:xfrm>
            <a:off x="323528" y="98315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pic>
        <p:nvPicPr>
          <p:cNvPr id="3" name="Picture 2" descr="R:\2014 OFFERTE e anni precedenti\OFFERTE 2014\foto.mazzonetto.trebaseleghe\24.11.14 159.jpg">
            <a:extLst>
              <a:ext uri="{FF2B5EF4-FFF2-40B4-BE49-F238E27FC236}">
                <a16:creationId xmlns:a16="http://schemas.microsoft.com/office/drawing/2014/main" id="{F394EF5E-A8E4-2BFC-D090-3310C9AC7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7369"/>
          <a:stretch>
            <a:fillRect/>
          </a:stretch>
        </p:blipFill>
        <p:spPr bwMode="auto">
          <a:xfrm>
            <a:off x="59510" y="737007"/>
            <a:ext cx="8845822" cy="5482043"/>
          </a:xfrm>
          <a:prstGeom prst="rect">
            <a:avLst/>
          </a:prstGeom>
          <a:noFill/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2BA621-BAE0-A201-38C1-58F22939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050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0A22B9-7DA1-BFFE-46F5-97CD3B578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403405-4562-391D-B1A6-A1CA65D84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A19F076-3DAB-8362-31D2-DA3807BF3149}"/>
              </a:ext>
            </a:extLst>
          </p:cNvPr>
          <p:cNvSpPr txBox="1"/>
          <p:nvPr/>
        </p:nvSpPr>
        <p:spPr>
          <a:xfrm>
            <a:off x="325904" y="86390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5A688BA-5AF3-4BC3-EB2B-77C85D1441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4" y="1241316"/>
            <a:ext cx="8070915" cy="53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48AF47-5E25-D335-535C-1AE2A0D6A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2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18B6C7-1CFA-7CDF-6227-7234D9BA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41D6766-6733-2B7D-B992-0E22CFBA7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89458" y="6135806"/>
            <a:ext cx="2402541" cy="722193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9F998EB-01CD-410B-866B-77E15C5C2561}"/>
              </a:ext>
            </a:extLst>
          </p:cNvPr>
          <p:cNvSpPr/>
          <p:nvPr/>
        </p:nvSpPr>
        <p:spPr>
          <a:xfrm>
            <a:off x="901300" y="0"/>
            <a:ext cx="8715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alt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de-DE" altLang="de-DE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regola</a:t>
            </a:r>
            <a:r>
              <a:rPr lang="de-DE" alt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de-DE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dell‘arte</a:t>
            </a:r>
            <a:r>
              <a:rPr lang="de-DE" alt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è </a:t>
            </a:r>
            <a:r>
              <a:rPr lang="de-DE" altLang="de-DE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codificata</a:t>
            </a:r>
            <a:endParaRPr lang="de-DE" altLang="de-DE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85B09E0-D124-F295-7296-B58885D41435}"/>
              </a:ext>
            </a:extLst>
          </p:cNvPr>
          <p:cNvSpPr/>
          <p:nvPr/>
        </p:nvSpPr>
        <p:spPr>
          <a:xfrm>
            <a:off x="4798824" y="816018"/>
            <a:ext cx="3705634" cy="48725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9C46700-50D2-EFD0-15CF-A9B6C3BA1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60" y="992723"/>
            <a:ext cx="3446744" cy="487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BB5A405-DE64-3686-396F-9B7F7681BE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63"/>
          <a:stretch>
            <a:fillRect/>
          </a:stretch>
        </p:blipFill>
        <p:spPr>
          <a:xfrm>
            <a:off x="427445" y="3032519"/>
            <a:ext cx="3991240" cy="3825481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28D2292-84C1-6E7C-FF4B-9E6AE9245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048" y="523220"/>
            <a:ext cx="4740146" cy="237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606A9B8-B5D5-2665-0CE9-6CB0B6C6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36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00D9D-C3E5-C512-2939-EAF02B15B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836CEEE-9C72-8150-8A4C-2B9ADC638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5A7CC7-6D27-D849-11D1-56F15359B511}"/>
              </a:ext>
            </a:extLst>
          </p:cNvPr>
          <p:cNvSpPr txBox="1"/>
          <p:nvPr/>
        </p:nvSpPr>
        <p:spPr>
          <a:xfrm>
            <a:off x="64899" y="165713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pic>
        <p:nvPicPr>
          <p:cNvPr id="3" name="Picture 2" descr="R:\sito internet\foto vicenza\raccordo tubi _ supporti _ sfiati\P3200059.JPG">
            <a:extLst>
              <a:ext uri="{FF2B5EF4-FFF2-40B4-BE49-F238E27FC236}">
                <a16:creationId xmlns:a16="http://schemas.microsoft.com/office/drawing/2014/main" id="{1260F8E9-83CF-961A-0A92-61D691B3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3521"/>
          <a:stretch>
            <a:fillRect/>
          </a:stretch>
        </p:blipFill>
        <p:spPr bwMode="auto">
          <a:xfrm>
            <a:off x="64899" y="1045533"/>
            <a:ext cx="5576128" cy="3616653"/>
          </a:xfrm>
          <a:prstGeom prst="rect">
            <a:avLst/>
          </a:prstGeom>
          <a:noFill/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B26DFD4-6858-A10B-3632-A10D109CC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853" y="1943399"/>
            <a:ext cx="4508257" cy="3869068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4744C47-421E-704A-295C-74D6BCD7B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50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19236B-163E-549D-610E-4A21295CE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393597B-B929-5D39-7CFE-1C2C480A0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C05F61-E924-9745-B019-B302D057DC0D}"/>
              </a:ext>
            </a:extLst>
          </p:cNvPr>
          <p:cNvSpPr txBox="1"/>
          <p:nvPr/>
        </p:nvSpPr>
        <p:spPr>
          <a:xfrm>
            <a:off x="0" y="102407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– accessori </a:t>
            </a:r>
            <a:endParaRPr lang="it-IT" altLang="de-DE" sz="800" b="1" dirty="0">
              <a:solidFill>
                <a:schemeClr val="tx1"/>
              </a:solidFill>
              <a:latin typeface="Tahoma" pitchFamily="34" charset="0"/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E531B5-E462-7D57-82DB-D5644285966C}"/>
              </a:ext>
            </a:extLst>
          </p:cNvPr>
          <p:cNvSpPr txBox="1"/>
          <p:nvPr/>
        </p:nvSpPr>
        <p:spPr>
          <a:xfrm>
            <a:off x="5868144" y="533294"/>
            <a:ext cx="30201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600" b="1" i="0" u="none" strike="noStrike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nuova Norma: Criteri di posa in opera di membrane flessibili prefabbricate di tipo sintetico e bituminoso per impermeabilizzazione di coperture continue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FBFFA6-CFF0-BFB3-99EF-0DB48408B0BF}"/>
              </a:ext>
            </a:extLst>
          </p:cNvPr>
          <p:cNvSpPr txBox="1"/>
          <p:nvPr/>
        </p:nvSpPr>
        <p:spPr>
          <a:xfrm>
            <a:off x="6328162" y="4337491"/>
            <a:ext cx="28267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Figura 31. Esempio di tubazioni attraversanti orizzontalmente pareti impermeabilizzate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EA75132-F488-E678-B00C-201DECD81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" y="748199"/>
            <a:ext cx="5712929" cy="24777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C44CA07-11C8-B773-55AC-589152E38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21" y="3985701"/>
            <a:ext cx="6276413" cy="2717669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DA6739B6-4BDD-BCA4-F1AB-90601BE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443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086C2-0EE8-3563-3475-70AC5F397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578E93A-EFF6-E0A9-6C97-F4AC4260D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C7BC07-0E75-5E36-0798-F1A72F4D14E0}"/>
              </a:ext>
            </a:extLst>
          </p:cNvPr>
          <p:cNvSpPr txBox="1"/>
          <p:nvPr/>
        </p:nvSpPr>
        <p:spPr>
          <a:xfrm>
            <a:off x="-180528" y="261809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pic>
        <p:nvPicPr>
          <p:cNvPr id="3" name="Picture 7" descr="errori foto2 015">
            <a:extLst>
              <a:ext uri="{FF2B5EF4-FFF2-40B4-BE49-F238E27FC236}">
                <a16:creationId xmlns:a16="http://schemas.microsoft.com/office/drawing/2014/main" id="{18FAC3DF-B466-4666-FC20-664333C2E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189" y="945788"/>
            <a:ext cx="8210028" cy="5161883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0E9CEC-A861-110B-3370-E0D911A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00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A5CB95-56E7-5755-3B5A-019840A24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4097FE7-9A61-7B58-F9AC-D97BA79FA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15CE48-87EC-BDED-900A-3E28202E92DC}"/>
              </a:ext>
            </a:extLst>
          </p:cNvPr>
          <p:cNvSpPr txBox="1"/>
          <p:nvPr/>
        </p:nvSpPr>
        <p:spPr>
          <a:xfrm>
            <a:off x="-45896" y="128479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603B690-00B6-1186-66C3-BA146B04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70" y="901121"/>
            <a:ext cx="8673724" cy="5480207"/>
          </a:xfrm>
          <a:prstGeom prst="rect">
            <a:avLst/>
          </a:prstGeom>
          <a:noFill/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9C3BF9-6923-CA5A-58B5-93CBC6BD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8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A5CD29-814B-62E0-0B13-8D7C3CCAC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ECD0B0A-A977-2724-FEBA-FF13A15B6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95631B-0346-A843-8240-E297AA2685EE}"/>
              </a:ext>
            </a:extLst>
          </p:cNvPr>
          <p:cNvSpPr txBox="1"/>
          <p:nvPr/>
        </p:nvSpPr>
        <p:spPr>
          <a:xfrm>
            <a:off x="-324544" y="90716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9190D1-674F-D20F-C58E-79454D071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29612"/>
            <a:ext cx="7641772" cy="5731330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883DCA-F7DF-D922-BC38-6B9CD987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1361A-C020-75A4-35C1-336AE0732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7D26584-D38E-AD22-2723-82668A2B41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73AE0A-23A9-A1C7-5898-94D9227F8BE2}"/>
              </a:ext>
            </a:extLst>
          </p:cNvPr>
          <p:cNvSpPr txBox="1"/>
          <p:nvPr/>
        </p:nvSpPr>
        <p:spPr>
          <a:xfrm>
            <a:off x="0" y="217502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Modalità e qualità di vincolo - accessori</a:t>
            </a:r>
          </a:p>
        </p:txBody>
      </p:sp>
      <p:pic>
        <p:nvPicPr>
          <p:cNvPr id="3" name="Picture 1" descr="R:\sito internet\dettagli\sintetici\P1010189.JPG">
            <a:extLst>
              <a:ext uri="{FF2B5EF4-FFF2-40B4-BE49-F238E27FC236}">
                <a16:creationId xmlns:a16="http://schemas.microsoft.com/office/drawing/2014/main" id="{4B96E62E-4E9C-D504-CF81-A58DA401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165" t="15343" r="5428" b="11869"/>
          <a:stretch>
            <a:fillRect/>
          </a:stretch>
        </p:blipFill>
        <p:spPr bwMode="auto">
          <a:xfrm>
            <a:off x="539552" y="1052736"/>
            <a:ext cx="7718206" cy="4820485"/>
          </a:xfrm>
          <a:prstGeom prst="rect">
            <a:avLst/>
          </a:prstGeom>
          <a:noFill/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26C76F-57E2-E6F7-CE12-0F896A2C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6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8BDF2-0934-4B60-C7F1-053DF75F3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58EBC85-5B7B-21CA-2533-A9E2EDACD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5C44AC-1053-84B8-C4B4-A33B912DA62C}"/>
              </a:ext>
            </a:extLst>
          </p:cNvPr>
          <p:cNvSpPr txBox="1"/>
          <p:nvPr/>
        </p:nvSpPr>
        <p:spPr>
          <a:xfrm>
            <a:off x="699246" y="2553198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3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….e le manutenzioni??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20312C-0DD8-8441-E27E-BC42BFB3F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88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C64982-AB1E-2436-D632-976D66C67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4" y="172771"/>
            <a:ext cx="3650531" cy="649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A16DB95-E1F5-C5B3-BE02-2F147035DC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20" y="123427"/>
            <a:ext cx="3650530" cy="6493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EFE2D4-8026-0869-2156-B5C50D52B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72772"/>
            <a:ext cx="3238500" cy="57600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F4CA4D2-2F56-E26D-9FCF-932E0EC96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81"/>
          <a:stretch/>
        </p:blipFill>
        <p:spPr>
          <a:xfrm>
            <a:off x="9807388" y="6141195"/>
            <a:ext cx="2384612" cy="716804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1EAEEEF1-30F9-9A46-303F-9CF0B7E9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823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5B48FB-5636-5404-FBAF-AAA8E916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76" y="306825"/>
            <a:ext cx="4684824" cy="624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374E8C-9D8F-F827-21E6-EBB403331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797" y="260484"/>
            <a:ext cx="4262728" cy="5681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7A4B57B-F937-BF19-CB3F-938AA45CC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1"/>
          <a:stretch/>
        </p:blipFill>
        <p:spPr>
          <a:xfrm>
            <a:off x="9906000" y="6170838"/>
            <a:ext cx="2286000" cy="687161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2FE229-0F15-2F49-764B-B40D727C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628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7315F70D-9101-2A1B-68A6-ECF1EC2143B0}"/>
              </a:ext>
            </a:extLst>
          </p:cNvPr>
          <p:cNvSpPr txBox="1">
            <a:spLocks/>
          </p:cNvSpPr>
          <p:nvPr/>
        </p:nvSpPr>
        <p:spPr>
          <a:xfrm>
            <a:off x="137808" y="175098"/>
            <a:ext cx="11572109" cy="64980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+mj-lt"/>
              <a:buAutoNum type="alphaLcParenR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just">
              <a:buFont typeface="+mj-lt"/>
              <a:buAutoNum type="alphaLcParenR"/>
            </a:pPr>
            <a:r>
              <a:rPr lang="it-IT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Manuale d’uso della copertura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contiene informazioni che permettono all’utente di conoscere le modalità per le migliori utilizzazioni del bene;</a:t>
            </a:r>
          </a:p>
          <a:p>
            <a:pPr marL="914400" indent="-914400" algn="just">
              <a:buFont typeface="+mj-lt"/>
              <a:buAutoNum type="alphaLcParenR"/>
            </a:pP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algn="just">
              <a:buFont typeface="+mj-lt"/>
              <a:buAutoNum type="alphaLcParenR"/>
            </a:pPr>
            <a:r>
              <a:rPr lang="it-IT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Manuale di Manutenzione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contiene informazioni necessarie per la corretta manutenzione della copertura;</a:t>
            </a:r>
          </a:p>
          <a:p>
            <a:pPr marL="914400" indent="-914400" algn="just">
              <a:buFont typeface="+mj-lt"/>
              <a:buAutoNum type="alphaLcParenR"/>
            </a:pP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algn="just">
              <a:buFont typeface="+mj-lt"/>
              <a:buAutoNum type="alphaLcParenR"/>
            </a:pPr>
            <a:r>
              <a:rPr lang="it-IT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Programma di Manutenzione</a:t>
            </a:r>
            <a:r>
              <a:rPr lang="it-IT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contiene informazioni riguardanti le fasi ed i tempi di controllo delle ispezioni manutentive per una corretta gestione della copertura durante la sua vita utile.</a:t>
            </a:r>
            <a:br>
              <a:rPr lang="it-IT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1961C66-AD7A-06EB-50F4-8AE151B02B9E}"/>
              </a:ext>
            </a:extLst>
          </p:cNvPr>
          <p:cNvSpPr txBox="1"/>
          <p:nvPr/>
        </p:nvSpPr>
        <p:spPr>
          <a:xfrm>
            <a:off x="973392" y="483928"/>
            <a:ext cx="83992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Struttura della norma UNI 11540</a:t>
            </a:r>
            <a:endParaRPr lang="it-IT" sz="36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08368F2-B4F1-AB0E-39CE-0C0BFBD9F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D15A9A-C642-E57B-3596-4A094D83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11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A10B32B-F66A-CF37-1E99-241B864ED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9CE4FF-0FA5-3609-7768-C7E85F06CB93}"/>
              </a:ext>
            </a:extLst>
          </p:cNvPr>
          <p:cNvSpPr txBox="1"/>
          <p:nvPr/>
        </p:nvSpPr>
        <p:spPr>
          <a:xfrm>
            <a:off x="901489" y="46527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UNI EN 11333 -1 -2 -3: posa di membrane flessibili </a:t>
            </a:r>
          </a:p>
          <a:p>
            <a:pPr algn="ctr"/>
            <a:r>
              <a:rPr lang="it-IT" altLang="de-DE" sz="2200" b="1" dirty="0">
                <a:solidFill>
                  <a:srgbClr val="FF0000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 formazione e qualificazione degli addetti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A451217-7D87-BB70-93F2-C24A2277FDA5}"/>
              </a:ext>
            </a:extLst>
          </p:cNvPr>
          <p:cNvSpPr/>
          <p:nvPr/>
        </p:nvSpPr>
        <p:spPr>
          <a:xfrm>
            <a:off x="901489" y="1234718"/>
            <a:ext cx="9241655" cy="57708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endParaRPr lang="it-IT" sz="1200" b="1" dirty="0">
              <a:latin typeface="Tahoma" pitchFamily="34" charset="0"/>
            </a:endParaRPr>
          </a:p>
          <a:p>
            <a:pPr algn="just"/>
            <a:endParaRPr lang="it-IT" sz="1200" b="1" dirty="0">
              <a:latin typeface="Tahoma" pitchFamily="34" charset="0"/>
            </a:endParaRPr>
          </a:p>
          <a:p>
            <a:pPr algn="ctr"/>
            <a:r>
              <a:rPr lang="it-IT" sz="2000" b="1" dirty="0">
                <a:latin typeface="Tahoma" pitchFamily="34" charset="0"/>
              </a:rPr>
              <a:t>Parte 2</a:t>
            </a:r>
          </a:p>
          <a:p>
            <a:pPr algn="just"/>
            <a:endParaRPr lang="it-IT" sz="1800" b="0" i="0" u="none" strike="noStrike" baseline="0" dirty="0">
              <a:latin typeface="Arial" panose="020B0604020202020204" pitchFamily="34" charset="0"/>
            </a:endParaRPr>
          </a:p>
          <a:p>
            <a:pPr algn="just"/>
            <a:r>
              <a:rPr lang="it-IT" sz="2000" b="1" i="0" u="none" strike="noStrike" baseline="0" dirty="0">
                <a:latin typeface="Arial" panose="020B0604020202020204" pitchFamily="34" charset="0"/>
              </a:rPr>
              <a:t>La norma definisce i criteri e la metodologia per valutare la </a:t>
            </a:r>
            <a:r>
              <a:rPr lang="it-IT" sz="20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corretta saldatura del sormonto, l’incollaggio al supporto in completa aderenza e la corretta esecuzione dei dettagli </a:t>
            </a:r>
            <a:r>
              <a:rPr lang="it-IT" sz="2000" b="1" i="0" u="none" strike="noStrike" baseline="0" dirty="0">
                <a:latin typeface="Arial" panose="020B0604020202020204" pitchFamily="34" charset="0"/>
              </a:rPr>
              <a:t>per l’abilitazione del personale addetto alla posa delle </a:t>
            </a:r>
            <a:r>
              <a:rPr lang="it-IT" sz="20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membrane bitume polimero</a:t>
            </a:r>
          </a:p>
          <a:p>
            <a:pPr algn="l"/>
            <a:endParaRPr lang="it-IT" dirty="0">
              <a:latin typeface="Arial" panose="020B0604020202020204" pitchFamily="34" charset="0"/>
            </a:endParaRPr>
          </a:p>
          <a:p>
            <a:pPr algn="l"/>
            <a:endParaRPr lang="it-IT" dirty="0">
              <a:latin typeface="Arial" panose="020B0604020202020204" pitchFamily="34" charset="0"/>
            </a:endParaRPr>
          </a:p>
          <a:p>
            <a:pPr algn="ctr"/>
            <a:r>
              <a:rPr lang="it-IT" sz="2000" b="1" dirty="0">
                <a:latin typeface="Arial" panose="020B0604020202020204" pitchFamily="34" charset="0"/>
              </a:rPr>
              <a:t>Parte 3</a:t>
            </a:r>
          </a:p>
          <a:p>
            <a:pPr algn="l"/>
            <a:endParaRPr lang="it-IT" dirty="0">
              <a:latin typeface="Arial" panose="020B0604020202020204" pitchFamily="34" charset="0"/>
            </a:endParaRPr>
          </a:p>
          <a:p>
            <a:pPr algn="just"/>
            <a:r>
              <a:rPr lang="it-IT" sz="2000" b="1" dirty="0">
                <a:latin typeface="Arial" panose="020B0604020202020204" pitchFamily="34" charset="0"/>
              </a:rPr>
              <a:t>La norma definisce i criteri e la metodologia per la valutazione della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corretta saldatura del sormonto e dell’esecuzione di dettagli </a:t>
            </a:r>
            <a:r>
              <a:rPr lang="it-IT" sz="2000" b="1" dirty="0">
                <a:latin typeface="Arial" panose="020B0604020202020204" pitchFamily="34" charset="0"/>
              </a:rPr>
              <a:t>per l’abilitazione del personale addetto alla posa di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membrane sintetiche di PVC o TPO</a:t>
            </a:r>
          </a:p>
          <a:p>
            <a:pPr algn="just">
              <a:lnSpc>
                <a:spcPct val="150000"/>
              </a:lnSpc>
            </a:pPr>
            <a:endParaRPr lang="it-IT" sz="1400" b="1" dirty="0">
              <a:solidFill>
                <a:srgbClr val="FF0000"/>
              </a:solidFill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solidFill>
                <a:srgbClr val="FF0000"/>
              </a:solidFill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solidFill>
                <a:srgbClr val="FF0000"/>
              </a:solidFill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solidFill>
                <a:srgbClr val="FF0000"/>
              </a:solidFill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solidFill>
                <a:srgbClr val="FF0000"/>
              </a:solidFill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solidFill>
                <a:srgbClr val="FF0000"/>
              </a:solidFill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  <a:p>
            <a:pPr marL="228600" indent="-228600" algn="just">
              <a:buFont typeface="+mj-lt"/>
              <a:buAutoNum type="arabicPeriod"/>
            </a:pPr>
            <a:endParaRPr lang="it-IT" sz="400" b="1" dirty="0">
              <a:latin typeface="Tahoma" pitchFamily="34" charset="0"/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77AF77-30F0-152F-9C3B-439E8575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67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8D25BDAF-8286-BC0A-3290-53A6CC8AA9F6}"/>
              </a:ext>
            </a:extLst>
          </p:cNvPr>
          <p:cNvSpPr txBox="1">
            <a:spLocks/>
          </p:cNvSpPr>
          <p:nvPr/>
        </p:nvSpPr>
        <p:spPr>
          <a:xfrm>
            <a:off x="0" y="175098"/>
            <a:ext cx="11700753" cy="54608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Responsabilità Operative</a:t>
            </a:r>
          </a:p>
          <a:p>
            <a:endParaRPr lang="it-IT" sz="41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878013" indent="-1878013" algn="just"/>
            <a:r>
              <a:rPr lang="it-IT" sz="25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Progettista</a:t>
            </a:r>
            <a:r>
              <a:rPr lang="it-IT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it-IT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compito del Progettista del sistema di copertura redigere il piano di manutenzione.</a:t>
            </a:r>
          </a:p>
          <a:p>
            <a:pPr algn="l"/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5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5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+mj-lt"/>
              <a:buAutoNum type="alphaLcParenR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br>
              <a:rPr lang="it-IT" sz="4500" b="1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2CD89F1-E4B8-D7C4-5104-7515069D4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04"/>
          <a:stretch/>
        </p:blipFill>
        <p:spPr>
          <a:xfrm>
            <a:off x="5719805" y="1739666"/>
            <a:ext cx="6184565" cy="423449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FC6B4D-820C-FC24-E1B2-7017D3976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47" y="2362236"/>
            <a:ext cx="5432175" cy="407201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8DF23F4-EB4A-5362-2586-9252259F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EB6FB33-C54D-00AC-26BA-85E3909B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0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B56B099-977C-13E1-6913-D532881CE0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0" y="1321773"/>
            <a:ext cx="6250987" cy="4688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F674B4E-BD52-5DD1-DBCE-0FE4BF4CF4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87" y="771184"/>
            <a:ext cx="5399226" cy="4413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DA4D317-C57E-03FA-A997-7468DC207E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40169854-FD6A-F1EA-6FEE-F0FDAAF2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989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A1279-D134-E86D-DD33-186906BBD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1EDCE9-AD42-6760-7534-A6CF2EB610F0}"/>
              </a:ext>
            </a:extLst>
          </p:cNvPr>
          <p:cNvSpPr txBox="1"/>
          <p:nvPr/>
        </p:nvSpPr>
        <p:spPr>
          <a:xfrm>
            <a:off x="98323" y="111967"/>
            <a:ext cx="4070554" cy="6678751"/>
          </a:xfrm>
          <a:prstGeom prst="rect">
            <a:avLst/>
          </a:prstGeom>
          <a:noFill/>
        </p:spPr>
        <p:txBody>
          <a:bodyPr wrap="square" lIns="108000">
            <a:spAutoFit/>
          </a:bodyPr>
          <a:lstStyle/>
          <a:p>
            <a:pPr algn="l"/>
            <a:endParaRPr lang="it-IT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 UNI 8178/parte 2</a:t>
            </a:r>
          </a:p>
          <a:p>
            <a:pPr algn="just"/>
            <a:endParaRPr lang="it-IT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 1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it-IT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rendere il più possibile accessibile per manutenzioni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di carattere ordinario e straordinario, la superficie impermeabilizzata sottostante le zone interessate da impiantistica (ad esempio unità di trattamento aria, fasci tubieri, canali, serbatoi, etc.) e/o da altre sovrastrutture fisse (ad esempio basamenti d’insegne, cartellonistica, etc.), </a:t>
            </a:r>
            <a:r>
              <a:rPr lang="it-IT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 consiglia di posizionare suddetti elementi, sollevati, mediante supporti (travi rovesce o pilastrini), dal piano costituente l’elemento di tenuta di almeno 80 cm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questa altezza può essere ridotta fino ad un minimo di 60 cm, nel caso la larghezza delle zone interessate da questi elementi avesse una dimensione inferiore a 150 cm e fosse contemporaneamente accessibile da entrambi i lati.</a:t>
            </a:r>
          </a:p>
          <a:p>
            <a:pPr algn="just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AB5059-F78C-354E-EB6F-01A41BEF2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60" y="3164918"/>
            <a:ext cx="4779233" cy="358111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AD276B-B09E-69EB-3830-A1B143AD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748" y="111967"/>
            <a:ext cx="4772211" cy="35811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C2D327-857A-1487-12B1-D4E5790EC2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827C7C72-DA5D-F4FB-C113-8B10CE23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869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A55492-2995-CA8C-2B71-FB2FE02D10DA}"/>
              </a:ext>
            </a:extLst>
          </p:cNvPr>
          <p:cNvSpPr txBox="1"/>
          <p:nvPr/>
        </p:nvSpPr>
        <p:spPr>
          <a:xfrm>
            <a:off x="174949" y="111967"/>
            <a:ext cx="4465877" cy="6863417"/>
          </a:xfrm>
          <a:prstGeom prst="rect">
            <a:avLst/>
          </a:prstGeom>
          <a:noFill/>
        </p:spPr>
        <p:txBody>
          <a:bodyPr wrap="square" lIns="108000">
            <a:spAutoFit/>
          </a:bodyPr>
          <a:lstStyle/>
          <a:p>
            <a:pPr algn="l"/>
            <a:endParaRPr lang="it-IT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 UNI 8178/parte 2</a:t>
            </a:r>
          </a:p>
          <a:p>
            <a:pPr algn="just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Nota 2 </a:t>
            </a:r>
          </a:p>
          <a:p>
            <a:pPr algn="just"/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Elementi posizionati sulla copertura o prossimi ad essa (ad esempio impiantistica, facciate con vetrate, etc.) con </a:t>
            </a:r>
            <a:r>
              <a:rPr lang="it-IT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superfici che possano riflettere la radiazione solare direttamente sull’elemento di tenuta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modo intenso e concentrato possono portare le zone ove tale radiazione solare viene riflessa a raggiungere elevate temperature. Al fine di evitare la perdita di funzionalità dell’elemento di tenuta per azione di tali temperature, è </a:t>
            </a:r>
            <a:r>
              <a:rPr lang="it-IT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necessario provvedere alla schermatura antiriflesso delle superfici di questi elementi 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apposite pitturazioni opacizzanti, interposizione di pannelli, schermatura o altro, o in alternativa provvedere ad  una adeguata protezione della superficie dell’elemento di tenuta, interessata dal fenomeno, mediante il posizionamento di uno strato protettivo (ad esempio con quadrotti in calcestruzzo posati su sostegni).</a:t>
            </a:r>
            <a:endParaRPr lang="it-I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just"/>
            <a:endParaRPr lang="it-IT" sz="1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0F86AA3-1115-3BFB-6AF0-0DFCBFBBF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19" y="416382"/>
            <a:ext cx="6393313" cy="472224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D33CB6E-F9DE-0814-E9A0-E5642CEA3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503" y="4340924"/>
            <a:ext cx="2872420" cy="2467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6D787B9-4951-7B09-F94D-AC78806F7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53650C3E-4ECD-E46C-3736-F12D2849C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39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BB9A430D-1B7E-7A2E-6E0B-90768435109E}"/>
              </a:ext>
            </a:extLst>
          </p:cNvPr>
          <p:cNvSpPr txBox="1">
            <a:spLocks/>
          </p:cNvSpPr>
          <p:nvPr/>
        </p:nvSpPr>
        <p:spPr>
          <a:xfrm>
            <a:off x="108312" y="179962"/>
            <a:ext cx="11356102" cy="64980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11344275" indent="-11344275"/>
            <a:r>
              <a:rPr lang="it-IT" sz="4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Direttore dei Lavori</a:t>
            </a:r>
          </a:p>
          <a:p>
            <a:pPr marL="11344275" indent="-11344275"/>
            <a:endParaRPr lang="it-IT" sz="4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1338" algn="just"/>
            <a:r>
              <a:rPr lang="it-IT" sz="4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 compito del Direttore dei Lavori, all’atto della consegna delle opere ultimate, </a:t>
            </a:r>
            <a:r>
              <a:rPr lang="it-IT" sz="4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verificarne la correttezza </a:t>
            </a:r>
            <a:r>
              <a:rPr lang="it-IT" sz="4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 eventualmente procedere ai necessari aggiornamenti richiedendoli al Progettista.</a:t>
            </a:r>
          </a:p>
          <a:p>
            <a:pPr marL="541338" algn="l"/>
            <a:endParaRPr lang="it-IT" sz="4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4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Proprietà</a:t>
            </a:r>
          </a:p>
          <a:p>
            <a:pPr algn="just"/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1338" algn="just"/>
            <a:r>
              <a:rPr lang="it-IT" sz="4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è</a:t>
            </a:r>
            <a:r>
              <a:rPr lang="it-IT" sz="4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4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compito della Proprietà dell’immobile, o di chi da essa specificatamente delegato, </a:t>
            </a:r>
            <a:r>
              <a:rPr lang="it-IT" sz="41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mantenere in archivio il piano di manutenzione</a:t>
            </a:r>
            <a:r>
              <a:rPr lang="it-IT" sz="4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i documenti allegati e inserire nel piano di manutenzione gli opportuni ed eventuali aggiornamenti.</a:t>
            </a:r>
            <a:endParaRPr lang="it-IT" sz="4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4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 algn="l">
              <a:buFont typeface="+mj-lt"/>
              <a:buAutoNum type="alphaLcParenR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br>
              <a:rPr lang="it-IT" sz="4500" b="1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AE78B0-F769-B240-13CB-DA3D79E32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6E6E8E-DA1D-43EB-5834-097B252B3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816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D0B6694D-ED40-6C48-6652-1A9C557E1EA7}"/>
              </a:ext>
            </a:extLst>
          </p:cNvPr>
          <p:cNvSpPr txBox="1">
            <a:spLocks/>
          </p:cNvSpPr>
          <p:nvPr/>
        </p:nvSpPr>
        <p:spPr>
          <a:xfrm>
            <a:off x="-189200" y="1024823"/>
            <a:ext cx="7156529" cy="19137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Requisiti minimi del Piano di Manutenzione</a:t>
            </a:r>
          </a:p>
          <a:p>
            <a:pPr marL="914400" indent="-914400" algn="l">
              <a:buFont typeface="+mj-lt"/>
              <a:buAutoNum type="alphaLcParenR"/>
            </a:pPr>
            <a:endParaRPr lang="it-IT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377825" algn="just">
              <a:buFont typeface="+mj-lt"/>
              <a:buAutoNum type="alphaLcParenR"/>
            </a:pPr>
            <a:r>
              <a:rPr lang="it-IT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«1» Normale:</a:t>
            </a:r>
            <a:r>
              <a:rPr lang="it-IT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8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comprendono tutti i tipi di copertura ad esclusione di quelle del Livello «2».</a:t>
            </a:r>
          </a:p>
          <a:p>
            <a:pPr marL="914400" indent="-914400" algn="just">
              <a:buFont typeface="+mj-lt"/>
              <a:buAutoNum type="alphaLcParenR"/>
            </a:pPr>
            <a:endParaRPr lang="it-IT" sz="80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5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+mj-lt"/>
              <a:buAutoNum type="alphaLcParenR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br>
              <a:rPr lang="it-IT" sz="4500" b="1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86D3F6-74BD-CCD3-FA57-FF6A19CA6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928" y="124789"/>
            <a:ext cx="4669322" cy="3503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68EE5C6-8163-F4A2-39EF-A47D1ADD5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68DFD45-ED77-94A2-9EC8-DE0145EE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3975BFF-47CC-0770-7A8E-698CE213A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2595952"/>
            <a:ext cx="5294243" cy="359534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D70638-64D5-DB58-D93B-DFF3DDAB22F7}"/>
              </a:ext>
            </a:extLst>
          </p:cNvPr>
          <p:cNvSpPr txBox="1"/>
          <p:nvPr/>
        </p:nvSpPr>
        <p:spPr>
          <a:xfrm>
            <a:off x="4992757" y="4313060"/>
            <a:ext cx="63001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377825" algn="just">
              <a:buFont typeface="+mj-lt"/>
              <a:buAutoNum type="alphaLcParenR" startAt="2"/>
            </a:pP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«2» Ottimale: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Questo tipo di livello è sempre chiesto nel caso di opere di interesse pubblico e/o artistico o con superficie superiore ai 3,000 m2.</a:t>
            </a:r>
          </a:p>
        </p:txBody>
      </p:sp>
    </p:spTree>
    <p:extLst>
      <p:ext uri="{BB962C8B-B14F-4D97-AF65-F5344CB8AC3E}">
        <p14:creationId xmlns:p14="http://schemas.microsoft.com/office/powerpoint/2010/main" val="2489733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E256E3-610E-F4E3-1013-C13F18A490D5}"/>
              </a:ext>
            </a:extLst>
          </p:cNvPr>
          <p:cNvSpPr txBox="1">
            <a:spLocks/>
          </p:cNvSpPr>
          <p:nvPr/>
        </p:nvSpPr>
        <p:spPr>
          <a:xfrm>
            <a:off x="245623" y="1089498"/>
            <a:ext cx="11700753" cy="64980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Manuale d’Uso</a:t>
            </a: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Progettista deve redigere il Manuale d’Uso con lo scopo di fornire le informazioni utili per: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Conoscere le modalità per la migliore utilizzazione del sistema di copertura;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Conoscere gli elementi necessari per limitare quanto più possibile i danni derivanti da un’utilizzazione impropria;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IT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Conoscere le operazioni ordinarie necessarie per la sua conservazione e mantenimento della funzionalità.</a:t>
            </a: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5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+mj-lt"/>
              <a:buAutoNum type="alphaLcParenR"/>
            </a:pPr>
            <a:endParaRPr lang="it-IT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br>
              <a:rPr lang="it-IT" sz="4500" b="1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214A5CB-A6E8-40CE-CFA5-72C548743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FE544A-B096-F740-8002-ABBBFD203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784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DB37969A-96E3-A64F-3F2B-C7A59D845AB0}"/>
              </a:ext>
            </a:extLst>
          </p:cNvPr>
          <p:cNvSpPr txBox="1">
            <a:spLocks/>
          </p:cNvSpPr>
          <p:nvPr/>
        </p:nvSpPr>
        <p:spPr>
          <a:xfrm>
            <a:off x="157472" y="647045"/>
            <a:ext cx="11700753" cy="658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7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Manuale di Manutenzione</a:t>
            </a: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4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E’ sempre il 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Progettista che deve redigere il Manuale di Manutenzione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nel quale dovranno essere fornite tutte le indicazioni necessarie per la corretta manutenzione nonché per il ricorso a specifico personale di assistenza o di servizio.</a:t>
            </a:r>
          </a:p>
          <a:p>
            <a:pPr algn="l"/>
            <a:endParaRPr lang="it-IT" sz="4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 caso di manutenzione di </a:t>
            </a:r>
            <a:r>
              <a:rPr lang="it-IT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1,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manuale di manutenzione deve contenere le informazioni seguenti:</a:t>
            </a:r>
          </a:p>
          <a:p>
            <a:pPr algn="l"/>
            <a:endParaRPr lang="it-IT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l">
              <a:buFont typeface="+mj-lt"/>
              <a:buAutoNum type="alphaLcParenR"/>
            </a:pP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collocazione delle varie tipologie di copertura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all’interno dell’organismo edilizio</a:t>
            </a:r>
          </a:p>
          <a:p>
            <a:pPr marL="514350" indent="-514350" algn="l">
              <a:buFont typeface="+mj-lt"/>
              <a:buAutoNum type="alphaLcParenR"/>
            </a:pPr>
            <a:endParaRPr lang="it-IT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l">
              <a:buFont typeface="+mj-lt"/>
              <a:buAutoNum type="alphaLcParenR"/>
            </a:pP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Informazioni riguardo al 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di raccolta e smaltimento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delle acque e le quote di contenimento verticale dell’elemento di tenuta</a:t>
            </a:r>
          </a:p>
          <a:p>
            <a:pPr marL="514350" indent="-514350" algn="l">
              <a:buFont typeface="+mj-lt"/>
              <a:buAutoNum type="alphaLcParenR"/>
            </a:pPr>
            <a:endParaRPr lang="it-IT"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l">
              <a:buFont typeface="+mj-lt"/>
              <a:buAutoNum type="alphaLcParenR"/>
            </a:pP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manutenzioni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eseguibili direttamente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dall’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utente</a:t>
            </a:r>
          </a:p>
          <a:p>
            <a:pPr marL="514350" indent="-514350" algn="l">
              <a:buFont typeface="+mj-lt"/>
              <a:buAutoNum type="alphaLcParenR"/>
            </a:pPr>
            <a:endParaRPr lang="it-IT" sz="4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l">
              <a:buFont typeface="+mj-lt"/>
              <a:buAutoNum type="alphaLcParenR"/>
            </a:pP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manutenzioni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eseguire a cura di </a:t>
            </a:r>
            <a:r>
              <a:rPr lang="it-IT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personale specializzato</a:t>
            </a:r>
          </a:p>
          <a:p>
            <a:pPr marL="514350" indent="-514350" algn="l">
              <a:buFont typeface="+mj-lt"/>
              <a:buAutoNum type="alphaLcParenR"/>
            </a:pPr>
            <a:endParaRPr lang="it-IT" sz="3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31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31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5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5DBFB1C-7D6E-78A3-B4AB-51D119340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F415DF-142D-3256-A492-87E4E1EC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6608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9EB39B-9EA1-2FAD-D2E7-71DEB529AEA3}"/>
              </a:ext>
            </a:extLst>
          </p:cNvPr>
          <p:cNvSpPr txBox="1"/>
          <p:nvPr/>
        </p:nvSpPr>
        <p:spPr>
          <a:xfrm>
            <a:off x="233265" y="197346"/>
            <a:ext cx="11635274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 caso di manutenzione di </a:t>
            </a:r>
            <a:r>
              <a:rPr lang="it-IT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2</a:t>
            </a:r>
            <a:r>
              <a:rPr lang="it-IT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it-IT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manuale di manutenzione deve contenere le informazioni seguenti, oltre le precedenti del Livello 1:</a:t>
            </a:r>
          </a:p>
          <a:p>
            <a:pPr algn="l"/>
            <a:endParaRPr lang="it-IT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rappresentazione grafica: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stratigrafie dei sistemi di copertura,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indicazione della tipologia e spessore di tutti gli elementi o strati che la compongono, con aggiunta dei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particolari esecutivi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(scarichi, pozzetti, giunti, lucernai, risvolti verticali, etc.);</a:t>
            </a:r>
          </a:p>
          <a:p>
            <a:pPr marL="514350" indent="-514350" algn="just">
              <a:buFont typeface="+mj-lt"/>
              <a:buAutoNum type="alphaLcParenR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schede tecniche originali dei prodotti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effettivamente utilizzati per la realizzazione del sistema di copertura;</a:t>
            </a:r>
          </a:p>
          <a:p>
            <a:pPr marL="514350" indent="-514350" algn="just">
              <a:buFont typeface="+mj-lt"/>
              <a:buAutoNum type="alphaLcParenR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arenR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eventuali documenti relativi alle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garanzie e/o polizze assicurative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rilasciate dall’Impresa generale che ha costruito l’edificio, dall’Impresa specializzata che ha eseguito il sistema di copertura o l’elemento di tenuta e dalle aziende produttrici i materiali utilizzati nella realizzazione del sistema di copertura;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F2C718-0564-F2D6-7203-C833B775F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BCC82B-F507-593F-DBC5-B44D74B8D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73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ABD690-4CB9-09BF-CC70-48965544DCB6}"/>
              </a:ext>
            </a:extLst>
          </p:cNvPr>
          <p:cNvSpPr txBox="1"/>
          <p:nvPr/>
        </p:nvSpPr>
        <p:spPr>
          <a:xfrm>
            <a:off x="233265" y="197346"/>
            <a:ext cx="11635274" cy="6417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18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514350" indent="-514350" algn="just">
              <a:buFont typeface="+mj-lt"/>
              <a:buAutoNum type="alphaLcPeriod" startAt="6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relazioni riguardanti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metodologie di vincolo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(meccanico, per zavorramento o altro), se presenti, del sistema di copertura o dei singoli elementi o strati rispetto all’azione degli agenti atmosferici</a:t>
            </a:r>
          </a:p>
          <a:p>
            <a:pPr marL="514350" indent="-514350" algn="just">
              <a:buFont typeface="+mj-lt"/>
              <a:buAutoNum type="alphaLcPeriod" startAt="6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eriod" startAt="6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 eventuali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documenti di collaudo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di predisposizioni previsti per successivi interventi di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ricerca  dei guasti</a:t>
            </a:r>
          </a:p>
          <a:p>
            <a:pPr marL="514350" indent="-514350" algn="just">
              <a:buFont typeface="+mj-lt"/>
              <a:buAutoNum type="alphaLcPeriod" startAt="6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eriod" startAt="6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elenco di eventuali non conformità e/o anomalie </a:t>
            </a: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e/o criticità riscontrate nel corso di visite ispettive di controllo e/o collaudo, eseguiti durante e/o alla fine della realizzazione del sistema di copertura da soggetti a vario titolo coinvolti (Direttore dei Lavori, Ispettori, Validatori, Collaudatori)</a:t>
            </a:r>
          </a:p>
          <a:p>
            <a:pPr marL="514350" indent="-514350" algn="just">
              <a:buFont typeface="+mj-lt"/>
              <a:buAutoNum type="alphaLcPeriod" startAt="6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eriod" startAt="6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descrizione delle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risorse necessarie per l’intervento manutentivo</a:t>
            </a:r>
          </a:p>
          <a:p>
            <a:pPr marL="514350" indent="-514350" algn="just">
              <a:buFont typeface="+mj-lt"/>
              <a:buAutoNum type="alphaLcPeriod" startAt="6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eriod" startAt="12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minimo delle prestazioni</a:t>
            </a:r>
          </a:p>
          <a:p>
            <a:pPr marL="514350" indent="-514350" algn="just">
              <a:buFont typeface="+mj-lt"/>
              <a:buAutoNum type="alphaLcPeriod" startAt="12"/>
            </a:pPr>
            <a:endParaRPr lang="it-IT" sz="21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just">
              <a:buFont typeface="+mj-lt"/>
              <a:buAutoNum type="alphaLcPeriod" startAt="12"/>
            </a:pPr>
            <a:r>
              <a:rPr lang="it-IT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it-IT" sz="21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anomalie riscontrabili</a:t>
            </a:r>
          </a:p>
          <a:p>
            <a:pPr marL="514350" indent="-514350" algn="just">
              <a:buFont typeface="+mj-lt"/>
              <a:buAutoNum type="alphaLcPeriod" startAt="12"/>
            </a:pPr>
            <a:endParaRPr lang="it-IT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55955D1-AE60-DE1C-520E-F3A57F48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D57AA7-0988-2334-4A6E-F6513DEF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038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400CA-6323-ECDE-2295-2310621A7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B2EE2F0-7AAA-7E16-D19C-35B380BAE1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77567E5-0C20-FF53-0B05-68ACE5F67031}"/>
              </a:ext>
            </a:extLst>
          </p:cNvPr>
          <p:cNvSpPr/>
          <p:nvPr/>
        </p:nvSpPr>
        <p:spPr>
          <a:xfrm>
            <a:off x="307974" y="190381"/>
            <a:ext cx="1125156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altLang="de-DE" dirty="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dettagli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</a:t>
            </a:r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esecutivi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: </a:t>
            </a:r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modelli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della UNI 11333-2</a:t>
            </a:r>
          </a:p>
          <a:p>
            <a:pPr algn="ctr"/>
            <a:endParaRPr lang="de-DE" altLang="de-DE" sz="2200" b="1" dirty="0">
              <a:latin typeface="Tahoma" pitchFamily="34" charset="0"/>
              <a:ea typeface="MS PGothic" pitchFamily="34" charset="-128"/>
              <a:cs typeface="Tahoma" pitchFamily="34" charset="0"/>
            </a:endParaRPr>
          </a:p>
          <a:p>
            <a:pPr algn="ctr"/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</a:t>
            </a:r>
          </a:p>
          <a:p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                                                                                               </a:t>
            </a:r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il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</a:t>
            </a:r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raccordo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ai </a:t>
            </a:r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rilevati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              </a:t>
            </a:r>
          </a:p>
        </p:txBody>
      </p:sp>
      <p:pic>
        <p:nvPicPr>
          <p:cNvPr id="3" name="Picture 2" descr="S:\raccordo al piede.monostrato.jpg">
            <a:extLst>
              <a:ext uri="{FF2B5EF4-FFF2-40B4-BE49-F238E27FC236}">
                <a16:creationId xmlns:a16="http://schemas.microsoft.com/office/drawing/2014/main" id="{D0DB59D7-4F66-4278-4977-EA88961C5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1580" y="977202"/>
            <a:ext cx="6237942" cy="5629457"/>
          </a:xfrm>
          <a:prstGeom prst="rect">
            <a:avLst/>
          </a:prstGeom>
          <a:noFill/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A674E8-DFEC-D8C4-FA4C-1625211E5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11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42E76-472E-8B3F-0B0F-DE3195891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2AC690B-B24F-A412-B258-5A1C20F7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812" y="1517655"/>
            <a:ext cx="4078485" cy="486205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199F8E4-941C-F7CF-501D-5A70F9B3B85A}"/>
              </a:ext>
            </a:extLst>
          </p:cNvPr>
          <p:cNvSpPr/>
          <p:nvPr/>
        </p:nvSpPr>
        <p:spPr>
          <a:xfrm>
            <a:off x="307975" y="142852"/>
            <a:ext cx="11232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Linee guida </a:t>
            </a:r>
            <a:r>
              <a:rPr lang="it-IT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Assimp</a:t>
            </a:r>
            <a:r>
              <a:rPr lang="it-IT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Italia per il piano di manutenzione [..]: </a:t>
            </a:r>
            <a:r>
              <a:rPr lang="it-IT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 11540 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411C378-DB3A-75BA-D7D2-5A6137C7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184" y="597434"/>
            <a:ext cx="4629513" cy="61177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628C373-C7EB-D6B8-E0EB-E0943C1E1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812" y="1030737"/>
            <a:ext cx="4078485" cy="48139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D765ED2-421B-23B1-85CD-B2F4DC641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72454F8-7D55-A89E-79A6-CE65BF226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67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82379-2A55-D1D1-CE36-438D527D0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4F6F83B-759B-9145-7971-0533E7F1C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14167"/>
            <a:ext cx="4509108" cy="510785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777F348-6E9E-7BEE-26F4-FB4C093B06CD}"/>
              </a:ext>
            </a:extLst>
          </p:cNvPr>
          <p:cNvSpPr/>
          <p:nvPr/>
        </p:nvSpPr>
        <p:spPr>
          <a:xfrm>
            <a:off x="307975" y="142852"/>
            <a:ext cx="11232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Linee guida </a:t>
            </a:r>
            <a:r>
              <a:rPr lang="it-IT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Assimp</a:t>
            </a:r>
            <a:r>
              <a:rPr lang="it-IT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Italia per il piano di manutenzione [..]: </a:t>
            </a:r>
            <a:r>
              <a:rPr lang="it-IT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 11540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98EE002-041F-C74D-7D85-82E79B65C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06" y="596736"/>
            <a:ext cx="4831572" cy="61184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8AA20A5-A51F-4B95-09C3-6964AD260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80133"/>
            <a:ext cx="4509108" cy="8343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7DDA84B-D385-3972-A222-3681ECBF7A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48AE00-374D-9623-543F-4579B6E4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9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63D933-9F79-AE2C-B201-79A28EA1A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2A74AC4-FE97-BE11-CD95-37E2887A3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95" y="600033"/>
            <a:ext cx="4745360" cy="611511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24350F31-A96F-6BBB-D72B-B4E8ED01F260}"/>
              </a:ext>
            </a:extLst>
          </p:cNvPr>
          <p:cNvSpPr/>
          <p:nvPr/>
        </p:nvSpPr>
        <p:spPr>
          <a:xfrm>
            <a:off x="307975" y="142852"/>
            <a:ext cx="112329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Linee guida </a:t>
            </a:r>
            <a:r>
              <a:rPr lang="it-IT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Assimp</a:t>
            </a:r>
            <a:r>
              <a:rPr lang="it-IT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Italia per il piano di manutenzione [..]: </a:t>
            </a:r>
            <a:r>
              <a:rPr lang="it-IT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 11540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018E88D-E0FA-708D-C5B8-479622B69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40" y="1371317"/>
            <a:ext cx="5065850" cy="48325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DD38BD-342C-CDC2-B26D-DE00D1622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40" y="969067"/>
            <a:ext cx="5065850" cy="48742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53D31BF-91F6-43CC-DA00-3470F82350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F1643AD-C226-D1CE-2FAF-EFEC388B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996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EDB2596-7986-7B78-D717-FCAE97F5E53D}"/>
              </a:ext>
            </a:extLst>
          </p:cNvPr>
          <p:cNvSpPr txBox="1">
            <a:spLocks/>
          </p:cNvSpPr>
          <p:nvPr/>
        </p:nvSpPr>
        <p:spPr>
          <a:xfrm>
            <a:off x="128477" y="277734"/>
            <a:ext cx="11700753" cy="658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Programma di manutenzione</a:t>
            </a: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contenuti del programma di manutenzione non differiscono per </a:t>
            </a:r>
            <a:r>
              <a:rPr lang="it-IT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1</a:t>
            </a: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ed il </a:t>
            </a:r>
            <a:r>
              <a:rPr lang="it-IT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Livello 2</a:t>
            </a: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endParaRPr lang="it-IT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programma di manutenzione si realizza, a </a:t>
            </a:r>
            <a:r>
              <a:rPr lang="it-IT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cadenze</a:t>
            </a:r>
            <a:r>
              <a:rPr lang="it-IT" sz="7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7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prefissate temporalmente </a:t>
            </a: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 o 2 volte l’anno) o secondo necessità, al fine di una corretta gestione del sistema di copertura nel corso della sua vita utile.</a:t>
            </a:r>
          </a:p>
          <a:p>
            <a:pPr algn="just">
              <a:lnSpc>
                <a:spcPct val="120000"/>
              </a:lnSpc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programma degli interventi di manutenzione riporta in ordine temporale i differenti interventi, </a:t>
            </a:r>
            <a:r>
              <a:rPr lang="it-IT" sz="7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fine di fornire le informazioni per una corretta conservazione del sistema di copertura </a:t>
            </a: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anche considerando l’effettiva visibilità ed accessibilità dei singoli elementi o strati che lo compongono.</a:t>
            </a:r>
          </a:p>
          <a:p>
            <a:pPr algn="just">
              <a:lnSpc>
                <a:spcPct val="120000"/>
              </a:lnSpc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 programma </a:t>
            </a:r>
            <a:r>
              <a:rPr lang="it-IT" sz="7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 riferimento a quanto definito nel manuale di manutenzione </a:t>
            </a: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termini di prestazioni minime e anomalie riscontrabili e contiene:</a:t>
            </a:r>
          </a:p>
          <a:p>
            <a:pPr marL="742950" indent="-742950" algn="just">
              <a:buFont typeface="+mj-lt"/>
              <a:buAutoNum type="alphaLcParenR"/>
            </a:pPr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Font typeface="+mj-lt"/>
              <a:buAutoNum type="alphaLcParenR"/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verifiche da effettuare</a:t>
            </a:r>
          </a:p>
          <a:p>
            <a:pPr marL="742950" indent="-742950" algn="just">
              <a:buFont typeface="+mj-lt"/>
              <a:buAutoNum type="alphaLcParenR"/>
            </a:pPr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Font typeface="+mj-lt"/>
              <a:buAutoNum type="alphaLcParenR"/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tipologia delle risorse necessarie per l’intervento manutentivo:</a:t>
            </a:r>
          </a:p>
          <a:p>
            <a:pPr algn="just"/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le manutenzioni eseguibili direttamente dall’</a:t>
            </a:r>
            <a:r>
              <a:rPr lang="it-IT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utente</a:t>
            </a:r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- le manutenzioni eseguibili a cura di </a:t>
            </a:r>
            <a:r>
              <a:rPr lang="it-IT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personale specializzato</a:t>
            </a:r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Font typeface="+mj-lt"/>
              <a:buAutoNum type="alphaLcParenR"/>
            </a:pPr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Font typeface="+mj-lt"/>
              <a:buAutoNum type="alphaLcParenR" startAt="3"/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frequenza minima della verifica</a:t>
            </a:r>
          </a:p>
          <a:p>
            <a:pPr marL="742950" indent="-742950" algn="just">
              <a:buFont typeface="+mj-lt"/>
              <a:buAutoNum type="alphaLcParenR" startAt="3"/>
            </a:pPr>
            <a:endParaRPr lang="it-IT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Font typeface="+mj-lt"/>
              <a:buAutoNum type="alphaLcParenR" startAt="3"/>
            </a:pPr>
            <a:r>
              <a:rPr lang="it-IT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modalità e tipologia di intervento</a:t>
            </a:r>
          </a:p>
          <a:p>
            <a:pPr algn="l"/>
            <a:endParaRPr lang="it-IT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 algn="l">
              <a:buFont typeface="+mj-lt"/>
              <a:buAutoNum type="alphaLcParenR"/>
            </a:pPr>
            <a:endParaRPr lang="it-IT" sz="3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3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31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5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0881DD-81E1-9FED-62A9-A785D315A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8D8583-24E2-7F75-23B2-C62BE79B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3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EDB2596-7986-7B78-D717-FCAE97F5E53D}"/>
              </a:ext>
            </a:extLst>
          </p:cNvPr>
          <p:cNvSpPr txBox="1">
            <a:spLocks/>
          </p:cNvSpPr>
          <p:nvPr/>
        </p:nvSpPr>
        <p:spPr>
          <a:xfrm>
            <a:off x="245624" y="245807"/>
            <a:ext cx="4542686" cy="66121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7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 di registrazione delle attività e rintracciabilità dei documenti</a:t>
            </a: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fine di dimostrare che la manutenzione dell’opera nella fase di gestione e impiego del bene sia correttamente eseguita in accordo a quanto previsto nel piano di manutenzione appositamente redatto, </a:t>
            </a:r>
            <a:r>
              <a:rPr lang="it-IT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l’effettuazione dei controlli indicati nel programma di manutenzione deve essere opportunamente registrata e raccolta in un apposito registro di manutenzione</a:t>
            </a:r>
            <a:r>
              <a:rPr lang="it-IT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/>
            <a:endParaRPr lang="it-IT" sz="40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514350" indent="-514350" algn="l">
              <a:buFont typeface="+mj-lt"/>
              <a:buAutoNum type="alphaLcParenR"/>
            </a:pPr>
            <a:endParaRPr lang="it-IT" sz="31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31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31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marL="914400" indent="-914400" algn="l">
              <a:buFont typeface="Wingdings" panose="05000000000000000000" pitchFamily="2" charset="2"/>
              <a:buChar char="ü"/>
            </a:pPr>
            <a:endParaRPr lang="it-IT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endParaRPr lang="it-IT" sz="45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 algn="l"/>
            <a:br>
              <a:rPr lang="it-IT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it-IT" sz="45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8C3BA2-3B20-1EB4-F643-5D74965E2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97" y="629265"/>
            <a:ext cx="7173270" cy="419837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0FDAF18-8143-2F82-2649-7B76CC25C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D3FD04-5D39-8C31-A46F-D7FB7C5E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47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A346D-D265-8DD8-E333-A8CCE1FD1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246B6E3-9187-A9E7-925F-55DD0744C1DD}"/>
              </a:ext>
            </a:extLst>
          </p:cNvPr>
          <p:cNvSpPr txBox="1"/>
          <p:nvPr/>
        </p:nvSpPr>
        <p:spPr>
          <a:xfrm>
            <a:off x="0" y="398862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…e quanto sono importanti le manutenzioni per la validità delle garanzie?</a:t>
            </a:r>
          </a:p>
          <a:p>
            <a:endParaRPr lang="it-IT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garanzia è sempre  subordinata alla  manutenzione.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it-IT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L’assicurazione  postuma perde efficacia in assenza di  manutenzione</a:t>
            </a:r>
          </a:p>
          <a:p>
            <a:pPr algn="ctr"/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7C014AF-FE2C-B741-258C-70B1497C16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23" t="33404" r="22345" b="24783"/>
          <a:stretch/>
        </p:blipFill>
        <p:spPr>
          <a:xfrm>
            <a:off x="139647" y="1944095"/>
            <a:ext cx="5721730" cy="38233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62FF598-3AC5-1696-A676-3519DAAD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13234" r="877"/>
          <a:stretch/>
        </p:blipFill>
        <p:spPr>
          <a:xfrm>
            <a:off x="6001024" y="2104392"/>
            <a:ext cx="5935336" cy="38965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D12610-5168-27DD-511F-CCCF957476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18EA96-DF33-9D80-2AB9-234E010C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5107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4A9E63-8EF4-A647-C717-10EA7C5C0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1941E8A-BB58-0129-95CB-808CEF5F9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843246" y="6151974"/>
            <a:ext cx="2348753" cy="706025"/>
          </a:xfrm>
          <a:prstGeom prst="rect">
            <a:avLst/>
          </a:prstGeom>
        </p:spPr>
      </p:pic>
      <p:sp>
        <p:nvSpPr>
          <p:cNvPr id="2" name="Textfeld 4">
            <a:extLst>
              <a:ext uri="{FF2B5EF4-FFF2-40B4-BE49-F238E27FC236}">
                <a16:creationId xmlns:a16="http://schemas.microsoft.com/office/drawing/2014/main" id="{461C8438-746E-5691-E69E-1514F8C2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332656"/>
            <a:ext cx="82788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it-IT" altLang="de-DE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LA VERA GARANZIA</a:t>
            </a:r>
          </a:p>
          <a:p>
            <a:pPr algn="ctr" eaLnBrk="1" hangingPunct="1"/>
            <a:endParaRPr lang="it-IT" altLang="de-DE" sz="2400" b="1" dirty="0">
              <a:latin typeface="Tahoma" pitchFamily="34" charset="0"/>
              <a:cs typeface="Tahoma" pitchFamily="34" charset="0"/>
            </a:endParaRPr>
          </a:p>
          <a:p>
            <a:pPr algn="ctr" eaLnBrk="1" hangingPunct="1"/>
            <a:endParaRPr lang="de-DE" altLang="de-DE" sz="2400" dirty="0">
              <a:latin typeface="Tahoma" pitchFamily="34" charset="0"/>
              <a:cs typeface="Tahoma" pitchFamily="34" charset="0"/>
            </a:endParaRPr>
          </a:p>
          <a:p>
            <a:endParaRPr lang="de-DE" altLang="de-DE" sz="2400" dirty="0">
              <a:latin typeface="Tahoma" pitchFamily="34" charset="0"/>
              <a:cs typeface="Tahoma" pitchFamily="34" charset="0"/>
            </a:endParaRPr>
          </a:p>
          <a:p>
            <a:pPr eaLnBrk="1" hangingPunct="1"/>
            <a:endParaRPr lang="de-DE" altLang="de-DE" sz="24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2942C8D-CF74-4761-B405-3AFB1B1EA6F8}"/>
              </a:ext>
            </a:extLst>
          </p:cNvPr>
          <p:cNvSpPr/>
          <p:nvPr/>
        </p:nvSpPr>
        <p:spPr>
          <a:xfrm>
            <a:off x="-1" y="1301825"/>
            <a:ext cx="10856259" cy="4058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it-IT" sz="2800" b="1" dirty="0">
                <a:solidFill>
                  <a:srgbClr val="FF0000"/>
                </a:solidFill>
                <a:latin typeface="Tahoma" pitchFamily="34" charset="0"/>
                <a:cs typeface="Arial" charset="0"/>
              </a:rPr>
              <a:t>Il sistema impermeabile è efficace se:</a:t>
            </a:r>
          </a:p>
          <a:p>
            <a:pPr>
              <a:lnSpc>
                <a:spcPct val="110000"/>
              </a:lnSpc>
              <a:defRPr/>
            </a:pPr>
            <a:endParaRPr lang="it-IT" sz="2800" b="1" dirty="0">
              <a:latin typeface="Tahoma" pitchFamily="34" charset="0"/>
              <a:cs typeface="Arial" charset="0"/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it-IT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La progettazione esiste, è frutto della conoscenza di sistemi corretti, prevede tutti i dettagli esecutivi (Norma UNI 11345);</a:t>
            </a:r>
          </a:p>
          <a:p>
            <a:pPr>
              <a:lnSpc>
                <a:spcPct val="110000"/>
              </a:lnSpc>
              <a:buFontTx/>
              <a:buChar char="-"/>
              <a:defRPr/>
            </a:pPr>
            <a:endParaRPr lang="it-IT" b="1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it-IT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I prodotti utilizzati sono certificati per l’uso prescelto</a:t>
            </a:r>
          </a:p>
          <a:p>
            <a:pPr>
              <a:lnSpc>
                <a:spcPct val="110000"/>
              </a:lnSpc>
              <a:defRPr/>
            </a:pPr>
            <a:endParaRPr lang="it-IT" b="1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it-IT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La posa in opera è effettuata da aziende competenti con personale   formato e qualificato (Norma UNI 11333);</a:t>
            </a:r>
          </a:p>
          <a:p>
            <a:pPr>
              <a:lnSpc>
                <a:spcPct val="110000"/>
              </a:lnSpc>
              <a:defRPr/>
            </a:pPr>
            <a:endParaRPr lang="it-IT" b="1" dirty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  <a:p>
            <a:pPr>
              <a:lnSpc>
                <a:spcPct val="110000"/>
              </a:lnSpc>
              <a:buFontTx/>
              <a:buChar char="-"/>
              <a:defRPr/>
            </a:pPr>
            <a:r>
              <a:rPr lang="it-IT" b="1" dirty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La predisposizione, la protezione, la manutenzione dei sistemi è adeguata (Norma UNI 11540).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BA1F5AC-431B-4806-BB0E-5081FF74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59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8EC3E2-D1EA-7763-A9DE-371DC881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8D08DE-C6D7-7577-1045-B3DB0A9391C6}"/>
              </a:ext>
            </a:extLst>
          </p:cNvPr>
          <p:cNvSpPr txBox="1"/>
          <p:nvPr/>
        </p:nvSpPr>
        <p:spPr>
          <a:xfrm>
            <a:off x="3608146" y="4564963"/>
            <a:ext cx="99650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grazie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FC0F92F-16F9-47AE-BCF9-01353A6EB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784015"/>
            <a:ext cx="5659507" cy="165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F8E1A3-E96F-2D2C-7ED0-51CC906B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00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14192C-228A-D7C1-DDAD-6D7DD6DE2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63BB2C1-7858-54C2-435D-266D39A07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BF933C1-FB98-E382-56A3-802F41F6CC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5" b="44766"/>
          <a:stretch>
            <a:fillRect/>
          </a:stretch>
        </p:blipFill>
        <p:spPr>
          <a:xfrm>
            <a:off x="2623930" y="1161705"/>
            <a:ext cx="7304929" cy="493917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EB1CDF-287F-2669-98F3-B4AAEDEF9495}"/>
              </a:ext>
            </a:extLst>
          </p:cNvPr>
          <p:cNvSpPr txBox="1"/>
          <p:nvPr/>
        </p:nvSpPr>
        <p:spPr>
          <a:xfrm>
            <a:off x="4886902" y="366050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la posa non conforme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6AF3C2A-CFF3-EAFC-AEB0-FFCF260C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38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467B5-BCE6-C8E5-982A-1AB89602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264B36A-4C68-B5E8-2EB1-CD3969DC71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669BED0-5B54-A816-16E7-D21C5B69B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1" y="796630"/>
            <a:ext cx="4517836" cy="301189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BAD80D3-18DD-89E1-14BB-AE5753EF3E47}"/>
              </a:ext>
            </a:extLst>
          </p:cNvPr>
          <p:cNvSpPr/>
          <p:nvPr/>
        </p:nvSpPr>
        <p:spPr>
          <a:xfrm>
            <a:off x="1818304" y="214290"/>
            <a:ext cx="275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de-DE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la posa a regola d’arte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596B0-7F7C-52D6-F9E0-83A7395A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7"/>
          <a:stretch>
            <a:fillRect/>
          </a:stretch>
        </p:blipFill>
        <p:spPr bwMode="auto">
          <a:xfrm>
            <a:off x="3848794" y="1627187"/>
            <a:ext cx="7922928" cy="443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B8FB9E1-A5A6-C732-9251-3786B7367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16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865E76-6E76-56EC-65A5-AEA33FCFF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52603D3-8866-2FA6-2FCC-170905740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1BB1521-DBEF-0813-3C27-02D9CF609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90" y="987796"/>
            <a:ext cx="10473446" cy="472720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997A77B-97B3-DD93-550F-B82CB119C176}"/>
              </a:ext>
            </a:extLst>
          </p:cNvPr>
          <p:cNvSpPr/>
          <p:nvPr/>
        </p:nvSpPr>
        <p:spPr>
          <a:xfrm>
            <a:off x="1934364" y="289862"/>
            <a:ext cx="58320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impermeabilizzazione: la parte corrente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73890DB-73BC-1F83-F6A5-E29B54E2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67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512A5F-91C3-E7A0-D878-0FA08DC88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480CEE2-5A01-5353-3A32-BE051D6DC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8F90D84-622F-22B7-D718-6DC740F31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13" y="1153277"/>
            <a:ext cx="7506000" cy="5004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62FA04E-CFEE-2D41-1969-F8BE4E335B8D}"/>
              </a:ext>
            </a:extLst>
          </p:cNvPr>
          <p:cNvSpPr/>
          <p:nvPr/>
        </p:nvSpPr>
        <p:spPr>
          <a:xfrm>
            <a:off x="1712808" y="452554"/>
            <a:ext cx="834500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la cura dell’adesione a freddo della membrana al supporto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BFAE65-1AB6-DAC1-37B9-B96ADB0A8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83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ECFF"/>
            </a:gs>
            <a:gs pos="100000">
              <a:srgbClr val="78B0E8"/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6EE83-6C2C-AAF1-1D77-68023995D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9797314-54F4-9D0D-D7D2-66E80AD22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81"/>
          <a:stretch/>
        </p:blipFill>
        <p:spPr>
          <a:xfrm>
            <a:off x="9798424" y="6138501"/>
            <a:ext cx="2393576" cy="7194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31EBADF7-5E15-24B9-4743-9A62C1E206F7}"/>
              </a:ext>
            </a:extLst>
          </p:cNvPr>
          <p:cNvSpPr/>
          <p:nvPr/>
        </p:nvSpPr>
        <p:spPr>
          <a:xfrm>
            <a:off x="307974" y="190381"/>
            <a:ext cx="722434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altLang="de-DE" dirty="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dettagli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</a:t>
            </a:r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esecutivi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: </a:t>
            </a:r>
            <a:r>
              <a:rPr lang="de-DE" altLang="de-DE" sz="2200" b="1" dirty="0" err="1">
                <a:latin typeface="Tahoma" pitchFamily="34" charset="0"/>
                <a:ea typeface="MS PGothic" pitchFamily="34" charset="-128"/>
                <a:cs typeface="Tahoma" pitchFamily="34" charset="0"/>
              </a:rPr>
              <a:t>modelli</a:t>
            </a:r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della UNI 11333-3</a:t>
            </a:r>
          </a:p>
          <a:p>
            <a:pPr algn="ctr"/>
            <a:endParaRPr lang="de-DE" altLang="de-DE" sz="2200" b="1" dirty="0">
              <a:latin typeface="Tahoma" pitchFamily="34" charset="0"/>
              <a:ea typeface="MS PGothic" pitchFamily="34" charset="-128"/>
              <a:cs typeface="Tahoma" pitchFamily="34" charset="0"/>
            </a:endParaRPr>
          </a:p>
          <a:p>
            <a:pPr algn="ctr"/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</a:t>
            </a:r>
          </a:p>
          <a:p>
            <a:r>
              <a:rPr lang="de-DE" altLang="de-DE" sz="2200" b="1" dirty="0">
                <a:latin typeface="Tahoma" pitchFamily="34" charset="0"/>
                <a:ea typeface="MS PGothic" pitchFamily="34" charset="-128"/>
                <a:cs typeface="Tahoma" pitchFamily="34" charset="0"/>
              </a:rPr>
              <a:t>                                                                                                            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5B624D-662B-BEA5-632E-B15476F9A64E}"/>
              </a:ext>
            </a:extLst>
          </p:cNvPr>
          <p:cNvSpPr txBox="1"/>
          <p:nvPr/>
        </p:nvSpPr>
        <p:spPr>
          <a:xfrm>
            <a:off x="306450" y="1006568"/>
            <a:ext cx="31978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u="none" strike="noStrike" baseline="0" dirty="0">
                <a:latin typeface="Helvetica" panose="020B0604020202020204" pitchFamily="34" charset="0"/>
              </a:rPr>
              <a:t>figura 7a </a:t>
            </a:r>
            <a:r>
              <a:rPr lang="it-IT" sz="1200" b="1" i="0" u="none" strike="noStrike" baseline="0" dirty="0">
                <a:latin typeface="Helvetica-Bold"/>
              </a:rPr>
              <a:t>Posizionamento barra preformata</a:t>
            </a:r>
            <a:endParaRPr lang="it-IT" sz="12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17F65EB-F8E0-671F-F7FC-7C6A44509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2" y="1466078"/>
            <a:ext cx="3386153" cy="218937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B0C301-6C9D-FDA7-57D9-DF2BCDA432D4}"/>
              </a:ext>
            </a:extLst>
          </p:cNvPr>
          <p:cNvSpPr txBox="1"/>
          <p:nvPr/>
        </p:nvSpPr>
        <p:spPr>
          <a:xfrm>
            <a:off x="3809251" y="958516"/>
            <a:ext cx="3435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0" i="0" u="none" strike="noStrike" baseline="0" dirty="0">
                <a:latin typeface="Helvetica" panose="020B0604020202020204" pitchFamily="34" charset="0"/>
              </a:rPr>
              <a:t>figura 7b </a:t>
            </a:r>
            <a:r>
              <a:rPr lang="it-IT" sz="1200" b="1" i="0" u="none" strike="noStrike" baseline="0" dirty="0">
                <a:latin typeface="Helvetica-Bold"/>
              </a:rPr>
              <a:t>Dettaglio giunto </a:t>
            </a:r>
            <a:r>
              <a:rPr lang="it-IT" sz="1200" b="1" i="0" u="none" strike="noStrike" baseline="0" dirty="0" err="1">
                <a:latin typeface="Helvetica-Bold"/>
              </a:rPr>
              <a:t>antipunzonamento</a:t>
            </a:r>
            <a:endParaRPr lang="it-IT" sz="1200" b="1" i="0" u="none" strike="noStrike" baseline="0" dirty="0">
              <a:latin typeface="Helvetica-Bold"/>
            </a:endParaRPr>
          </a:p>
          <a:p>
            <a:pPr algn="l"/>
            <a:endParaRPr lang="it-IT" sz="12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BD87C-7BEA-2600-EFD9-D54C9465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633" y="1450207"/>
            <a:ext cx="3332988" cy="22129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2CBDAB-440A-60CD-C2F1-8BC18A3CB7F2}"/>
              </a:ext>
            </a:extLst>
          </p:cNvPr>
          <p:cNvSpPr txBox="1"/>
          <p:nvPr/>
        </p:nvSpPr>
        <p:spPr>
          <a:xfrm>
            <a:off x="334023" y="3761644"/>
            <a:ext cx="34359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u="none" strike="noStrike" baseline="0" dirty="0">
                <a:latin typeface="Helvetica" panose="020B0604020202020204" pitchFamily="34" charset="0"/>
              </a:rPr>
              <a:t>figura 7c </a:t>
            </a:r>
            <a:r>
              <a:rPr lang="it-IT" sz="1200" b="1" i="0" u="none" strike="noStrike" baseline="0" dirty="0">
                <a:latin typeface="Helvetica-Bold"/>
              </a:rPr>
              <a:t>Dettaglio giunto </a:t>
            </a:r>
            <a:r>
              <a:rPr lang="it-IT" sz="1200" b="1" i="0" u="none" strike="noStrike" baseline="0" dirty="0" err="1">
                <a:latin typeface="Helvetica-Bold"/>
              </a:rPr>
              <a:t>antipunzonamento</a:t>
            </a:r>
            <a:endParaRPr lang="it-IT" sz="12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8B32A0C-DF75-289C-6635-6D44066F0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70" y="4038643"/>
            <a:ext cx="3429123" cy="227071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DBBB3F-C58F-5680-5C8E-CD898F68FCB8}"/>
              </a:ext>
            </a:extLst>
          </p:cNvPr>
          <p:cNvSpPr txBox="1"/>
          <p:nvPr/>
        </p:nvSpPr>
        <p:spPr>
          <a:xfrm>
            <a:off x="4025451" y="3756352"/>
            <a:ext cx="30175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0" i="0" u="none" strike="noStrike" baseline="0" dirty="0">
                <a:latin typeface="Helvetica" panose="020B0604020202020204" pitchFamily="34" charset="0"/>
              </a:rPr>
              <a:t>figura 7d </a:t>
            </a:r>
            <a:r>
              <a:rPr lang="it-IT" sz="1200" b="1" i="0" u="none" strike="noStrike" baseline="0" dirty="0">
                <a:latin typeface="Helvetica-Bold"/>
              </a:rPr>
              <a:t>Posizione cordolo antistrappo</a:t>
            </a:r>
            <a:endParaRPr lang="it-IT" sz="1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CFB572C-07BD-EB2C-1336-E92D11F31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880" y="4038643"/>
            <a:ext cx="3226741" cy="2270717"/>
          </a:xfrm>
          <a:prstGeom prst="rect">
            <a:avLst/>
          </a:prstGeom>
        </p:spPr>
      </p:pic>
      <p:pic>
        <p:nvPicPr>
          <p:cNvPr id="12" name="Picture 4" descr="22">
            <a:extLst>
              <a:ext uri="{FF2B5EF4-FFF2-40B4-BE49-F238E27FC236}">
                <a16:creationId xmlns:a16="http://schemas.microsoft.com/office/drawing/2014/main" id="{0A108F94-1DB0-ED86-6FE0-CEC9E6977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9619" y="2319418"/>
            <a:ext cx="4902583" cy="315086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AAF7E5E-1360-0321-3DEF-992062822F2B}"/>
              </a:ext>
            </a:extLst>
          </p:cNvPr>
          <p:cNvSpPr txBox="1"/>
          <p:nvPr/>
        </p:nvSpPr>
        <p:spPr>
          <a:xfrm>
            <a:off x="8866506" y="1775430"/>
            <a:ext cx="3017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Helvetica" panose="020B0604020202020204" pitchFamily="34" charset="0"/>
              </a:rPr>
              <a:t>l</a:t>
            </a:r>
            <a:r>
              <a:rPr lang="it-IT" b="1" i="0" u="none" strike="noStrike" baseline="0" dirty="0">
                <a:solidFill>
                  <a:srgbClr val="FF0000"/>
                </a:solidFill>
                <a:latin typeface="Helvetica" panose="020B0604020202020204" pitchFamily="34" charset="0"/>
              </a:rPr>
              <a:t>a posa non conforme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6" name="Segnaposto numero diapositiva 15">
            <a:extLst>
              <a:ext uri="{FF2B5EF4-FFF2-40B4-BE49-F238E27FC236}">
                <a16:creationId xmlns:a16="http://schemas.microsoft.com/office/drawing/2014/main" id="{4B4415E3-8E09-7FD1-55EB-DA6B1AC8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72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891</TotalTime>
  <Words>1779</Words>
  <Application>Microsoft Office PowerPoint</Application>
  <PresentationFormat>Widescreen</PresentationFormat>
  <Paragraphs>298</Paragraphs>
  <Slides>47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6" baseType="lpstr">
      <vt:lpstr>Batang</vt:lpstr>
      <vt:lpstr>Arial</vt:lpstr>
      <vt:lpstr>Calibri</vt:lpstr>
      <vt:lpstr>Calibri Light</vt:lpstr>
      <vt:lpstr>Helvetica</vt:lpstr>
      <vt:lpstr>Helvetica-Bold</vt:lpstr>
      <vt:lpstr>Tahoma</vt:lpstr>
      <vt:lpstr>Wingdings</vt:lpstr>
      <vt:lpstr>Tema di Office</vt:lpstr>
      <vt:lpstr>Posa e manutenzione di un’impermeabilizzazione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SIlvia</dc:creator>
  <cp:lastModifiedBy>Acqua Risolta</cp:lastModifiedBy>
  <cp:revision>37</cp:revision>
  <cp:lastPrinted>2024-06-24T09:33:41Z</cp:lastPrinted>
  <dcterms:created xsi:type="dcterms:W3CDTF">2024-06-20T16:19:09Z</dcterms:created>
  <dcterms:modified xsi:type="dcterms:W3CDTF">2026-06-17T06:23:16Z</dcterms:modified>
</cp:coreProperties>
</file>